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6" r:id="rId4"/>
    <p:sldId id="257" r:id="rId5"/>
    <p:sldId id="270" r:id="rId6"/>
    <p:sldId id="281" r:id="rId7"/>
    <p:sldId id="258" r:id="rId8"/>
    <p:sldId id="262" r:id="rId9"/>
    <p:sldId id="259" r:id="rId10"/>
    <p:sldId id="282" r:id="rId11"/>
    <p:sldId id="272" r:id="rId12"/>
    <p:sldId id="284" r:id="rId13"/>
    <p:sldId id="275" r:id="rId14"/>
    <p:sldId id="285" r:id="rId15"/>
    <p:sldId id="266" r:id="rId16"/>
    <p:sldId id="283" r:id="rId17"/>
    <p:sldId id="271" r:id="rId18"/>
    <p:sldId id="264" r:id="rId19"/>
    <p:sldId id="273" r:id="rId20"/>
    <p:sldId id="290" r:id="rId21"/>
    <p:sldId id="260" r:id="rId22"/>
    <p:sldId id="289" r:id="rId23"/>
    <p:sldId id="291" r:id="rId24"/>
    <p:sldId id="279" r:id="rId25"/>
    <p:sldId id="280" r:id="rId26"/>
    <p:sldId id="286" r:id="rId27"/>
    <p:sldId id="287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491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191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46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891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812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336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175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345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944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083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798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6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1E26AC-DE29-4C10-848B-8FA92F8ED7A5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8F1B49-D9E9-4157-A528-2B655A7FBF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483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pu.cz/download/1312537509/Lednice+-+schodi%C5%A1t%C4%9B.+Foto+Miroslav+Zavadil.jpg" TargetMode="External"/><Relationship Id="rId3" Type="http://schemas.openxmlformats.org/officeDocument/2006/relationships/hyperlink" Target="http://botany.cz/cs/lednice/" TargetMode="External"/><Relationship Id="rId7" Type="http://schemas.openxmlformats.org/officeDocument/2006/relationships/hyperlink" Target="http://www.vipzamek.cz/wp-content/gallery/lednice/lednice3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amek-lednice.info/i/mapa-lednice.jpg" TargetMode="External"/><Relationship Id="rId5" Type="http://schemas.openxmlformats.org/officeDocument/2006/relationships/hyperlink" Target="http://www.sedleckydvur.cz/gallery/0001/large/zamek_lednice.jpg" TargetMode="External"/><Relationship Id="rId4" Type="http://schemas.openxmlformats.org/officeDocument/2006/relationships/hyperlink" Target="http://www.zamek-lednice.cz/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f/Januv_hrad_Lednice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406908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</a:t>
            </a:r>
            <a:r>
              <a:rPr lang="cs-CZ" sz="1100" dirty="0" smtClean="0">
                <a:latin typeface="Arial - 18"/>
              </a:rPr>
              <a:t> </a:t>
            </a:r>
            <a:endParaRPr lang="cs-CZ" sz="11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Sada</a:t>
            </a:r>
            <a:r>
              <a:rPr lang="cs-CZ" sz="1400" dirty="0" smtClean="0">
                <a:latin typeface="Arial - 18"/>
              </a:rPr>
              <a:t>: 4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43689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Ověření ve </a:t>
            </a:r>
            <a:r>
              <a:rPr lang="cs-CZ" sz="1400" dirty="0" smtClean="0">
                <a:latin typeface="Arial - 18"/>
              </a:rPr>
              <a:t>výuce:7.5.2013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147447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Třída</a:t>
            </a:r>
            <a:r>
              <a:rPr lang="cs-CZ" sz="1400" dirty="0" smtClean="0">
                <a:latin typeface="Arial - 18"/>
              </a:rPr>
              <a:t>: 4. – 5. 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89961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Datum</a:t>
            </a:r>
            <a:r>
              <a:rPr lang="cs-CZ" sz="1400" dirty="0" smtClean="0">
                <a:latin typeface="Arial - 18"/>
              </a:rPr>
              <a:t>: 20.4.2013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>
                <a:solidFill>
                  <a:srgbClr val="FFFFFF"/>
                </a:solidFill>
                <a:latin typeface="Arial - 62"/>
              </a:rPr>
              <a:t>Výukový materiál  </a:t>
            </a:r>
          </a:p>
          <a:p>
            <a:pPr algn="ctr"/>
            <a:r>
              <a:rPr lang="cs-CZ" sz="1600" dirty="0">
                <a:solidFill>
                  <a:srgbClr val="FFFFFF"/>
                </a:solidFill>
                <a:latin typeface="Arial - 25"/>
              </a:rPr>
              <a:t>zpracovaný v rámci projektu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>
                <a:latin typeface="Arial - 17"/>
              </a:rPr>
              <a:t>Pořadové číslo projektu: CZ.1.07/1.4.00/21.1131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Online:</a:t>
            </a: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40" y="2382867"/>
            <a:ext cx="5760720" cy="125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07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587459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LEDNICKÝ PARK</a:t>
            </a:r>
            <a:endParaRPr lang="cs-CZ" sz="3300" dirty="0">
              <a:solidFill>
                <a:srgbClr val="FFFFFF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500518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Jméno autora</a:t>
            </a:r>
            <a:r>
              <a:rPr lang="cs-CZ" sz="1400" dirty="0" smtClean="0">
                <a:latin typeface="Arial - 18"/>
              </a:rPr>
              <a:t>: Mgr. Jitka Vydrová</a:t>
            </a:r>
            <a:r>
              <a:rPr lang="cs-CZ" sz="1400" dirty="0">
                <a:latin typeface="Arial - 18"/>
              </a:rPr>
              <a:t>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Škola: Základní škola Zaječí, okres Břeclav</a:t>
            </a:r>
          </a:p>
          <a:p>
            <a:r>
              <a:rPr lang="cs-CZ" sz="1400" dirty="0">
                <a:latin typeface="Arial - 18"/>
              </a:rPr>
              <a:t>           Školní 402, 691 05 Zaječí, příspěvková organizace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212486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Ročník</a:t>
            </a:r>
            <a:r>
              <a:rPr lang="cs-CZ" sz="1400" dirty="0" smtClean="0">
                <a:latin typeface="Arial - 18"/>
              </a:rPr>
              <a:t>: 4. – 5. 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27009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7"/>
              </a:rPr>
              <a:t>Předmět</a:t>
            </a:r>
            <a:r>
              <a:rPr lang="cs-CZ" sz="1400" dirty="0" smtClean="0">
                <a:latin typeface="Arial - 17"/>
              </a:rPr>
              <a:t>: Vlastivěda</a:t>
            </a:r>
            <a:r>
              <a:rPr lang="cs-CZ" sz="1400" b="1" dirty="0" smtClean="0">
                <a:solidFill>
                  <a:srgbClr val="00008B"/>
                </a:solidFill>
                <a:latin typeface="Arial - 17"/>
              </a:rPr>
              <a:t> </a:t>
            </a:r>
            <a:r>
              <a:rPr lang="cs-CZ" sz="1100" dirty="0">
                <a:solidFill>
                  <a:srgbClr val="00008B"/>
                </a:solidFill>
                <a:latin typeface="Arial - 17"/>
              </a:rPr>
              <a:t> 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5"/>
            <a:ext cx="795751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>
                <a:latin typeface="Arial - 18"/>
              </a:rPr>
              <a:t>Klíčová slova</a:t>
            </a:r>
            <a:r>
              <a:rPr lang="cs-CZ" sz="1400" dirty="0" smtClean="0">
                <a:latin typeface="Arial - 18"/>
              </a:rPr>
              <a:t>: Lednický park, architektura, Lednicko-valtický areál, </a:t>
            </a:r>
            <a:r>
              <a:rPr lang="cs-CZ" sz="1400" dirty="0" err="1" smtClean="0">
                <a:latin typeface="Arial - 18"/>
              </a:rPr>
              <a:t>Lichtenštejnové</a:t>
            </a:r>
            <a:r>
              <a:rPr lang="cs-CZ" sz="1400" dirty="0" smtClean="0">
                <a:latin typeface="Arial - 18"/>
              </a:rPr>
              <a:t>, lužní les 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40690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>
                <a:latin typeface="Arial - 18"/>
              </a:rPr>
              <a:t>Název: </a:t>
            </a:r>
            <a:r>
              <a:rPr lang="cs-CZ" sz="1400" b="1" dirty="0" smtClean="0">
                <a:latin typeface="Arial - 18"/>
              </a:rPr>
              <a:t>VY_52_INOVACE_4/35_Lednický park</a:t>
            </a:r>
            <a:r>
              <a:rPr lang="cs-CZ" sz="1400" dirty="0">
                <a:solidFill>
                  <a:srgbClr val="00008B"/>
                </a:solidFill>
                <a:latin typeface="Arial - 18"/>
              </a:rPr>
              <a:t> </a:t>
            </a:r>
          </a:p>
        </p:txBody>
      </p:sp>
    </p:spTree>
    <p:extLst>
      <p:ext uri="{BB962C8B-B14F-4D97-AF65-F5344CB8AC3E}">
        <p14:creationId xmlns:p14="http://schemas.microsoft.com/office/powerpoint/2010/main" val="289983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332656"/>
            <a:ext cx="7772400" cy="1470025"/>
          </a:xfrm>
        </p:spPr>
        <p:txBody>
          <a:bodyPr/>
          <a:lstStyle/>
          <a:p>
            <a:r>
              <a:rPr lang="cs-CZ" dirty="0" smtClean="0"/>
              <a:t>LEDNICKÝ PARK</a:t>
            </a:r>
            <a:endParaRPr lang="cs-CZ" dirty="0"/>
          </a:p>
        </p:txBody>
      </p:sp>
      <p:pic>
        <p:nvPicPr>
          <p:cNvPr id="1026" name="Picture 2" descr="http://www.sedleckydvur.cz/gallery/0001/large/zamek_ledn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172" y="1628800"/>
            <a:ext cx="7304792" cy="4848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8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LEDNICKO – VALTICKÝ AREÁL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se rozkládá na rozloze asi 300 km</a:t>
            </a:r>
            <a:r>
              <a:rPr lang="cs-CZ" sz="2800" baseline="30000" dirty="0" smtClean="0"/>
              <a:t>2</a:t>
            </a:r>
          </a:p>
          <a:p>
            <a:r>
              <a:rPr lang="cs-CZ" sz="2800" dirty="0" smtClean="0"/>
              <a:t>poloha  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na jihu s Rakouskem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na západě s Chráněnou </a:t>
            </a:r>
            <a:br>
              <a:rPr lang="cs-CZ" dirty="0" smtClean="0"/>
            </a:br>
            <a:r>
              <a:rPr lang="cs-CZ" dirty="0" smtClean="0"/>
              <a:t>krajinnou oblastí Pálava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na východě a severu </a:t>
            </a:r>
            <a:br>
              <a:rPr lang="cs-CZ" dirty="0" smtClean="0"/>
            </a:br>
            <a:r>
              <a:rPr lang="cs-CZ" dirty="0" smtClean="0"/>
              <a:t>tvoří hranici řeka Dyje </a:t>
            </a:r>
          </a:p>
          <a:p>
            <a:endParaRPr lang="cs-CZ" sz="2800" dirty="0"/>
          </a:p>
        </p:txBody>
      </p:sp>
      <p:pic>
        <p:nvPicPr>
          <p:cNvPr id="2050" name="Picture 2" descr="http://www.morava-ubytovani.cz/img/picture/9/mapa-bil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124" y="1988840"/>
            <a:ext cx="4520388" cy="47251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0746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první zmínky o vesnici zvané Lednice nacházíme </a:t>
            </a:r>
            <a:r>
              <a:rPr lang="cs-CZ" dirty="0" smtClean="0"/>
              <a:t> </a:t>
            </a:r>
            <a:r>
              <a:rPr lang="cs-CZ" dirty="0"/>
              <a:t>v roce 1222</a:t>
            </a:r>
          </a:p>
          <a:p>
            <a:r>
              <a:rPr lang="cs-CZ" dirty="0" smtClean="0"/>
              <a:t>vladykové </a:t>
            </a:r>
            <a:r>
              <a:rPr lang="cs-CZ" dirty="0" err="1" smtClean="0"/>
              <a:t>Adamar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err="1" smtClean="0"/>
              <a:t>Liper</a:t>
            </a:r>
            <a:r>
              <a:rPr lang="cs-CZ" dirty="0" smtClean="0"/>
              <a:t> postavili </a:t>
            </a:r>
            <a:r>
              <a:rPr lang="cs-CZ" dirty="0"/>
              <a:t>tvrz, která měla střežit přechod přes </a:t>
            </a:r>
            <a:r>
              <a:rPr lang="cs-CZ" dirty="0" smtClean="0"/>
              <a:t>řeku Dyji</a:t>
            </a:r>
            <a:endParaRPr lang="cs-CZ" dirty="0"/>
          </a:p>
          <a:p>
            <a:r>
              <a:rPr lang="cs-CZ" dirty="0" smtClean="0"/>
              <a:t>o </a:t>
            </a:r>
            <a:r>
              <a:rPr lang="cs-CZ" dirty="0"/>
              <a:t>sto let později se tato stavba stává majetkem rodu </a:t>
            </a:r>
            <a:r>
              <a:rPr lang="cs-CZ" dirty="0" err="1"/>
              <a:t>Lichtenštejnů</a:t>
            </a:r>
            <a:endParaRPr lang="cs-CZ" dirty="0"/>
          </a:p>
          <a:p>
            <a:r>
              <a:rPr lang="cs-CZ" dirty="0" smtClean="0"/>
              <a:t>v</a:t>
            </a:r>
            <a:r>
              <a:rPr lang="cs-CZ" dirty="0"/>
              <a:t> 16. století se z tvrze stává reprezentativní zámek </a:t>
            </a:r>
            <a:r>
              <a:rPr lang="cs-CZ" dirty="0" err="1" smtClean="0"/>
              <a:t>Lichtenštejnů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3696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LEDNICE</a:t>
            </a:r>
            <a:endParaRPr lang="cs-CZ" dirty="0"/>
          </a:p>
        </p:txBody>
      </p:sp>
      <p:pic>
        <p:nvPicPr>
          <p:cNvPr id="14338" name="Picture 2" descr="http://www.zamek-lednice.info/i/mapa-ledn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000108"/>
            <a:ext cx="5794732" cy="5786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3696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LICHTENŠTEJNOVÉ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600" dirty="0" smtClean="0"/>
              <a:t>nejbohatší a nejstarší rakouský rod</a:t>
            </a:r>
          </a:p>
          <a:p>
            <a:r>
              <a:rPr lang="cs-CZ" sz="2600" dirty="0" err="1" smtClean="0"/>
              <a:t>Lichtenštejnové</a:t>
            </a:r>
            <a:r>
              <a:rPr lang="cs-CZ" sz="2600" dirty="0" smtClean="0"/>
              <a:t> získali v roce 1249 </a:t>
            </a:r>
            <a:br>
              <a:rPr lang="cs-CZ" sz="2600" dirty="0" smtClean="0"/>
            </a:br>
            <a:r>
              <a:rPr lang="cs-CZ" sz="2600" dirty="0" smtClean="0"/>
              <a:t>lednické </a:t>
            </a:r>
            <a:r>
              <a:rPr lang="cs-CZ" sz="2600" dirty="0"/>
              <a:t>panství </a:t>
            </a:r>
            <a:r>
              <a:rPr lang="cs-CZ" sz="2600" dirty="0" smtClean="0"/>
              <a:t>a to jim patřilo téměř 700 </a:t>
            </a:r>
            <a:r>
              <a:rPr lang="cs-CZ" sz="2600" dirty="0"/>
              <a:t>let.</a:t>
            </a:r>
            <a:endParaRPr lang="cs-CZ" sz="2600" dirty="0" smtClean="0"/>
          </a:p>
          <a:p>
            <a:r>
              <a:rPr lang="cs-CZ" sz="2600" dirty="0" smtClean="0"/>
              <a:t>Jindřich získal od krále Přemysla Otakara II. za věrnost v boji Mikulovský hrad a okolní panství  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/>
              <a:t>stal se zakladatelem moravského rodu</a:t>
            </a:r>
          </a:p>
          <a:p>
            <a:r>
              <a:rPr lang="cs-CZ" sz="2600" dirty="0" smtClean="0"/>
              <a:t>rodový </a:t>
            </a:r>
            <a:r>
              <a:rPr lang="cs-CZ" sz="2600" dirty="0"/>
              <a:t>majetek na Moravě byl postupně </a:t>
            </a:r>
            <a:r>
              <a:rPr lang="cs-CZ" sz="2600" dirty="0" smtClean="0"/>
              <a:t>rozšiřován Karlem </a:t>
            </a:r>
            <a:r>
              <a:rPr lang="cs-CZ" sz="2600" dirty="0"/>
              <a:t>z </a:t>
            </a:r>
            <a:r>
              <a:rPr lang="cs-CZ" sz="2600" dirty="0" err="1"/>
              <a:t>Lichtenštejna</a:t>
            </a:r>
            <a:r>
              <a:rPr lang="cs-CZ" sz="2600" dirty="0"/>
              <a:t> a jeho synem Karlem </a:t>
            </a:r>
            <a:r>
              <a:rPr lang="cs-CZ" sz="2600" dirty="0" err="1" smtClean="0"/>
              <a:t>Eusebiem</a:t>
            </a:r>
            <a:endParaRPr lang="cs-CZ" sz="2600" dirty="0" smtClean="0"/>
          </a:p>
          <a:p>
            <a:r>
              <a:rPr lang="cs-CZ" sz="2600" dirty="0" smtClean="0"/>
              <a:t>do roku 1945</a:t>
            </a:r>
            <a:r>
              <a:rPr lang="cs-CZ" sz="2600" dirty="0"/>
              <a:t> zde </a:t>
            </a:r>
            <a:r>
              <a:rPr lang="cs-CZ" sz="2600" dirty="0" err="1"/>
              <a:t>Lichtenštejnové</a:t>
            </a:r>
            <a:r>
              <a:rPr lang="cs-CZ" sz="2600" dirty="0"/>
              <a:t> vlastnili rozsáhlé </a:t>
            </a:r>
            <a:r>
              <a:rPr lang="cs-CZ" sz="2600" dirty="0" smtClean="0"/>
              <a:t>pozemky </a:t>
            </a:r>
            <a:r>
              <a:rPr lang="cs-CZ" sz="2600" dirty="0"/>
              <a:t>v </a:t>
            </a:r>
            <a:r>
              <a:rPr lang="cs-CZ" sz="2600" dirty="0" smtClean="0"/>
              <a:t>Lednici</a:t>
            </a:r>
            <a:r>
              <a:rPr lang="cs-CZ" sz="2600" dirty="0"/>
              <a:t> a </a:t>
            </a:r>
            <a:r>
              <a:rPr lang="cs-CZ" sz="2600" dirty="0" smtClean="0"/>
              <a:t>Valticích </a:t>
            </a:r>
          </a:p>
          <a:p>
            <a:pPr marL="0" indent="0">
              <a:buNone/>
            </a:pPr>
            <a:endParaRPr lang="cs-CZ" sz="2600" dirty="0"/>
          </a:p>
          <a:p>
            <a:endParaRPr lang="cs-CZ" sz="2600" dirty="0"/>
          </a:p>
          <a:p>
            <a:endParaRPr lang="cs-CZ" sz="2600" dirty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/>
          </a:p>
        </p:txBody>
      </p:sp>
      <p:pic>
        <p:nvPicPr>
          <p:cNvPr id="13314" name="Picture 2" descr="Soubor:Coat of arms of Liechtenstein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25361" y="71414"/>
            <a:ext cx="2047233" cy="24823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96433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LICHTENŠTEJNOVÉ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 </a:t>
            </a:r>
            <a:r>
              <a:rPr lang="cs-CZ" dirty="0" err="1"/>
              <a:t>Eusebius</a:t>
            </a:r>
            <a:r>
              <a:rPr lang="cs-CZ" dirty="0"/>
              <a:t> z </a:t>
            </a:r>
            <a:r>
              <a:rPr lang="cs-CZ" dirty="0" err="1"/>
              <a:t>Lichtenštejna</a:t>
            </a:r>
            <a:r>
              <a:rPr lang="cs-CZ" dirty="0"/>
              <a:t> se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snažil </a:t>
            </a:r>
            <a:r>
              <a:rPr lang="cs-CZ" dirty="0"/>
              <a:t>o zvelebení Lednicko-valtického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panství</a:t>
            </a:r>
          </a:p>
          <a:p>
            <a:r>
              <a:rPr lang="cs-CZ" dirty="0" smtClean="0"/>
              <a:t>na </a:t>
            </a:r>
            <a:r>
              <a:rPr lang="cs-CZ" dirty="0"/>
              <a:t>svůj dvůr zval významné řemeslné mistry, </a:t>
            </a:r>
            <a:r>
              <a:rPr lang="cs-CZ" dirty="0" err="1"/>
              <a:t>kašnáře</a:t>
            </a:r>
            <a:r>
              <a:rPr lang="cs-CZ" dirty="0"/>
              <a:t>, architekty i </a:t>
            </a:r>
            <a:r>
              <a:rPr lang="cs-CZ" dirty="0" smtClean="0"/>
              <a:t>umělce</a:t>
            </a:r>
            <a:endParaRPr lang="cs-CZ" dirty="0"/>
          </a:p>
          <a:p>
            <a:r>
              <a:rPr lang="cs-CZ" dirty="0" smtClean="0"/>
              <a:t>v</a:t>
            </a:r>
            <a:r>
              <a:rPr lang="cs-CZ" dirty="0"/>
              <a:t> okolí </a:t>
            </a:r>
            <a:r>
              <a:rPr lang="cs-CZ" dirty="0" smtClean="0"/>
              <a:t>zámku vznikaly </a:t>
            </a:r>
            <a:r>
              <a:rPr lang="cs-CZ" dirty="0"/>
              <a:t>romantické stavby </a:t>
            </a:r>
            <a:r>
              <a:rPr lang="cs-CZ" dirty="0" smtClean="0"/>
              <a:t> umístěné </a:t>
            </a:r>
            <a:r>
              <a:rPr lang="cs-CZ" dirty="0"/>
              <a:t>především v zámeckém parku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2" descr="Soubor:Coat of arms of Liechtenstein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25361" y="160808"/>
            <a:ext cx="2047233" cy="24823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04800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cs-CZ" sz="2600" dirty="0" smtClean="0"/>
              <a:t>zámek </a:t>
            </a:r>
            <a:r>
              <a:rPr lang="cs-CZ" sz="2600" dirty="0"/>
              <a:t>byl postaven v letech </a:t>
            </a:r>
            <a:r>
              <a:rPr lang="cs-CZ" sz="2600" dirty="0" smtClean="0"/>
              <a:t>1544 – 1588 </a:t>
            </a:r>
            <a:r>
              <a:rPr lang="cs-CZ" sz="2600" dirty="0"/>
              <a:t>na </a:t>
            </a:r>
            <a:r>
              <a:rPr lang="cs-CZ" sz="2600" dirty="0" smtClean="0"/>
              <a:t>místě bývalé </a:t>
            </a:r>
            <a:r>
              <a:rPr lang="cs-CZ" sz="2600" dirty="0"/>
              <a:t>vodní </a:t>
            </a:r>
            <a:r>
              <a:rPr lang="cs-CZ" sz="2600" dirty="0" smtClean="0"/>
              <a:t>tvrze</a:t>
            </a:r>
          </a:p>
          <a:p>
            <a:pPr algn="just"/>
            <a:r>
              <a:rPr lang="cs-CZ" sz="2600" dirty="0" smtClean="0"/>
              <a:t>v 17. století byl přestavěn na letní sídlo</a:t>
            </a:r>
          </a:p>
          <a:p>
            <a:pPr marL="0" indent="0" algn="just">
              <a:buNone/>
            </a:pPr>
            <a:r>
              <a:rPr lang="cs-CZ" sz="2600" dirty="0" smtClean="0"/>
              <a:t> </a:t>
            </a:r>
            <a:endParaRPr lang="cs-CZ" sz="2600" dirty="0"/>
          </a:p>
        </p:txBody>
      </p:sp>
      <p:pic>
        <p:nvPicPr>
          <p:cNvPr id="11266" name="Picture 2" descr="http://www.vipzamek.cz/wp-content/gallery/lednice/lednice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57559" y="2972236"/>
            <a:ext cx="5886275" cy="38576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5713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600" dirty="0" smtClean="0"/>
              <a:t>výzdoba 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/>
              <a:t>vyřezávané</a:t>
            </a:r>
            <a:r>
              <a:rPr lang="cs-CZ" sz="2600" dirty="0"/>
              <a:t> </a:t>
            </a:r>
            <a:r>
              <a:rPr lang="cs-CZ" sz="2600" dirty="0" smtClean="0"/>
              <a:t>kazetové stropy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/>
              <a:t>původní historický nábytek</a:t>
            </a:r>
          </a:p>
          <a:p>
            <a:pPr lvl="1">
              <a:buFont typeface="Arial" pitchFamily="34" charset="0"/>
              <a:buChar char="•"/>
            </a:pPr>
            <a:r>
              <a:rPr lang="cs-CZ" sz="2600" dirty="0" smtClean="0"/>
              <a:t>dřevěné schodiště v knihovně, </a:t>
            </a:r>
            <a:br>
              <a:rPr lang="cs-CZ" sz="2600" dirty="0" smtClean="0"/>
            </a:br>
            <a:r>
              <a:rPr lang="cs-CZ" sz="2600" dirty="0" smtClean="0"/>
              <a:t>které vedlo do ložnice knížat </a:t>
            </a:r>
            <a:br>
              <a:rPr lang="cs-CZ" sz="2600" dirty="0" smtClean="0"/>
            </a:br>
            <a:r>
              <a:rPr lang="cs-CZ" sz="2600" dirty="0" smtClean="0"/>
              <a:t>a bylo vyrobeno bez použití </a:t>
            </a:r>
            <a:br>
              <a:rPr lang="cs-CZ" sz="2600" dirty="0" smtClean="0"/>
            </a:br>
            <a:r>
              <a:rPr lang="cs-CZ" sz="2600" dirty="0" smtClean="0"/>
              <a:t>jediného hřebíku</a:t>
            </a:r>
          </a:p>
          <a:p>
            <a:r>
              <a:rPr lang="cs-CZ" sz="2600" dirty="0"/>
              <a:t>v</a:t>
            </a:r>
            <a:r>
              <a:rPr lang="cs-CZ" sz="2600" dirty="0" smtClean="0"/>
              <a:t>e většině společenských prostorů </a:t>
            </a:r>
            <a:br>
              <a:rPr lang="cs-CZ" sz="2600" dirty="0" smtClean="0"/>
            </a:br>
            <a:r>
              <a:rPr lang="cs-CZ" sz="2600" dirty="0" smtClean="0"/>
              <a:t>jsou postaveny mramorové krby </a:t>
            </a:r>
            <a:endParaRPr lang="cs-CZ" sz="2600" dirty="0"/>
          </a:p>
        </p:txBody>
      </p:sp>
      <p:pic>
        <p:nvPicPr>
          <p:cNvPr id="32774" name="Picture 6" descr="http://www.npu.cz/download/1312537509/Lednice+-+schodi%C5%A1t%C4%9B.+Foto+Miroslav+Zavadi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05613" y="115814"/>
            <a:ext cx="3439911" cy="66437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5713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ZÁMECKÝ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první </a:t>
            </a:r>
            <a:r>
              <a:rPr lang="cs-CZ" dirty="0"/>
              <a:t>zmínka o parku pochází ze 17. </a:t>
            </a:r>
            <a:r>
              <a:rPr lang="cs-CZ" dirty="0" smtClean="0"/>
              <a:t>století</a:t>
            </a:r>
          </a:p>
          <a:p>
            <a:pPr algn="just"/>
            <a:r>
              <a:rPr lang="cs-CZ" dirty="0"/>
              <a:t>zahrada byla upravena do šesti velkých čtverců s terasami a vodotrysky</a:t>
            </a:r>
          </a:p>
          <a:p>
            <a:r>
              <a:rPr lang="cs-CZ" dirty="0"/>
              <a:t>parkem vedou </a:t>
            </a:r>
            <a:r>
              <a:rPr lang="cs-CZ" dirty="0" smtClean="0"/>
              <a:t>průhledy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 algn="just">
              <a:buNone/>
            </a:pPr>
            <a:endParaRPr lang="cs-CZ" dirty="0"/>
          </a:p>
        </p:txBody>
      </p:sp>
      <p:pic>
        <p:nvPicPr>
          <p:cNvPr id="10242" name="Picture 2" descr="http://www.archiweb.cz/Image/zpravy/2007-03/ledn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0728" y="3857628"/>
            <a:ext cx="5793106" cy="30003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3475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ZÁMECKÝ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cesty </a:t>
            </a:r>
            <a:r>
              <a:rPr lang="cs-CZ" dirty="0"/>
              <a:t>jsou tvarovány do hvězdice, průseků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alejí</a:t>
            </a:r>
          </a:p>
          <a:p>
            <a:pPr algn="just"/>
            <a:r>
              <a:rPr lang="cs-CZ" dirty="0"/>
              <a:t>roste zde 130 druhů jehličnatých stromů</a:t>
            </a:r>
          </a:p>
          <a:p>
            <a:pPr algn="just"/>
            <a:r>
              <a:rPr lang="cs-CZ" dirty="0"/>
              <a:t>356 druhů listnatých  dřevin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endParaRPr lang="cs-CZ" dirty="0"/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3" y="3929066"/>
            <a:ext cx="7708657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3475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ZÁMECKÝ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4525963"/>
          </a:xfrm>
        </p:spPr>
        <p:txBody>
          <a:bodyPr>
            <a:noAutofit/>
          </a:bodyPr>
          <a:lstStyle/>
          <a:p>
            <a:r>
              <a:rPr lang="cs-CZ" sz="2800" dirty="0"/>
              <a:t>v parku jsou rozmístěny stavby 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Maurská </a:t>
            </a:r>
            <a:r>
              <a:rPr lang="cs-CZ" dirty="0"/>
              <a:t>vodárna na zásobování fontán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vodotrysků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v oranžérii nalezneme </a:t>
            </a:r>
            <a:r>
              <a:rPr lang="cs-CZ" dirty="0"/>
              <a:t>vzácné druhy </a:t>
            </a:r>
            <a:r>
              <a:rPr lang="cs-CZ" dirty="0" smtClean="0"/>
              <a:t>citrusů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Minaret </a:t>
            </a:r>
            <a:r>
              <a:rPr lang="cs-CZ" dirty="0"/>
              <a:t>pocházející z roku 1798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římský </a:t>
            </a:r>
            <a:r>
              <a:rPr lang="cs-CZ" dirty="0" err="1"/>
              <a:t>aquadukt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Janův </a:t>
            </a:r>
            <a:r>
              <a:rPr lang="cs-CZ" dirty="0"/>
              <a:t>hrad </a:t>
            </a:r>
            <a:r>
              <a:rPr lang="cs-CZ" dirty="0" smtClean="0"/>
              <a:t>je </a:t>
            </a:r>
            <a:r>
              <a:rPr lang="cs-CZ" dirty="0"/>
              <a:t>napodobenina hradní zříceniny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čínský </a:t>
            </a:r>
            <a:r>
              <a:rPr lang="cs-CZ" dirty="0"/>
              <a:t>altánek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menší </a:t>
            </a:r>
            <a:r>
              <a:rPr lang="cs-CZ" dirty="0"/>
              <a:t>Růžový rybník, větší Zámecký </a:t>
            </a:r>
            <a:r>
              <a:rPr lang="cs-CZ" dirty="0" smtClean="0"/>
              <a:t>rybník 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několik </a:t>
            </a:r>
            <a:r>
              <a:rPr lang="cs-CZ" dirty="0" smtClean="0"/>
              <a:t>  ostrovů </a:t>
            </a:r>
            <a:r>
              <a:rPr lang="cs-CZ" dirty="0"/>
              <a:t>i mostů.</a:t>
            </a:r>
            <a:br>
              <a:rPr lang="cs-CZ" dirty="0"/>
            </a:br>
            <a:endParaRPr lang="cs-CZ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07637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STAVBY V PARKU</a:t>
            </a:r>
            <a:endParaRPr lang="cs-CZ" dirty="0"/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357298"/>
            <a:ext cx="4786346" cy="2620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714876" y="2285992"/>
            <a:ext cx="3286148" cy="64294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Maurská vodárna</a:t>
            </a:r>
            <a:endParaRPr lang="cs-CZ" dirty="0"/>
          </a:p>
        </p:txBody>
      </p:sp>
      <p:sp>
        <p:nvSpPr>
          <p:cNvPr id="11" name="Zástupný symbol pro obsah 4"/>
          <p:cNvSpPr txBox="1">
            <a:spLocks/>
          </p:cNvSpPr>
          <p:nvPr/>
        </p:nvSpPr>
        <p:spPr>
          <a:xfrm>
            <a:off x="3428992" y="5214950"/>
            <a:ext cx="1357322" cy="5715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kašna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5850" name="Picture 10" descr="http://g.denik.cz/68/4c/lednice-park-barokni-kasna_denik-38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3750445"/>
            <a:ext cx="4143404" cy="31075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0763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arkem </a:t>
            </a:r>
            <a:r>
              <a:rPr lang="cs-CZ" dirty="0"/>
              <a:t>prochází okružní vycházková </a:t>
            </a:r>
            <a:r>
              <a:rPr lang="cs-CZ" dirty="0" smtClean="0"/>
              <a:t>trasa</a:t>
            </a:r>
          </a:p>
          <a:p>
            <a:r>
              <a:rPr lang="cs-CZ" dirty="0" smtClean="0"/>
              <a:t>obchází </a:t>
            </a:r>
            <a:r>
              <a:rPr lang="cs-CZ" dirty="0"/>
              <a:t>Zámecký rybník, na kterém bylo vybudováno 15 umělých ostrovů s řadou průhledů na okolní </a:t>
            </a:r>
            <a:r>
              <a:rPr lang="cs-CZ" dirty="0" smtClean="0"/>
              <a:t>porosty</a:t>
            </a:r>
          </a:p>
          <a:p>
            <a:r>
              <a:rPr lang="cs-CZ" dirty="0" smtClean="0"/>
              <a:t>nejznámějším </a:t>
            </a:r>
            <a:r>
              <a:rPr lang="cs-CZ" dirty="0"/>
              <a:t>průhledem je pohled </a:t>
            </a:r>
            <a:r>
              <a:rPr lang="cs-CZ" dirty="0" smtClean="0"/>
              <a:t>na </a:t>
            </a:r>
            <a:r>
              <a:rPr lang="cs-CZ" dirty="0"/>
              <a:t>zámeček a rozhlednu </a:t>
            </a:r>
            <a:r>
              <a:rPr lang="cs-CZ" dirty="0" smtClean="0"/>
              <a:t>Minaret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549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www.1plavebni.cz/images/map_plavby_larg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0"/>
            <a:ext cx="8715436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85491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MINARET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stavba stojí </a:t>
            </a:r>
            <a:r>
              <a:rPr lang="cs-CZ" dirty="0"/>
              <a:t>v ose </a:t>
            </a:r>
            <a:r>
              <a:rPr lang="cs-CZ" dirty="0" smtClean="0"/>
              <a:t>zámku</a:t>
            </a:r>
          </a:p>
          <a:p>
            <a:r>
              <a:rPr lang="cs-CZ" dirty="0" smtClean="0"/>
              <a:t>dílo </a:t>
            </a:r>
            <a:r>
              <a:rPr lang="cs-CZ" dirty="0"/>
              <a:t>bylo zbudované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Aloisem </a:t>
            </a:r>
            <a:r>
              <a:rPr lang="cs-CZ" dirty="0"/>
              <a:t>Josefem I. podle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plánů architekta </a:t>
            </a:r>
            <a:br>
              <a:rPr lang="cs-CZ" dirty="0" smtClean="0"/>
            </a:br>
            <a:r>
              <a:rPr lang="cs-CZ" dirty="0" smtClean="0"/>
              <a:t>Josefa </a:t>
            </a:r>
            <a:r>
              <a:rPr lang="cs-CZ" dirty="0" err="1"/>
              <a:t>Hardtmutha</a:t>
            </a: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r>
              <a:rPr lang="cs-CZ" dirty="0" smtClean="0"/>
              <a:t>turecká věž je vysoká </a:t>
            </a:r>
            <a:br>
              <a:rPr lang="cs-CZ" dirty="0" smtClean="0"/>
            </a:br>
            <a:r>
              <a:rPr lang="cs-CZ" dirty="0" smtClean="0"/>
              <a:t>60</a:t>
            </a:r>
            <a:r>
              <a:rPr lang="cs-CZ" dirty="0"/>
              <a:t> </a:t>
            </a:r>
            <a:r>
              <a:rPr lang="cs-CZ" dirty="0" smtClean="0"/>
              <a:t>metrů s 302 schody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http://itras.cz/fotogalerie/penzion-vecerka/velke/minaret-ledn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1338359"/>
            <a:ext cx="3500430" cy="48052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6293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SKLENÍK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nejstarší dochovaný skleník </a:t>
            </a:r>
            <a:br>
              <a:rPr lang="cs-CZ" dirty="0" smtClean="0"/>
            </a:br>
            <a:r>
              <a:rPr lang="cs-CZ" dirty="0" smtClean="0"/>
              <a:t>z </a:t>
            </a:r>
            <a:r>
              <a:rPr lang="cs-CZ" dirty="0"/>
              <a:t>litinových obloukovitých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konstrukcí</a:t>
            </a:r>
          </a:p>
          <a:p>
            <a:r>
              <a:rPr lang="cs-CZ" dirty="0" smtClean="0"/>
              <a:t>byl </a:t>
            </a:r>
            <a:r>
              <a:rPr lang="cs-CZ" dirty="0"/>
              <a:t>vybudován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letech </a:t>
            </a:r>
            <a:r>
              <a:rPr lang="cs-CZ" dirty="0" smtClean="0"/>
              <a:t>1843 – 1845</a:t>
            </a:r>
          </a:p>
          <a:p>
            <a:r>
              <a:rPr lang="cs-CZ" dirty="0"/>
              <a:t>t</a:t>
            </a:r>
            <a:r>
              <a:rPr lang="cs-CZ" dirty="0" smtClean="0"/>
              <a:t>ato </a:t>
            </a:r>
            <a:r>
              <a:rPr lang="cs-CZ" dirty="0"/>
              <a:t>prosklená </a:t>
            </a:r>
            <a:r>
              <a:rPr lang="cs-CZ" dirty="0" smtClean="0"/>
              <a:t>konstrukce </a:t>
            </a:r>
            <a:br>
              <a:rPr lang="cs-CZ" dirty="0" smtClean="0"/>
            </a:br>
            <a:r>
              <a:rPr lang="cs-CZ" dirty="0" smtClean="0"/>
              <a:t>sloužící </a:t>
            </a:r>
            <a:r>
              <a:rPr lang="cs-CZ" dirty="0"/>
              <a:t>k ochraně </a:t>
            </a:r>
            <a:r>
              <a:rPr lang="cs-CZ" dirty="0" smtClean="0"/>
              <a:t>rostlin </a:t>
            </a:r>
            <a:br>
              <a:rPr lang="cs-CZ" dirty="0" smtClean="0"/>
            </a:br>
            <a:r>
              <a:rPr lang="cs-CZ" dirty="0" smtClean="0"/>
              <a:t>znamenala </a:t>
            </a:r>
            <a:r>
              <a:rPr lang="cs-CZ" dirty="0"/>
              <a:t>velkou </a:t>
            </a:r>
            <a:r>
              <a:rPr lang="cs-CZ" dirty="0" smtClean="0"/>
              <a:t>novinku</a:t>
            </a:r>
          </a:p>
          <a:p>
            <a:endParaRPr lang="cs-CZ" dirty="0"/>
          </a:p>
        </p:txBody>
      </p:sp>
      <p:pic>
        <p:nvPicPr>
          <p:cNvPr id="6146" name="Picture 2" descr="http://itras.cz/fotogalerie/zamecky-sklenik-lednice/velke/zamecky-sklenik-lednice-0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857264"/>
            <a:ext cx="3428981" cy="25717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8" name="Picture 4" descr="http://www.czechtourism.cz/admin/files/Image/Kudy-z-nudy/11_01_10_sklenik_ledn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45155" y="3468183"/>
            <a:ext cx="3798877" cy="25325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87187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AKVADUKT, JESKYNĚ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obě stavby jsou </a:t>
            </a:r>
            <a:r>
              <a:rPr lang="cs-CZ" dirty="0"/>
              <a:t>na </a:t>
            </a:r>
            <a:r>
              <a:rPr lang="cs-CZ" dirty="0" err="1"/>
              <a:t>Grottovém</a:t>
            </a:r>
            <a:r>
              <a:rPr lang="cs-CZ" dirty="0"/>
              <a:t> ostrově cestou </a:t>
            </a:r>
            <a:r>
              <a:rPr lang="cs-CZ" dirty="0" smtClean="0"/>
              <a:t> přes</a:t>
            </a:r>
            <a:r>
              <a:rPr lang="cs-CZ" dirty="0"/>
              <a:t> zámecký </a:t>
            </a:r>
            <a:r>
              <a:rPr lang="cs-CZ" dirty="0" smtClean="0"/>
              <a:t>park</a:t>
            </a:r>
          </a:p>
          <a:p>
            <a:r>
              <a:rPr lang="cs-CZ" dirty="0" smtClean="0"/>
              <a:t>Akvadukt </a:t>
            </a:r>
            <a:r>
              <a:rPr lang="cs-CZ" dirty="0"/>
              <a:t>dříve sloužil jako </a:t>
            </a:r>
            <a:r>
              <a:rPr lang="cs-CZ" dirty="0" smtClean="0"/>
              <a:t>vodopád </a:t>
            </a:r>
          </a:p>
          <a:p>
            <a:r>
              <a:rPr lang="cs-CZ" dirty="0" smtClean="0"/>
              <a:t>jeskyně je sestavena </a:t>
            </a:r>
            <a:r>
              <a:rPr lang="cs-CZ" dirty="0"/>
              <a:t>z velkých </a:t>
            </a:r>
            <a:r>
              <a:rPr lang="cs-CZ" dirty="0" smtClean="0"/>
              <a:t>kamenů, měla </a:t>
            </a:r>
            <a:r>
              <a:rPr lang="cs-CZ" dirty="0"/>
              <a:t>parku přidat trochu </a:t>
            </a:r>
            <a:r>
              <a:rPr lang="cs-CZ" dirty="0" smtClean="0"/>
              <a:t>tajemství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6" descr="http://www.alena.ilcik.cz/1007-lednice/aquaduk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4187318"/>
            <a:ext cx="3857652" cy="26706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http://itras.cz/fotogalerie/jeskyne-nebe-a-peklo/velke/jeskyne-nebe-a-peklo-00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4179075"/>
            <a:ext cx="3571900" cy="2678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80511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JANOHRAD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apodobenina zříceniny středověkého hradu </a:t>
            </a:r>
          </a:p>
          <a:p>
            <a:r>
              <a:rPr lang="cs-CZ" dirty="0"/>
              <a:t>hrad je postaven z kamenů dovezených z </a:t>
            </a:r>
            <a:r>
              <a:rPr lang="cs-CZ" dirty="0" err="1" smtClean="0"/>
              <a:t>Pohanska</a:t>
            </a:r>
            <a:endParaRPr lang="cs-CZ" dirty="0" smtClean="0"/>
          </a:p>
          <a:p>
            <a:r>
              <a:rPr lang="cs-CZ" dirty="0" smtClean="0"/>
              <a:t>ze tří stran jej obtéká řeka Dyje</a:t>
            </a:r>
          </a:p>
          <a:p>
            <a:r>
              <a:rPr lang="cs-CZ" dirty="0" smtClean="0"/>
              <a:t>hrad </a:t>
            </a:r>
            <a:r>
              <a:rPr lang="cs-CZ" dirty="0"/>
              <a:t>sloužil jako lovecký zámeček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Picture 2" descr="http://upload.wikimedia.org/wikipedia/commons/7/7f/Januv_hrad_Ledn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9387" y="4311942"/>
            <a:ext cx="3421044" cy="25657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45845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ZÁMECKÝ PARK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ejznámější a nejnavštěvovanější park </a:t>
            </a:r>
            <a:br>
              <a:rPr lang="cs-CZ" dirty="0" smtClean="0"/>
            </a:br>
            <a:r>
              <a:rPr lang="cs-CZ" dirty="0" smtClean="0"/>
              <a:t>České republiky</a:t>
            </a:r>
          </a:p>
          <a:p>
            <a:r>
              <a:rPr lang="cs-CZ" dirty="0" smtClean="0"/>
              <a:t>je nazýván srdcem Lednicko-valtického areálu</a:t>
            </a:r>
          </a:p>
          <a:p>
            <a:r>
              <a:rPr lang="cs-CZ" dirty="0"/>
              <a:t>o</a:t>
            </a:r>
            <a:r>
              <a:rPr lang="cs-CZ" dirty="0" smtClean="0"/>
              <a:t>d roku 1995 vyhlášen kulturní národní památkou</a:t>
            </a:r>
          </a:p>
          <a:p>
            <a:r>
              <a:rPr lang="cs-CZ" dirty="0" smtClean="0"/>
              <a:t>v roce 1996 byl zapsán na seznam světového </a:t>
            </a:r>
            <a:r>
              <a:rPr lang="cs-CZ" dirty="0"/>
              <a:t>kulturního dědictví </a:t>
            </a:r>
            <a:r>
              <a:rPr lang="cs-CZ" dirty="0" smtClean="0"/>
              <a:t>UNESCO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 descr="http://griid.files.wordpress.com/2011/12/unesco-09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5000636"/>
            <a:ext cx="2780837" cy="150017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1912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600" dirty="0" smtClean="0"/>
              <a:t>Kde </a:t>
            </a:r>
            <a:r>
              <a:rPr lang="cs-CZ" sz="2600" dirty="0"/>
              <a:t>se nachází Lednický </a:t>
            </a:r>
            <a:r>
              <a:rPr lang="cs-CZ" sz="2600" dirty="0" smtClean="0"/>
              <a:t>park?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Jižní Morava, obec Lednice, v Lednicko-valtickém areálu</a:t>
            </a:r>
            <a:endParaRPr lang="cs-CZ" sz="2600" dirty="0"/>
          </a:p>
          <a:p>
            <a:pPr marL="514350" indent="-514350">
              <a:buFont typeface="+mj-lt"/>
              <a:buAutoNum type="arabicParenR" startAt="2"/>
            </a:pPr>
            <a:r>
              <a:rPr lang="cs-CZ" sz="2600" dirty="0" smtClean="0"/>
              <a:t>Která </a:t>
            </a:r>
            <a:r>
              <a:rPr lang="cs-CZ" sz="2600" dirty="0"/>
              <a:t>řeka protéká </a:t>
            </a:r>
            <a:r>
              <a:rPr lang="cs-CZ" sz="2600" dirty="0" smtClean="0"/>
              <a:t>parkem?</a:t>
            </a:r>
          </a:p>
          <a:p>
            <a:pPr marL="0" indent="0">
              <a:buNone/>
            </a:pPr>
            <a:r>
              <a:rPr lang="cs-CZ" sz="26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řeka Dyje</a:t>
            </a:r>
            <a:endParaRPr lang="cs-CZ" sz="2600" dirty="0"/>
          </a:p>
          <a:p>
            <a:pPr marL="514350" indent="-514350">
              <a:buFont typeface="+mj-lt"/>
              <a:buAutoNum type="arabicParenR" startAt="3"/>
            </a:pPr>
            <a:r>
              <a:rPr lang="cs-CZ" sz="2600" dirty="0" smtClean="0"/>
              <a:t>Který </a:t>
            </a:r>
            <a:r>
              <a:rPr lang="cs-CZ" sz="2600" dirty="0"/>
              <a:t>knížecí rod působil na tomto území</a:t>
            </a:r>
            <a:r>
              <a:rPr lang="cs-CZ" sz="2600" dirty="0" smtClean="0"/>
              <a:t>?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rod </a:t>
            </a:r>
            <a:r>
              <a:rPr lang="cs-CZ" sz="2600" dirty="0" err="1" smtClean="0">
                <a:solidFill>
                  <a:schemeClr val="accent6">
                    <a:lumMod val="75000"/>
                  </a:schemeClr>
                </a:solidFill>
              </a:rPr>
              <a:t>Lichtenštejnů</a:t>
            </a:r>
            <a:endParaRPr lang="cs-CZ" sz="2600" dirty="0"/>
          </a:p>
          <a:p>
            <a:pPr marL="514350" indent="-514350">
              <a:buFont typeface="+mj-lt"/>
              <a:buAutoNum type="arabicParenR" startAt="4"/>
            </a:pPr>
            <a:r>
              <a:rPr lang="cs-CZ" sz="2600" dirty="0" smtClean="0"/>
              <a:t>Jak </a:t>
            </a:r>
            <a:r>
              <a:rPr lang="cs-CZ" sz="2600" dirty="0"/>
              <a:t>se jmenuje největší stavba v parku</a:t>
            </a:r>
            <a:r>
              <a:rPr lang="cs-CZ" sz="2600" dirty="0" smtClean="0"/>
              <a:t>?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zámek Lednice</a:t>
            </a:r>
            <a:endParaRPr lang="cs-CZ" sz="2600" dirty="0"/>
          </a:p>
          <a:p>
            <a:pPr marL="0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77463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VÍŠ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arenR" startAt="5"/>
            </a:pPr>
            <a:r>
              <a:rPr lang="cs-CZ" sz="2600" dirty="0" smtClean="0"/>
              <a:t>Na </a:t>
            </a:r>
            <a:r>
              <a:rPr lang="cs-CZ" sz="2600" dirty="0"/>
              <a:t>jakou stavbu byla použita oblouková litinová </a:t>
            </a:r>
            <a:r>
              <a:rPr lang="cs-CZ" sz="2600" dirty="0" smtClean="0"/>
              <a:t>konstrukce?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na stavbu skleníku</a:t>
            </a:r>
            <a:endParaRPr lang="cs-CZ" sz="2600" dirty="0">
              <a:solidFill>
                <a:schemeClr val="accent6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arenR" startAt="6"/>
            </a:pPr>
            <a:r>
              <a:rPr lang="cs-CZ" sz="2600" dirty="0" smtClean="0"/>
              <a:t>Jak </a:t>
            </a:r>
            <a:r>
              <a:rPr lang="cs-CZ" sz="2600" dirty="0"/>
              <a:t>se jmenuje turecká věž</a:t>
            </a:r>
            <a:r>
              <a:rPr lang="cs-CZ" sz="2600" dirty="0" smtClean="0"/>
              <a:t>? </a:t>
            </a:r>
            <a:endParaRPr lang="cs-CZ" sz="2600" dirty="0"/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Minaret</a:t>
            </a:r>
            <a:endParaRPr lang="cs-CZ" sz="2600" dirty="0">
              <a:solidFill>
                <a:schemeClr val="accent6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arenR" startAt="7"/>
            </a:pPr>
            <a:r>
              <a:rPr lang="cs-CZ" sz="2600" dirty="0" smtClean="0"/>
              <a:t>Jak </a:t>
            </a:r>
            <a:r>
              <a:rPr lang="cs-CZ" sz="2600" dirty="0"/>
              <a:t>se jmenuje napodobenina zříceniny hradu, která sloužila jako lovecký </a:t>
            </a:r>
            <a:r>
              <a:rPr lang="cs-CZ" sz="2600" dirty="0" smtClean="0"/>
              <a:t>zámeček?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</a:t>
            </a:r>
            <a:r>
              <a:rPr lang="cs-CZ" sz="2600" dirty="0" err="1" smtClean="0">
                <a:solidFill>
                  <a:schemeClr val="accent6">
                    <a:lumMod val="75000"/>
                  </a:schemeClr>
                </a:solidFill>
              </a:rPr>
              <a:t>Janohrad</a:t>
            </a:r>
            <a:endParaRPr lang="cs-CZ" sz="2600" dirty="0">
              <a:solidFill>
                <a:schemeClr val="accent6">
                  <a:lumMod val="75000"/>
                </a:schemeClr>
              </a:solidFill>
            </a:endParaRPr>
          </a:p>
          <a:p>
            <a:pPr marL="514350" indent="-514350">
              <a:buFont typeface="+mj-lt"/>
              <a:buAutoNum type="arabicParenR" startAt="8"/>
            </a:pPr>
            <a:r>
              <a:rPr lang="cs-CZ" sz="2600" dirty="0" smtClean="0"/>
              <a:t>Které </a:t>
            </a:r>
            <a:r>
              <a:rPr lang="cs-CZ" sz="2600" dirty="0"/>
              <a:t>stavby můžeme vidět při procházce parkem? 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zámek, skleník, Maurskou vodárnu, Akvadukt, </a:t>
            </a:r>
            <a:b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       Čertovu stěnu, Minaret, </a:t>
            </a:r>
            <a:r>
              <a:rPr lang="cs-CZ" sz="2600" dirty="0" err="1" smtClean="0">
                <a:solidFill>
                  <a:schemeClr val="accent6">
                    <a:lumMod val="75000"/>
                  </a:schemeClr>
                </a:solidFill>
              </a:rPr>
              <a:t>Janohrad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</a:rPr>
              <a:t>, kašny</a:t>
            </a:r>
            <a:endParaRPr lang="cs-CZ" sz="2600" dirty="0"/>
          </a:p>
          <a:p>
            <a:pPr marL="514350" indent="-514350">
              <a:buFont typeface="+mj-lt"/>
              <a:buAutoNum type="arabicParenR"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509537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6"/>
            <a:ext cx="8915400" cy="4646943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411480" y="2531546"/>
            <a:ext cx="8375362" cy="1649289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700" dirty="0">
                <a:latin typeface="Arial - 21"/>
              </a:rPr>
              <a:t>Výukový materiál je </a:t>
            </a:r>
            <a:r>
              <a:rPr lang="cs-CZ" sz="1700" dirty="0" smtClean="0">
                <a:latin typeface="Arial - 21"/>
              </a:rPr>
              <a:t>určen k seznámení žáků s významnými památkami </a:t>
            </a:r>
            <a:br>
              <a:rPr lang="cs-CZ" sz="1700" dirty="0" smtClean="0">
                <a:latin typeface="Arial - 21"/>
              </a:rPr>
            </a:br>
            <a:r>
              <a:rPr lang="cs-CZ" sz="1700" dirty="0" smtClean="0">
                <a:latin typeface="Arial - 21"/>
              </a:rPr>
              <a:t>Lednicko-valtického areálu.</a:t>
            </a:r>
          </a:p>
          <a:p>
            <a:r>
              <a:rPr lang="cs-CZ" sz="1700" dirty="0" smtClean="0">
                <a:latin typeface="Arial - 21"/>
              </a:rPr>
              <a:t>Prezentace slouží jako pomůcka k výkladové hodině před exkurzí do parku, kde žáci získají informace o Lednickém parku a jeho nejznámějších stavbách.</a:t>
            </a:r>
          </a:p>
          <a:p>
            <a:r>
              <a:rPr lang="cs-CZ" sz="1700" dirty="0" smtClean="0">
                <a:latin typeface="Arial - 21"/>
              </a:rPr>
              <a:t>Materiál je vytvořen v programu POWER POINT a  je doplněn animačními přechody.</a:t>
            </a:r>
          </a:p>
          <a:p>
            <a:r>
              <a:rPr lang="cs-CZ" sz="1700" dirty="0" smtClean="0">
                <a:latin typeface="Arial - 21"/>
              </a:rPr>
              <a:t>.</a:t>
            </a:r>
            <a:endParaRPr lang="cs-CZ" sz="1700" dirty="0">
              <a:latin typeface="Arial - 21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25930" y="581011"/>
            <a:ext cx="528066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265549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11056"/>
            <a:ext cx="9144000" cy="510637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14400" y="539510"/>
            <a:ext cx="660654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Použité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6852" y="2348880"/>
            <a:ext cx="8496944" cy="4265389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600" u="sng" dirty="0" smtClean="0">
                <a:solidFill>
                  <a:srgbClr val="000000"/>
                </a:solidFill>
                <a:latin typeface="Arial - 15"/>
              </a:rPr>
              <a:t>I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nternet:</a:t>
            </a:r>
            <a:endParaRPr lang="cs-CZ" sz="1600" dirty="0">
              <a:solidFill>
                <a:srgbClr val="000000"/>
              </a:solidFill>
              <a:latin typeface="Arial - 15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Lednice</a:t>
            </a:r>
            <a:r>
              <a:rPr lang="cs-CZ" sz="1600" dirty="0"/>
              <a:t>  [online</a:t>
            </a:r>
            <a:r>
              <a:rPr lang="cs-CZ" sz="1600" dirty="0" smtClean="0"/>
              <a:t>]. </a:t>
            </a:r>
            <a:r>
              <a:rPr lang="cs-CZ" sz="1600" dirty="0"/>
              <a:t>[cit. 2013-05-03]. Dostupné z</a:t>
            </a:r>
            <a:r>
              <a:rPr lang="cs-CZ" sz="1600" dirty="0" smtClean="0"/>
              <a:t>:</a:t>
            </a:r>
            <a:r>
              <a:rPr lang="pl-PL" sz="1600" dirty="0">
                <a:solidFill>
                  <a:srgbClr val="000000"/>
                </a:solidFill>
                <a:latin typeface="Arial - 15"/>
              </a:rPr>
              <a:t> &lt;</a:t>
            </a:r>
            <a:r>
              <a:rPr lang="cs-CZ" sz="1600" dirty="0" smtClean="0"/>
              <a:t> </a:t>
            </a:r>
            <a:r>
              <a:rPr lang="cs-CZ" sz="1600" dirty="0">
                <a:hlinkClick r:id="rId3"/>
              </a:rPr>
              <a:t>http://botany.cz/cs/lednice</a:t>
            </a:r>
            <a:r>
              <a:rPr lang="cs-CZ" sz="1600" dirty="0" smtClean="0">
                <a:hlinkClick r:id="rId3"/>
              </a:rPr>
              <a:t>/</a:t>
            </a:r>
            <a:r>
              <a:rPr lang="pl-PL" sz="1600" dirty="0" smtClean="0">
                <a:solidFill>
                  <a:srgbClr val="000000"/>
                </a:solidFill>
                <a:latin typeface="Arial - 15"/>
              </a:rPr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Akvadukt-a-</a:t>
            </a:r>
            <a:r>
              <a:rPr lang="cs-CZ" sz="1600" dirty="0" err="1" smtClean="0"/>
              <a:t>romanticka</a:t>
            </a:r>
            <a:r>
              <a:rPr lang="cs-CZ" sz="1600" dirty="0" smtClean="0"/>
              <a:t>-</a:t>
            </a:r>
            <a:r>
              <a:rPr lang="cs-CZ" sz="1600" dirty="0" err="1" smtClean="0"/>
              <a:t>jeskyne</a:t>
            </a:r>
            <a:r>
              <a:rPr lang="cs-CZ" sz="1600" dirty="0"/>
              <a:t>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://www.zamek-lednice.cz/#</a:t>
            </a:r>
            <a:r>
              <a:rPr lang="cs-CZ" sz="1600" dirty="0" smtClean="0">
                <a:hlinkClick r:id="rId4"/>
              </a:rPr>
              <a:t>akvadukt-a-romanticka-jeskyne</a:t>
            </a:r>
            <a:endParaRPr lang="en-US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/>
              <a:t>Lichtenštejnové</a:t>
            </a:r>
            <a:r>
              <a:rPr lang="cs-CZ" sz="1600" dirty="0"/>
              <a:t>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</a:t>
            </a:r>
            <a:r>
              <a:rPr lang="cs-CZ" sz="1600" dirty="0" smtClean="0"/>
              <a:t>Dostupné</a:t>
            </a:r>
            <a:r>
              <a:rPr lang="en-US" sz="1600" dirty="0" smtClean="0"/>
              <a:t> z</a:t>
            </a:r>
            <a:r>
              <a:rPr lang="cs-CZ" sz="1600" dirty="0" smtClean="0"/>
              <a:t>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cs.wikipedia.org/wiki/Lichten%C5%A1tejnov%C3%A9</a:t>
            </a:r>
            <a:r>
              <a:rPr lang="en-US" sz="1600" dirty="0" smtClean="0"/>
              <a:t>&gt;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/>
              <a:t>Zamek_lednice</a:t>
            </a:r>
            <a:r>
              <a:rPr lang="cs-CZ" sz="1600" dirty="0"/>
              <a:t>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www.sedleckydvur.cz/gallery/0001/large/zamek_lednice.jpg</a:t>
            </a:r>
            <a:endParaRPr lang="en-US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/>
              <a:t>Soubor:Coat_of_arms_of_Liechtenstein</a:t>
            </a:r>
            <a:r>
              <a:rPr lang="cs-CZ" sz="1600" dirty="0"/>
              <a:t>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cs.wikipedia.org/wiki/Soubor:Coat_of_arms_of_Liechtenstein.svg</a:t>
            </a:r>
            <a:r>
              <a:rPr lang="en-US" sz="1600" dirty="0" smtClean="0"/>
              <a:t>&gt;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Mapa-lednice.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www.zamek-lednice.info/i/mapa-lednice.jpg</a:t>
            </a:r>
            <a:endParaRPr lang="en-US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Lednice.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www.vipzamek.cz/wp-</a:t>
            </a:r>
            <a:r>
              <a:rPr lang="en-US" sz="1600" dirty="0" smtClean="0">
                <a:hlinkClick r:id="rId7"/>
              </a:rPr>
              <a:t>c</a:t>
            </a:r>
            <a:r>
              <a:rPr lang="cs-CZ" sz="1600" dirty="0" err="1" smtClean="0">
                <a:hlinkClick r:id="rId7"/>
              </a:rPr>
              <a:t>ontent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gallery</a:t>
            </a:r>
            <a:r>
              <a:rPr lang="cs-CZ" sz="1600" dirty="0" smtClean="0">
                <a:hlinkClick r:id="rId7"/>
              </a:rPr>
              <a:t>/lednice/lednice3.jpg</a:t>
            </a:r>
            <a:r>
              <a:rPr lang="en-US" sz="16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Lednice+-+schodiště.+</a:t>
            </a:r>
            <a:r>
              <a:rPr lang="cs-CZ" sz="1600" dirty="0" err="1"/>
              <a:t>Foto+Miroslav+Zavadil</a:t>
            </a:r>
            <a:r>
              <a:rPr lang="cs-CZ" sz="1600" dirty="0"/>
              <a:t>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://www.npu.cz/download/1312537509/Lednice+-+schodi%C5%A1t%C4%9B.+</a:t>
            </a:r>
            <a:r>
              <a:rPr lang="cs-CZ" sz="1600" dirty="0" smtClean="0">
                <a:hlinkClick r:id="rId8"/>
              </a:rPr>
              <a:t>Foto+Miroslav+Zavadil.jpg</a:t>
            </a:r>
            <a:r>
              <a:rPr lang="en-US" sz="1600" dirty="0" smtClean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09318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88840"/>
            <a:ext cx="9144000" cy="5364093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14400" y="539510"/>
            <a:ext cx="660654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Použité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6852" y="2135760"/>
            <a:ext cx="8496944" cy="4511611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en-US" sz="1600" dirty="0" smtClean="0"/>
              <a:t>Internet</a:t>
            </a:r>
            <a:r>
              <a:rPr lang="cs-CZ" sz="1600" dirty="0" smtClean="0"/>
              <a:t>:</a:t>
            </a:r>
            <a:endParaRPr lang="en-US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Lednice</a:t>
            </a:r>
            <a:r>
              <a:rPr lang="cs-CZ" sz="1600" dirty="0"/>
              <a:t>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www.archiweb.cz/Image/zpravy/2007-03/lednice.jpg</a:t>
            </a:r>
            <a:r>
              <a:rPr lang="en-US" sz="16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/>
              <a:t>Zámek_Lednice_park_Minaret</a:t>
            </a:r>
            <a:r>
              <a:rPr lang="cs-CZ" sz="1600" dirty="0"/>
              <a:t>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www.mestskysklep.cz/files/2012/05/Z%C3%A1mek_Lednice_park_Minaret.jpg</a:t>
            </a:r>
            <a:r>
              <a:rPr lang="en-US" sz="16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Lednice_park-Vyl03a.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vyletnicek.cz/Soubory/Images-Blog/Lednice_podzim-2012/Lednice_park-Vyl03a.jpg</a:t>
            </a:r>
            <a:r>
              <a:rPr lang="en-US" sz="1600" dirty="0" smtClean="0"/>
              <a:t>&gt;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Lednice-010v.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www.kamzajit.cz/mesto/foto/lednice-010v.jpg</a:t>
            </a:r>
            <a:r>
              <a:rPr lang="en-US" sz="16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eskyne-nebe-a-peklo-005.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itras.cz/fotogalerie/jeskyne-nebe-a-peklo/velke/jeskyne-nebe-a-peklo-005.jpg</a:t>
            </a:r>
            <a:r>
              <a:rPr lang="en-US" sz="1600" dirty="0" smtClean="0"/>
              <a:t>&gt;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/>
              <a:t>Aquadukt</a:t>
            </a:r>
            <a:r>
              <a:rPr lang="cs-CZ" sz="1600" dirty="0"/>
              <a:t>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www.alena.ilcik.cz/1007-lednice/aquadukt.jpg</a:t>
            </a:r>
            <a:r>
              <a:rPr lang="en-US" sz="1600" dirty="0" smtClean="0"/>
              <a:t>&gt;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Lednice-park-barokni-kasna_denik-380.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g.denik.cz/68/4c/lednice-park-barokni-kasna_denik-380.jpg</a:t>
            </a:r>
            <a:r>
              <a:rPr lang="en-US" sz="16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/>
              <a:t>Map_plavby_large</a:t>
            </a:r>
            <a:r>
              <a:rPr lang="cs-CZ" sz="1600" dirty="0"/>
              <a:t>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www.1plavebni.cz/images/map_plavby_large.jpg</a:t>
            </a:r>
            <a:r>
              <a:rPr lang="en-US" sz="1600" dirty="0" smtClean="0"/>
              <a:t>&gt;</a:t>
            </a:r>
            <a:endParaRPr lang="cs-CZ" sz="1600" dirty="0"/>
          </a:p>
          <a:p>
            <a:endParaRPr lang="cs-CZ" sz="1600" dirty="0">
              <a:solidFill>
                <a:srgbClr val="000000"/>
              </a:solidFill>
              <a:latin typeface="Arial - 15"/>
            </a:endParaRPr>
          </a:p>
        </p:txBody>
      </p:sp>
    </p:spTree>
    <p:extLst>
      <p:ext uri="{BB962C8B-B14F-4D97-AF65-F5344CB8AC3E}">
        <p14:creationId xmlns:p14="http://schemas.microsoft.com/office/powerpoint/2010/main" val="394043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11056"/>
            <a:ext cx="9324528" cy="5178384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14400" y="539510"/>
            <a:ext cx="6606540" cy="802903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700">
                <a:solidFill>
                  <a:srgbClr val="FFFFFF"/>
                </a:solidFill>
                <a:latin typeface="Arial - 73"/>
              </a:rPr>
              <a:t>Použité 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6852" y="2348880"/>
            <a:ext cx="8496944" cy="4019168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600" dirty="0" smtClean="0"/>
              <a:t>Internet: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Minaret-lednice.  [online]. [cit. 2013-05-03]. Dostupné z: </a:t>
            </a:r>
            <a:r>
              <a:rPr lang="en-US" sz="1600" dirty="0"/>
              <a:t>&lt;</a:t>
            </a:r>
            <a:r>
              <a:rPr lang="cs-CZ" sz="1600" dirty="0"/>
              <a:t>http://itras.cz/fotogalerie/penzion-vecerka/velke/minaret-lednice.jpg</a:t>
            </a:r>
            <a:r>
              <a:rPr lang="en-US" sz="1600" dirty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Zamecky-sklenik-lednice-002</a:t>
            </a:r>
            <a:r>
              <a:rPr lang="cs-CZ" sz="1600" dirty="0"/>
              <a:t>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itras.cz/fotogalerie/zamecky-sklenik-lednice/velke/zamecky-sklenik-lednice-002.jpg</a:t>
            </a:r>
            <a:r>
              <a:rPr lang="en-US" sz="16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11_01_10_sklenik_lednice.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www.czechtourism.cz/admin/files/Image/Kudy-z-nudy/11_01_10_sklenik_lednice.jpg</a:t>
            </a:r>
            <a:r>
              <a:rPr lang="en-US" sz="16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Unesco-09.  [online]. </a:t>
            </a:r>
            <a:r>
              <a:rPr lang="cs-CZ" sz="1600" dirty="0" smtClean="0"/>
              <a:t>[</a:t>
            </a:r>
            <a:r>
              <a:rPr lang="cs-CZ" sz="1600" dirty="0"/>
              <a:t>cit. 2013-05-03]. Dostupné z: </a:t>
            </a:r>
            <a:r>
              <a:rPr lang="en-US" sz="1600" dirty="0" smtClean="0"/>
              <a:t>&lt;</a:t>
            </a:r>
            <a:r>
              <a:rPr lang="cs-CZ" sz="1600" dirty="0" smtClean="0"/>
              <a:t>http</a:t>
            </a:r>
            <a:r>
              <a:rPr lang="cs-CZ" sz="1600" dirty="0"/>
              <a:t>://</a:t>
            </a:r>
            <a:r>
              <a:rPr lang="cs-CZ" sz="1600" dirty="0" smtClean="0"/>
              <a:t>griid.files.wordpress.com/2011/12/unesco-09.gif</a:t>
            </a:r>
            <a:r>
              <a:rPr lang="en-US" sz="1600" dirty="0" smtClean="0"/>
              <a:t>&gt;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/>
              <a:t>Januv_hrad_Lednice</a:t>
            </a:r>
            <a:r>
              <a:rPr lang="cs-CZ" sz="1600" dirty="0"/>
              <a:t>.  [online]. [cit. 2013-05-03]. Dostupné z: </a:t>
            </a:r>
            <a:r>
              <a:rPr lang="en-US" sz="1600" dirty="0"/>
              <a:t>&lt;</a:t>
            </a:r>
            <a:r>
              <a:rPr lang="cs-CZ" sz="1600" dirty="0">
                <a:hlinkClick r:id="rId3"/>
              </a:rPr>
              <a:t>http://upload.wikimedia.org/wikipedia/commons/7/7f/Januv_hrad_Lednice.jpg</a:t>
            </a:r>
            <a:r>
              <a:rPr lang="en-US" sz="1600" dirty="0"/>
              <a:t>&gt;</a:t>
            </a:r>
            <a:endParaRPr lang="cs-CZ" sz="1600" dirty="0"/>
          </a:p>
          <a:p>
            <a:endParaRPr lang="cs-CZ" sz="1600" dirty="0" smtClean="0">
              <a:solidFill>
                <a:srgbClr val="000000"/>
              </a:solidFill>
              <a:latin typeface="Arial - 15"/>
            </a:endParaRPr>
          </a:p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Literatura</a:t>
            </a:r>
            <a:r>
              <a:rPr lang="cs-CZ" sz="1600" dirty="0">
                <a:solidFill>
                  <a:srgbClr val="000000"/>
                </a:solidFill>
                <a:latin typeface="Arial - 15"/>
              </a:rPr>
              <a:t>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Bellan</a:t>
            </a:r>
            <a:r>
              <a:rPr lang="cs-CZ" sz="1600" dirty="0">
                <a:solidFill>
                  <a:srgbClr val="000000"/>
                </a:solidFill>
                <a:latin typeface="Arial - 15"/>
              </a:rPr>
              <a:t> </a:t>
            </a:r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Stano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Lednice archa parku – encyklopedie stylů.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3. vydání. TIC Lednice: obec Lednice, 2008.</a:t>
            </a:r>
          </a:p>
          <a:p>
            <a:endParaRPr lang="cs-CZ" sz="1600" dirty="0">
              <a:solidFill>
                <a:srgbClr val="000000"/>
              </a:solidFill>
              <a:latin typeface="Arial - 15"/>
            </a:endParaRPr>
          </a:p>
        </p:txBody>
      </p:sp>
    </p:spTree>
    <p:extLst>
      <p:ext uri="{BB962C8B-B14F-4D97-AF65-F5344CB8AC3E}">
        <p14:creationId xmlns:p14="http://schemas.microsoft.com/office/powerpoint/2010/main" val="175411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498</TotalTime>
  <Words>423</Words>
  <Application>Microsoft Office PowerPoint</Application>
  <PresentationFormat>Předvádění na obrazovce (4:3)</PresentationFormat>
  <Paragraphs>155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Prezentace aplikace PowerPoint</vt:lpstr>
      <vt:lpstr>LEDNICKÝ PARK</vt:lpstr>
      <vt:lpstr>LEDNICKO – VALTICKÝ AREÁL</vt:lpstr>
      <vt:lpstr>LEDNICE</vt:lpstr>
      <vt:lpstr>LEDNICE</vt:lpstr>
      <vt:lpstr>LICHTENŠTEJNOVÉ</vt:lpstr>
      <vt:lpstr>LICHTENŠTEJNOVÉ</vt:lpstr>
      <vt:lpstr>ZÁMEK</vt:lpstr>
      <vt:lpstr>ZÁMEK</vt:lpstr>
      <vt:lpstr>ZÁMECKÝ PARK</vt:lpstr>
      <vt:lpstr>ZÁMECKÝ PARK</vt:lpstr>
      <vt:lpstr>ZÁMECKÝ PARK</vt:lpstr>
      <vt:lpstr>STAVBY V PARKU</vt:lpstr>
      <vt:lpstr>PARK</vt:lpstr>
      <vt:lpstr>Prezentace aplikace PowerPoint</vt:lpstr>
      <vt:lpstr>MINARET</vt:lpstr>
      <vt:lpstr>SKLENÍK</vt:lpstr>
      <vt:lpstr>AKVADUKT, JESKYNĚ</vt:lpstr>
      <vt:lpstr>JANOHRAD</vt:lpstr>
      <vt:lpstr>ZÁMECKÝ PARK</vt:lpstr>
      <vt:lpstr>CO VÍŠ </vt:lpstr>
      <vt:lpstr>CO VÍŠ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LEDNICKÝ PARK</dc:title>
  <dc:creator>jv</dc:creator>
  <cp:lastModifiedBy>jv</cp:lastModifiedBy>
  <cp:revision>55</cp:revision>
  <dcterms:created xsi:type="dcterms:W3CDTF">2013-04-28T09:16:13Z</dcterms:created>
  <dcterms:modified xsi:type="dcterms:W3CDTF">2013-06-01T20:40:26Z</dcterms:modified>
</cp:coreProperties>
</file>