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8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DADE7-B77D-4C6C-BAD5-37132378C22A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606BA-53EE-450B-B2FC-12722090C9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nohap.estranky.cz/img/picture/25/3a4f61d5a4_40810187_u.jpg" TargetMode="External"/><Relationship Id="rId7" Type="http://schemas.openxmlformats.org/officeDocument/2006/relationships/hyperlink" Target="http://www.comanes.ic.cz/img/02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2zskolin.cz/panovnici/01/Image47.gif" TargetMode="External"/><Relationship Id="rId5" Type="http://schemas.openxmlformats.org/officeDocument/2006/relationships/hyperlink" Target="http://old.kniznica-rv.sk/publikacie/images/rastislav.gif" TargetMode="External"/><Relationship Id="rId4" Type="http://schemas.openxmlformats.org/officeDocument/2006/relationships/hyperlink" Target="http://www.moravacizmoravy.estranky.cz/img/picture/30/mojmir-i.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406908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</a:t>
            </a:r>
            <a:r>
              <a:rPr lang="cs-CZ" sz="1100" dirty="0" smtClean="0">
                <a:latin typeface="Arial - 18"/>
              </a:rPr>
              <a:t> </a:t>
            </a:r>
            <a:endParaRPr lang="cs-CZ" sz="11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Sada</a:t>
            </a:r>
            <a:r>
              <a:rPr lang="cs-CZ" sz="1400" dirty="0" smtClean="0">
                <a:latin typeface="Arial - 18"/>
              </a:rPr>
              <a:t>: 4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8032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9.4.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628" y="4643446"/>
            <a:ext cx="14744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Třída</a:t>
            </a:r>
            <a:r>
              <a:rPr lang="cs-CZ" sz="1400" dirty="0" smtClean="0">
                <a:latin typeface="Arial - 18"/>
              </a:rPr>
              <a:t>: 4. 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89961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Datum</a:t>
            </a:r>
            <a:r>
              <a:rPr lang="cs-CZ" sz="1400" dirty="0" smtClean="0">
                <a:latin typeface="Arial - 18"/>
              </a:rPr>
              <a:t>: 30.3.2013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>
                <a:solidFill>
                  <a:srgbClr val="FFFFFF"/>
                </a:solidFill>
                <a:latin typeface="Arial - 62"/>
              </a:rPr>
              <a:t>Výukový materiál  </a:t>
            </a:r>
          </a:p>
          <a:p>
            <a:pPr algn="ctr"/>
            <a:r>
              <a:rPr lang="cs-CZ" sz="1600" dirty="0">
                <a:solidFill>
                  <a:srgbClr val="FFFFFF"/>
                </a:solidFill>
                <a:latin typeface="Arial - 25"/>
              </a:rPr>
              <a:t>zpracovaný v rámci projektu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>
                <a:latin typeface="Arial - 17"/>
              </a:rPr>
              <a:t>Pořadové číslo projektu: CZ.1.07/1.4.00/21.1131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Online:</a:t>
            </a: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731" y="2403827"/>
            <a:ext cx="5760720" cy="125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07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57158" y="428604"/>
            <a:ext cx="8343900" cy="1095291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VÍŠ, KDO JSEM?</a:t>
            </a:r>
            <a:br>
              <a:rPr lang="cs-CZ" sz="3300" dirty="0" smtClean="0">
                <a:solidFill>
                  <a:srgbClr val="FFFFFF"/>
                </a:solidFill>
                <a:latin typeface="Arial - 51"/>
              </a:rPr>
            </a:br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MOJMÍROVCI </a:t>
            </a:r>
            <a:endParaRPr lang="cs-CZ" sz="3300" dirty="0">
              <a:solidFill>
                <a:srgbClr val="FFFFFF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500518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Jméno autora</a:t>
            </a:r>
            <a:r>
              <a:rPr lang="cs-CZ" sz="1400" dirty="0" smtClean="0">
                <a:latin typeface="Arial - 18"/>
              </a:rPr>
              <a:t>: Mgr. Jitka Vydrová</a:t>
            </a:r>
            <a:r>
              <a:rPr lang="cs-CZ" sz="1400" dirty="0">
                <a:latin typeface="Arial - 18"/>
              </a:rPr>
              <a:t>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Škola: Základní škola Zaječí, okres Břeclav</a:t>
            </a:r>
          </a:p>
          <a:p>
            <a:r>
              <a:rPr lang="cs-CZ" sz="1400" dirty="0">
                <a:latin typeface="Arial - 18"/>
              </a:rPr>
              <a:t>           Školní 402, 691 05 Zaječí, příspěvková organizace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212486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Ročník</a:t>
            </a:r>
            <a:r>
              <a:rPr lang="cs-CZ" sz="1400" dirty="0" smtClean="0">
                <a:latin typeface="Arial - 18"/>
              </a:rPr>
              <a:t>: 4. 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27009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7"/>
              </a:rPr>
              <a:t>Předmět</a:t>
            </a:r>
            <a:r>
              <a:rPr lang="cs-CZ" sz="1400" dirty="0" smtClean="0">
                <a:latin typeface="Arial - 17"/>
              </a:rPr>
              <a:t>: Vlastivěda</a:t>
            </a:r>
            <a:r>
              <a:rPr lang="cs-CZ" sz="1400" b="1" dirty="0" smtClean="0">
                <a:solidFill>
                  <a:srgbClr val="00008B"/>
                </a:solidFill>
                <a:latin typeface="Arial - 17"/>
              </a:rPr>
              <a:t> </a:t>
            </a:r>
            <a:r>
              <a:rPr lang="cs-CZ" sz="1100" dirty="0">
                <a:solidFill>
                  <a:srgbClr val="00008B"/>
                </a:solidFill>
                <a:latin typeface="Arial - 17"/>
              </a:rPr>
              <a:t>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5"/>
            <a:ext cx="795751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Klíčová slova</a:t>
            </a:r>
            <a:r>
              <a:rPr lang="cs-CZ" sz="1400" dirty="0" smtClean="0">
                <a:latin typeface="Arial - 18"/>
              </a:rPr>
              <a:t>: </a:t>
            </a:r>
            <a:r>
              <a:rPr lang="cs-CZ" sz="1400" dirty="0" err="1" smtClean="0">
                <a:latin typeface="Arial - 18"/>
              </a:rPr>
              <a:t>Mojmírovci</a:t>
            </a:r>
            <a:r>
              <a:rPr lang="cs-CZ" sz="1400" dirty="0" smtClean="0">
                <a:latin typeface="Arial - 18"/>
              </a:rPr>
              <a:t>, panovníci Velké Moravy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535496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>
                <a:latin typeface="Arial - 18"/>
              </a:rPr>
              <a:t>Název: </a:t>
            </a:r>
            <a:r>
              <a:rPr lang="cs-CZ" sz="1400" b="1" dirty="0" smtClean="0">
                <a:latin typeface="Arial - 18"/>
              </a:rPr>
              <a:t>VY_52_INOVACE_4/31_Víš, kdo jsem?</a:t>
            </a:r>
            <a:r>
              <a:rPr lang="cs-CZ" sz="1400" dirty="0">
                <a:solidFill>
                  <a:srgbClr val="00008B"/>
                </a:solidFill>
                <a:latin typeface="Arial - 18"/>
              </a:rPr>
              <a:t> </a:t>
            </a:r>
            <a:r>
              <a:rPr lang="cs-CZ" sz="1400" dirty="0" smtClean="0">
                <a:solidFill>
                  <a:srgbClr val="00008B"/>
                </a:solidFill>
                <a:latin typeface="Arial - 18"/>
              </a:rPr>
              <a:t> </a:t>
            </a:r>
            <a:r>
              <a:rPr lang="cs-CZ" sz="1400" b="1" dirty="0" err="1" smtClean="0">
                <a:latin typeface="Arial - 18"/>
              </a:rPr>
              <a:t>Mojmírovci</a:t>
            </a:r>
            <a:endParaRPr lang="cs-CZ" sz="1400" b="1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289983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dirty="0" smtClean="0"/>
              <a:t>Víš, kdo jsem?</a:t>
            </a:r>
            <a:br>
              <a:rPr lang="cs-CZ" sz="8800" dirty="0" smtClean="0"/>
            </a:br>
            <a:r>
              <a:rPr lang="cs-CZ" sz="6700" dirty="0" err="1" smtClean="0">
                <a:solidFill>
                  <a:srgbClr val="FF0000"/>
                </a:solidFill>
              </a:rPr>
              <a:t>Mojmírovci</a:t>
            </a:r>
            <a:endParaRPr lang="cs-CZ" sz="6700" dirty="0">
              <a:solidFill>
                <a:srgbClr val="FF0000"/>
              </a:solidFill>
            </a:endParaRPr>
          </a:p>
        </p:txBody>
      </p:sp>
      <p:pic>
        <p:nvPicPr>
          <p:cNvPr id="5" name="Picture 2" descr="http://www.snohap.estranky.cz/img/picture/25/3a4f61d5a4_40810187_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14290"/>
            <a:ext cx="1857388" cy="2086952"/>
          </a:xfrm>
          <a:prstGeom prst="rect">
            <a:avLst/>
          </a:prstGeom>
          <a:noFill/>
        </p:spPr>
      </p:pic>
      <p:pic>
        <p:nvPicPr>
          <p:cNvPr id="6" name="Picture 2" descr="http://www.moravacizmoravy.estranky.cz/img/picture/30/mojmir-i.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14290"/>
            <a:ext cx="1928825" cy="2135230"/>
          </a:xfrm>
          <a:prstGeom prst="rect">
            <a:avLst/>
          </a:prstGeom>
          <a:noFill/>
        </p:spPr>
      </p:pic>
      <p:pic>
        <p:nvPicPr>
          <p:cNvPr id="7" name="Picture 4" descr="http://old.kniznica-rv.sk/publikacie/images/rastislav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3429000"/>
            <a:ext cx="1874818" cy="1928826"/>
          </a:xfrm>
          <a:prstGeom prst="rect">
            <a:avLst/>
          </a:prstGeom>
          <a:noFill/>
        </p:spPr>
      </p:pic>
      <p:pic>
        <p:nvPicPr>
          <p:cNvPr id="8" name="Picture 2" descr="http://www.2zskolin.cz/panovnici/01/Image47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3429000"/>
            <a:ext cx="1658791" cy="1928826"/>
          </a:xfrm>
          <a:prstGeom prst="rect">
            <a:avLst/>
          </a:prstGeom>
          <a:noFill/>
        </p:spPr>
      </p:pic>
      <p:pic>
        <p:nvPicPr>
          <p:cNvPr id="9" name="Picture 2" descr="http://www.comanes.ic.cz/img/0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54" y="4500570"/>
            <a:ext cx="2942493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kupec Sámo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590075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přišel za obchodem z Franské říše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214554"/>
            <a:ext cx="590075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spojil kmeny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 kmenový svaz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57200" y="2814646"/>
            <a:ext cx="590075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porazil Franky</a:t>
            </a:r>
          </a:p>
        </p:txBody>
      </p:sp>
      <p:pic>
        <p:nvPicPr>
          <p:cNvPr id="10242" name="Picture 2" descr="http://www.snohap.estranky.cz/img/picture/25/3a4f61d5a4_40810187_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3071810"/>
            <a:ext cx="3357586" cy="377256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Mojmír I.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590075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zakladatel říše Velká Morava</a:t>
            </a:r>
            <a:endParaRPr lang="cs-CZ" dirty="0"/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28596" y="2357430"/>
            <a:ext cx="5900750" cy="6143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první panovník Velké Moravy</a:t>
            </a:r>
          </a:p>
        </p:txBody>
      </p:sp>
      <p:pic>
        <p:nvPicPr>
          <p:cNvPr id="9" name="Picture 2" descr="http://www.moravacizmoravy.estranky.cz/img/picture/30/mojmir-i.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3214686"/>
            <a:ext cx="3291128" cy="364331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Rastislav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5900750" cy="61435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syn Mojmíra I.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57200" y="2214554"/>
            <a:ext cx="8686800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požádal o vyslání na Moravu věrozvěsty, aby šířili křesťanství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436" name="Picture 4" descr="http://old.kniznica-rv.sk/publikacie/images/rastislav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3477189"/>
            <a:ext cx="3286148" cy="338081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Svatopluk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Velkomoravská říše dosáhla největšího rozkvětu a velikosti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500034" y="2714620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vyhnal žáky Metoděje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410" name="Picture 2" descr="http://www.2zskolin.cz/panovnici/01/Image4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3357561"/>
            <a:ext cx="3071834" cy="35719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Konstantin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sestavil první slovanské písmo hlaholici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28596" y="2285992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do slovanského jazyka přeložil Bibli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28596" y="2928934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přijal jméno Cyril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386" name="Picture 2" descr="http://www.comanes.ic.cz/img/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3214686"/>
            <a:ext cx="5002261" cy="364331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Metoděj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472518" cy="61435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- přišel s bratrem ze Soluně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28596" y="2428868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byl jmenován moravským arcibiskupem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428596" y="3143248"/>
            <a:ext cx="8472518" cy="6143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lang="cs-CZ" sz="3200" dirty="0"/>
              <a:t> </a:t>
            </a:r>
            <a:r>
              <a:rPr lang="cs-CZ" sz="3200" dirty="0" smtClean="0"/>
              <a:t>pokřtil Bořivoje a Ludmilu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6"/>
            <a:ext cx="8915400" cy="4646943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411480" y="2531546"/>
            <a:ext cx="8375362" cy="1649289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700" dirty="0">
                <a:latin typeface="Arial - 21"/>
              </a:rPr>
              <a:t>Výukový materiál je </a:t>
            </a:r>
            <a:r>
              <a:rPr lang="cs-CZ" sz="1700" dirty="0" smtClean="0">
                <a:latin typeface="Arial - 21"/>
              </a:rPr>
              <a:t>určen k procvičení znalostí žáků  o panovnících Velké Moravy. </a:t>
            </a:r>
          </a:p>
          <a:p>
            <a:r>
              <a:rPr lang="cs-CZ" sz="1700" dirty="0" smtClean="0">
                <a:latin typeface="Arial - 21"/>
              </a:rPr>
              <a:t>Prezentace slouží  k upevnění vědomostí ve hře Víš, kdo jsem?</a:t>
            </a:r>
          </a:p>
          <a:p>
            <a:r>
              <a:rPr lang="cs-CZ" sz="1700" dirty="0" smtClean="0">
                <a:latin typeface="Arial - 21"/>
              </a:rPr>
              <a:t>Jednotlivé indicie žákovi napoví  jméno osoby.</a:t>
            </a:r>
          </a:p>
          <a:p>
            <a:endParaRPr lang="cs-CZ" sz="1700" dirty="0" smtClean="0">
              <a:latin typeface="Arial - 21"/>
            </a:endParaRPr>
          </a:p>
          <a:p>
            <a:r>
              <a:rPr lang="cs-CZ" sz="1700" dirty="0" smtClean="0">
                <a:latin typeface="Arial - 21"/>
              </a:rPr>
              <a:t>Materiál je vytvořen v programu POWER POINT a  je doplněn animačními přechody.</a:t>
            </a:r>
          </a:p>
          <a:p>
            <a:r>
              <a:rPr lang="cs-CZ" sz="1700" dirty="0" smtClean="0">
                <a:latin typeface="Arial - 21"/>
              </a:rPr>
              <a:t>.</a:t>
            </a:r>
            <a:endParaRPr lang="cs-CZ" sz="1700" dirty="0">
              <a:latin typeface="Arial - 21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5930" y="581011"/>
            <a:ext cx="528066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265549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11056"/>
            <a:ext cx="9144000" cy="510637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6852" y="2348880"/>
            <a:ext cx="8496944" cy="3772947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Internet:</a:t>
            </a:r>
            <a:endParaRPr lang="cs-CZ" sz="1600" dirty="0">
              <a:solidFill>
                <a:srgbClr val="000000"/>
              </a:solidFill>
              <a:latin typeface="Arial - 1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3a4f61d5a4_40810187_u.</a:t>
            </a:r>
            <a:r>
              <a:rPr lang="cs-CZ" sz="1600" dirty="0" err="1" smtClean="0"/>
              <a:t>jpg</a:t>
            </a:r>
            <a:r>
              <a:rPr lang="cs-CZ" sz="1600" dirty="0" smtClean="0"/>
              <a:t>.</a:t>
            </a:r>
            <a:r>
              <a:rPr lang="cs-CZ" sz="1600" dirty="0"/>
              <a:t> [online</a:t>
            </a:r>
            <a:r>
              <a:rPr lang="cs-CZ" sz="1600" dirty="0" smtClean="0"/>
              <a:t>]. </a:t>
            </a:r>
            <a:r>
              <a:rPr lang="cs-CZ" sz="1600" dirty="0"/>
              <a:t>[cit. </a:t>
            </a:r>
            <a:r>
              <a:rPr lang="cs-CZ" sz="1600" dirty="0" smtClean="0"/>
              <a:t>2013-03-30]. </a:t>
            </a:r>
            <a:r>
              <a:rPr lang="cs-CZ" sz="1600" dirty="0"/>
              <a:t>Dostupné z</a:t>
            </a:r>
            <a:r>
              <a:rPr lang="cs-CZ" sz="1600" dirty="0" smtClean="0"/>
              <a:t>:</a:t>
            </a:r>
            <a:r>
              <a:rPr lang="pl-PL" sz="1600" dirty="0">
                <a:solidFill>
                  <a:srgbClr val="000000"/>
                </a:solidFill>
                <a:latin typeface="Arial - 15"/>
              </a:rPr>
              <a:t> &lt;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snohap.estranky.cz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img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picture</a:t>
            </a:r>
            <a:r>
              <a:rPr lang="cs-CZ" sz="1600" dirty="0" smtClean="0">
                <a:hlinkClick r:id="rId3"/>
              </a:rPr>
              <a:t>/25/3a4f61d5a4_40810187_u.</a:t>
            </a:r>
            <a:r>
              <a:rPr lang="cs-CZ" sz="1600" dirty="0" err="1" smtClean="0">
                <a:hlinkClick r:id="rId3"/>
              </a:rPr>
              <a:t>jpg</a:t>
            </a:r>
            <a:r>
              <a:rPr lang="pl-PL" sz="1600" dirty="0" smtClean="0">
                <a:solidFill>
                  <a:srgbClr val="000000"/>
                </a:solidFill>
                <a:latin typeface="Arial - 15"/>
              </a:rPr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/>
              <a:t>mojmir</a:t>
            </a:r>
            <a:r>
              <a:rPr lang="cs-CZ" sz="1600" dirty="0" smtClean="0"/>
              <a:t>-i..</a:t>
            </a:r>
            <a:r>
              <a:rPr lang="cs-CZ" sz="1600" dirty="0" err="1" smtClean="0"/>
              <a:t>gif</a:t>
            </a:r>
            <a:r>
              <a:rPr lang="cs-CZ" sz="1600" dirty="0" smtClean="0"/>
              <a:t>.</a:t>
            </a:r>
            <a:r>
              <a:rPr lang="cs-CZ" sz="1600" dirty="0"/>
              <a:t> [online]. </a:t>
            </a: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2013-03-30]. </a:t>
            </a:r>
            <a:r>
              <a:rPr lang="cs-CZ" sz="1600" dirty="0"/>
              <a:t>Dostupné z: </a:t>
            </a:r>
            <a:r>
              <a:rPr lang="pl-PL" sz="1600" dirty="0" smtClean="0">
                <a:solidFill>
                  <a:srgbClr val="000000"/>
                </a:solidFill>
                <a:latin typeface="Arial - 15"/>
              </a:rPr>
              <a:t>&lt;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moravacizmoravy.estranky.cz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img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picture</a:t>
            </a:r>
            <a:r>
              <a:rPr lang="cs-CZ" sz="1600" dirty="0" smtClean="0">
                <a:hlinkClick r:id="rId4"/>
              </a:rPr>
              <a:t>/30/</a:t>
            </a:r>
            <a:r>
              <a:rPr lang="cs-CZ" sz="1600" dirty="0" err="1" smtClean="0">
                <a:hlinkClick r:id="rId4"/>
              </a:rPr>
              <a:t>mojmir</a:t>
            </a:r>
            <a:r>
              <a:rPr lang="cs-CZ" sz="1600" dirty="0" smtClean="0">
                <a:hlinkClick r:id="rId4"/>
              </a:rPr>
              <a:t>-i..</a:t>
            </a:r>
            <a:r>
              <a:rPr lang="cs-CZ" sz="1600" dirty="0" err="1" smtClean="0">
                <a:hlinkClick r:id="rId4"/>
              </a:rPr>
              <a:t>gif</a:t>
            </a:r>
            <a:r>
              <a:rPr lang="pl-PL" sz="1600" dirty="0" smtClean="0">
                <a:solidFill>
                  <a:srgbClr val="000000"/>
                </a:solidFill>
                <a:latin typeface="Arial - 15"/>
              </a:rPr>
              <a:t> &gt;</a:t>
            </a:r>
            <a:endParaRPr lang="en-US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Rastislav.</a:t>
            </a:r>
            <a:r>
              <a:rPr lang="cs-CZ" sz="1600" dirty="0" err="1" smtClean="0"/>
              <a:t>gif</a:t>
            </a:r>
            <a:r>
              <a:rPr lang="cs-CZ" sz="1600" dirty="0" smtClean="0"/>
              <a:t>.</a:t>
            </a:r>
            <a:r>
              <a:rPr lang="cs-CZ" sz="1600" dirty="0"/>
              <a:t>  [online]. </a:t>
            </a: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2013-03-30]. Dostupné</a:t>
            </a:r>
            <a:r>
              <a:rPr lang="en-US" sz="1600" dirty="0" smtClean="0"/>
              <a:t> z</a:t>
            </a:r>
            <a:r>
              <a:rPr lang="cs-CZ" sz="1600" dirty="0" smtClean="0"/>
              <a:t>: </a:t>
            </a:r>
            <a:r>
              <a:rPr lang="en-US" sz="1600" dirty="0" smtClean="0"/>
              <a:t>&lt;</a:t>
            </a:r>
            <a:r>
              <a:rPr lang="cs-CZ" sz="1600" dirty="0" smtClean="0">
                <a:hlinkClick r:id="rId5"/>
              </a:rPr>
              <a:t>http://old.kniznica-rv.sk/publikacie/images/rastislav.gif</a:t>
            </a:r>
            <a:r>
              <a:rPr lang="en-US" sz="1600" dirty="0" smtClean="0"/>
              <a:t>&gt;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Image47.gif.</a:t>
            </a:r>
            <a:r>
              <a:rPr lang="cs-CZ" sz="1600" dirty="0"/>
              <a:t>  [online]. </a:t>
            </a: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2013-03-30]. </a:t>
            </a:r>
            <a:r>
              <a:rPr lang="cs-CZ" sz="1600" dirty="0"/>
              <a:t>Dostupné z: </a:t>
            </a:r>
            <a:r>
              <a:rPr lang="cs-CZ" sz="1600" dirty="0" smtClean="0">
                <a:hlinkClick r:id="rId6"/>
              </a:rPr>
              <a:t>http://www.2zskolin.cz/panovnici/01/Image47.gif</a:t>
            </a:r>
            <a:endParaRPr lang="en-US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02.jpg.</a:t>
            </a:r>
            <a:r>
              <a:rPr lang="cs-CZ" sz="1600" dirty="0"/>
              <a:t>  [online]. </a:t>
            </a: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2013-03-30]. </a:t>
            </a:r>
            <a:r>
              <a:rPr lang="cs-CZ" sz="1600" dirty="0"/>
              <a:t>Dostupné z: </a:t>
            </a:r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comanes.ic.cz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img</a:t>
            </a:r>
            <a:r>
              <a:rPr lang="cs-CZ" sz="1600" dirty="0" smtClean="0">
                <a:hlinkClick r:id="rId7"/>
              </a:rPr>
              <a:t>/02.jpg</a:t>
            </a:r>
            <a:endParaRPr lang="cs-CZ" sz="1600" dirty="0" smtClean="0"/>
          </a:p>
          <a:p>
            <a:endParaRPr lang="cs-CZ" sz="1600" dirty="0" smtClean="0">
              <a:solidFill>
                <a:srgbClr val="000000"/>
              </a:solidFill>
              <a:latin typeface="Arial - 15"/>
            </a:endParaRPr>
          </a:p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Literatura: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Harna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J.: Vlastivěda- Obrazy ze starších českých dějin. Praha.:Alter, 2011. ISBN: 978-80-7245-228-6.</a:t>
            </a:r>
          </a:p>
          <a:p>
            <a:pPr marL="285750" indent="-285750"/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9318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234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Víš, kdo jsem? Mojmírovci</vt:lpstr>
      <vt:lpstr>kupec Sámo</vt:lpstr>
      <vt:lpstr>Mojmír I.</vt:lpstr>
      <vt:lpstr>Rastislav</vt:lpstr>
      <vt:lpstr>Svatopluk</vt:lpstr>
      <vt:lpstr>Konstantin</vt:lpstr>
      <vt:lpstr>Metoděj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Víš, kdo jsem?</dc:title>
  <dc:creator>Magda</dc:creator>
  <cp:lastModifiedBy>jv</cp:lastModifiedBy>
  <cp:revision>13</cp:revision>
  <dcterms:created xsi:type="dcterms:W3CDTF">2013-04-06T19:24:01Z</dcterms:created>
  <dcterms:modified xsi:type="dcterms:W3CDTF">2013-06-01T15:09:37Z</dcterms:modified>
</cp:coreProperties>
</file>