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DADE7-B77D-4C6C-BAD5-37132378C22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novnici-evropy.estranky.cz/img/mid/28/bretislav-i..jpg" TargetMode="External"/><Relationship Id="rId3" Type="http://schemas.openxmlformats.org/officeDocument/2006/relationships/hyperlink" Target="http://www.panovnici-evropy.estranky.cz/img/mid/18/borivoj-i..jpg" TargetMode="External"/><Relationship Id="rId7" Type="http://schemas.openxmlformats.org/officeDocument/2006/relationships/hyperlink" Target="http://www.panovnici-evropy.estranky.cz/img/mid/27/oldrich-i.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razskychytrak.cz/wp-content/uploads/boleslav-ii..jpg" TargetMode="External"/><Relationship Id="rId5" Type="http://schemas.openxmlformats.org/officeDocument/2006/relationships/hyperlink" Target="http://www.panovnici-evropy.estranky.cz/img/mid/23/boleslav-i..jpg" TargetMode="External"/><Relationship Id="rId4" Type="http://schemas.openxmlformats.org/officeDocument/2006/relationships/hyperlink" Target="http://stanislavkropik.sweb.cz/V%C3%A1clav%20IV.%201378-1419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.estranky.cz/img/picture/18/P%C5%99emysl-Otakar-I..jpg" TargetMode="External"/><Relationship Id="rId7" Type="http://schemas.openxmlformats.org/officeDocument/2006/relationships/hyperlink" Target="http://www.panovnici.estranky.cz/img/picture/11/V%C3%A1clav-III.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anovnici-evropy.estranky.cz/img/mid/46/vaclav-ii..jpg" TargetMode="External"/><Relationship Id="rId5" Type="http://schemas.openxmlformats.org/officeDocument/2006/relationships/hyperlink" Target="http://www.panovnici-evropy.estranky.cz/img/mid/45/premysl-otakar-ii..jpg" TargetMode="External"/><Relationship Id="rId4" Type="http://schemas.openxmlformats.org/officeDocument/2006/relationships/hyperlink" Target="http://www.ucenionline.com/aitom/upload/produkty/15.svata-anezka-ceska/orig_sv_anezka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406908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endParaRPr lang="cs-CZ" sz="11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032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12.4.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628" y="4643446"/>
            <a:ext cx="14744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8996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3.4.2013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Online:</a:t>
            </a: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220" y="2399869"/>
            <a:ext cx="5760720" cy="125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8343900" cy="1095291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VÍŠ, KDO JSEM?</a:t>
            </a:r>
            <a:br>
              <a:rPr lang="cs-CZ" sz="3300" dirty="0" smtClean="0">
                <a:solidFill>
                  <a:srgbClr val="FFFFFF"/>
                </a:solidFill>
                <a:latin typeface="Arial - 51"/>
              </a:rPr>
            </a:br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PŘEMYSLOVCI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500518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Jitka Vydrová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21248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7"/>
              </a:rPr>
              <a:t>Předmět</a:t>
            </a:r>
            <a:r>
              <a:rPr lang="cs-CZ" sz="1400" dirty="0" smtClean="0">
                <a:latin typeface="Arial - 17"/>
              </a:rPr>
              <a:t>: Vlastivěda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5"/>
            <a:ext cx="79575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Přemyslovci, česká knížata, čeští králové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53549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VY_52_INOVACE_4/32_Víš, kdo jsem?</a:t>
            </a:r>
            <a:r>
              <a:rPr lang="cs-CZ" sz="1400" dirty="0">
                <a:solidFill>
                  <a:srgbClr val="00008B"/>
                </a:solidFill>
                <a:latin typeface="Arial - 18"/>
              </a:rPr>
              <a:t> </a:t>
            </a:r>
            <a:r>
              <a:rPr lang="cs-CZ" sz="1400" dirty="0" smtClean="0">
                <a:solidFill>
                  <a:srgbClr val="00008B"/>
                </a:solidFill>
                <a:latin typeface="Arial - 18"/>
              </a:rPr>
              <a:t> </a:t>
            </a:r>
            <a:r>
              <a:rPr lang="cs-CZ" sz="1400" b="1" dirty="0" smtClean="0">
                <a:latin typeface="Arial - 18"/>
              </a:rPr>
              <a:t>Přemyslovci</a:t>
            </a:r>
            <a:endParaRPr lang="cs-CZ" sz="1400" b="1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8998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dirty="0" smtClean="0"/>
              <a:t>Víš, kdo jsem?</a:t>
            </a:r>
            <a:endParaRPr lang="cs-CZ" sz="88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857224" y="257174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PŘEMYSLOVCI</a:t>
            </a:r>
          </a:p>
        </p:txBody>
      </p:sp>
      <p:pic>
        <p:nvPicPr>
          <p:cNvPr id="12" name="Picture 4" descr="http://www.panovnici-evropy.estranky.cz/img/mid/18/borivoj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6" y="1681065"/>
            <a:ext cx="1357321" cy="1605059"/>
          </a:xfrm>
          <a:prstGeom prst="rect">
            <a:avLst/>
          </a:prstGeom>
          <a:noFill/>
        </p:spPr>
      </p:pic>
      <p:pic>
        <p:nvPicPr>
          <p:cNvPr id="13" name="Picture 2" descr="http://stanislavkropik.sweb.cz/V%c3%a1clav%20IV.%201378-14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4500570"/>
            <a:ext cx="1643074" cy="2181235"/>
          </a:xfrm>
          <a:prstGeom prst="rect">
            <a:avLst/>
          </a:prstGeom>
          <a:noFill/>
        </p:spPr>
      </p:pic>
      <p:pic>
        <p:nvPicPr>
          <p:cNvPr id="14" name="Picture 6" descr="http://www.panovnici-evropy.estranky.cz/img/mid/23/boleslav-i.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3929066"/>
            <a:ext cx="1714512" cy="2172660"/>
          </a:xfrm>
          <a:prstGeom prst="rect">
            <a:avLst/>
          </a:prstGeom>
          <a:noFill/>
        </p:spPr>
      </p:pic>
      <p:pic>
        <p:nvPicPr>
          <p:cNvPr id="15" name="Picture 4" descr="http://prazskychytrak.cz/wp-content/uploads/boleslav-ii.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54385" y="1285860"/>
            <a:ext cx="1489615" cy="1571612"/>
          </a:xfrm>
          <a:prstGeom prst="rect">
            <a:avLst/>
          </a:prstGeom>
          <a:noFill/>
        </p:spPr>
      </p:pic>
      <p:pic>
        <p:nvPicPr>
          <p:cNvPr id="16" name="Picture 2" descr="http://www.panovnici.estranky.cz/img/picture/18/P%C5%99emysl-Otakar-I.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3857628"/>
            <a:ext cx="1928826" cy="2287145"/>
          </a:xfrm>
          <a:prstGeom prst="rect">
            <a:avLst/>
          </a:prstGeom>
          <a:noFill/>
        </p:spPr>
      </p:pic>
      <p:pic>
        <p:nvPicPr>
          <p:cNvPr id="17" name="Picture 2" descr="http://www.ucenionline.com/aitom/upload/produkty/15.svata-anezka-ceska/orig_sv_anezka_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4429132"/>
            <a:ext cx="2214553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Bořivoj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58204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první český kníže  rodu Přemyslovců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214554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pokřtěn Metodějem</a:t>
            </a: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814646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jeho ženou byla Ludmila</a:t>
            </a:r>
          </a:p>
        </p:txBody>
      </p:sp>
      <p:pic>
        <p:nvPicPr>
          <p:cNvPr id="10244" name="Picture 4" descr="http://www.panovnici-evropy.estranky.cz/img/mid/18/borivoj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3071810"/>
            <a:ext cx="3141387" cy="371475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Václav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590075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syn Vratislava a Drahomíry</a:t>
            </a:r>
            <a:endParaRPr lang="cs-CZ" dirty="0"/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357158" y="2428868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vychovala jej babička Ludmila</a:t>
            </a:r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428596" y="3286124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laskavý, vzdělaný a moudrý kníže</a:t>
            </a:r>
          </a:p>
        </p:txBody>
      </p:sp>
      <p:sp>
        <p:nvSpPr>
          <p:cNvPr id="11" name="Zástupný symbol pro obsah 5"/>
          <p:cNvSpPr txBox="1">
            <a:spLocks/>
          </p:cNvSpPr>
          <p:nvPr/>
        </p:nvSpPr>
        <p:spPr>
          <a:xfrm>
            <a:off x="357158" y="4143380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odváděl poplatek za mír</a:t>
            </a:r>
          </a:p>
        </p:txBody>
      </p:sp>
      <p:pic>
        <p:nvPicPr>
          <p:cNvPr id="19458" name="Picture 2" descr="http://stanislavkropik.sweb.cz/V%c3%a1clav%20IV.%201378-14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3071810"/>
            <a:ext cx="2556607" cy="361629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 build="p"/>
      <p:bldP spid="10" grpId="0" build="p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Boleslav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590075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syn Vratislava a Drahomíry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214554"/>
            <a:ext cx="8686800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bratr Václava, kterého nechal zabít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57200" y="2857496"/>
            <a:ext cx="8686800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 Čechám připojil Moravu a Slezsko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438" name="Picture 6" descr="http://www.panovnici-evropy.estranky.cz/img/mid/23/boleslav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05742" y="3429000"/>
            <a:ext cx="2593180" cy="3286124"/>
          </a:xfrm>
          <a:prstGeom prst="rect">
            <a:avLst/>
          </a:prstGeom>
          <a:noFill/>
        </p:spPr>
      </p:pic>
      <p:sp>
        <p:nvSpPr>
          <p:cNvPr id="11" name="Zástupný symbol pro obsah 5"/>
          <p:cNvSpPr txBox="1">
            <a:spLocks/>
          </p:cNvSpPr>
          <p:nvPr/>
        </p:nvSpPr>
        <p:spPr>
          <a:xfrm>
            <a:off x="457232" y="3429000"/>
            <a:ext cx="8686800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nazývaný UKRUTNÝ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9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Boleslav 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syn Boleslava 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28596" y="2214554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nazývaný POBOŽNÝ</a:t>
            </a: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85749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zřídil pražské biskupství</a:t>
            </a: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57200" y="3429000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zakladatel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českého státu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2" name="Picture 4" descr="http://prazskychytrak.cz/wp-content/uploads/boleslav-i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3214686"/>
            <a:ext cx="3317806" cy="350043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Oldřich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syn Boleslava II.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42664" y="2171704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žena Božena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42664" y="2743208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k Čechám připojil </a:t>
            </a:r>
            <a:r>
              <a:rPr lang="cs-CZ" sz="3200" dirty="0" smtClean="0"/>
              <a:t>natrvalo </a:t>
            </a:r>
            <a:r>
              <a:rPr lang="cs-CZ" sz="3200" dirty="0" smtClean="0"/>
              <a:t>Moravu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42034" y="3314712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věnoval se lovu divoké zvěře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8" name="Picture 4" descr="http://www.panovnici-evropy.estranky.cz/img/mid/27/oldrich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286124"/>
            <a:ext cx="2904090" cy="35718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Břetislav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</a:t>
            </a:r>
            <a:r>
              <a:rPr lang="cs-CZ" dirty="0" smtClean="0"/>
              <a:t> syn </a:t>
            </a:r>
            <a:r>
              <a:rPr lang="cs-CZ" dirty="0" smtClean="0"/>
              <a:t>Oldřicha a Boženy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14311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manželka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Jitka byla dcerou německého vévody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643182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 vybudoval </a:t>
            </a:r>
            <a:r>
              <a:rPr lang="cs-CZ" sz="3200" dirty="0" smtClean="0"/>
              <a:t>strážní hrady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http://www.panovnici-evropy.estranky.cz/img/mid/28/bretislav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128" y="3748345"/>
            <a:ext cx="2643206" cy="3109655"/>
          </a:xfrm>
          <a:prstGeom prst="rect">
            <a:avLst/>
          </a:prstGeom>
          <a:noFill/>
        </p:spPr>
      </p:pic>
      <p:sp>
        <p:nvSpPr>
          <p:cNvPr id="9" name="Zástupný symbol pro obsah 5"/>
          <p:cNvSpPr txBox="1">
            <a:spLocks/>
          </p:cNvSpPr>
          <p:nvPr/>
        </p:nvSpPr>
        <p:spPr>
          <a:xfrm>
            <a:off x="428596" y="317183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určil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že pražským knížetem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stane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nejstarší člen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Přemyslovského rodu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Přemysl Otakar 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získal královský titul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28596" y="214311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dcera Anežka Česká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1506" name="Picture 2" descr="http://www.panovnici.estranky.cz/img/picture/18/P%C5%99emysl-Otakar-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143247"/>
            <a:ext cx="3071834" cy="364249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Anežka Česká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dcera Přemysla Otakara 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14311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založila mužský a ženský klášter se špitálem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743208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pomáhala chudým, nemocným lidem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28596" y="3314712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byla prohlášena za svatou</a:t>
            </a:r>
          </a:p>
        </p:txBody>
      </p:sp>
      <p:pic>
        <p:nvPicPr>
          <p:cNvPr id="22530" name="Picture 2" descr="http://www.ucenionline.com/aitom/upload/produkty/15.svata-anezka-ceska/orig_sv_anezka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6136" y="3501008"/>
            <a:ext cx="3214685" cy="321468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Přemysl Otakar 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král železný a zlatý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14311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český stát se stává nejmocnější ve střední Evropě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743208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padl v bitvě na Moravském poli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554" name="Picture 2" descr="http://www.panovnici-evropy.estranky.cz/img/mid/45/premysl-otakar-i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3183" y="3000372"/>
            <a:ext cx="2705097" cy="378220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Václav 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syn Přemysla Otakara II.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185320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sedmiletý dědic českého trůnu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86434" y="282761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byl vězněn na hradě Bezděz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56732" y="3430550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zavedl pražské groše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4578" name="Picture 2" descr="http://www.panovnici-evropy.estranky.cz/img/mid/46/vaclav-i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05533" y="2714620"/>
            <a:ext cx="3167061" cy="410379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Václav III.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syn Václava II.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185320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poslední Přemyslovec na českém trůnu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814646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rod vymřel po meči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5602" name="Picture 2" descr="http://www.panovnici.estranky.cz/img/picture/11/V%C3%A1clav-III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212976"/>
            <a:ext cx="2857520" cy="351334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6"/>
            <a:ext cx="8915400" cy="4646943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75362" cy="1910899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700" dirty="0">
                <a:latin typeface="Arial - 21"/>
              </a:rPr>
              <a:t>Výukový materiál je </a:t>
            </a:r>
            <a:r>
              <a:rPr lang="cs-CZ" sz="1700" dirty="0" smtClean="0">
                <a:latin typeface="Arial - 21"/>
              </a:rPr>
              <a:t>určen k procvičení znalostí žáků  o panovnících v době Přemyslovců. </a:t>
            </a:r>
          </a:p>
          <a:p>
            <a:r>
              <a:rPr lang="cs-CZ" sz="1700" dirty="0" smtClean="0">
                <a:latin typeface="Arial - 21"/>
              </a:rPr>
              <a:t>Prezentace slouží  k upevnění vědomostí ve hře Víš, kdo jsem?</a:t>
            </a:r>
          </a:p>
          <a:p>
            <a:r>
              <a:rPr lang="cs-CZ" sz="1700" dirty="0" smtClean="0">
                <a:latin typeface="Arial - 21"/>
              </a:rPr>
              <a:t>Jednotlivé indicie žákovi napoví  jméno osoby.</a:t>
            </a:r>
          </a:p>
          <a:p>
            <a:endParaRPr lang="cs-CZ" sz="1700" dirty="0" smtClean="0">
              <a:latin typeface="Arial - 21"/>
            </a:endParaRPr>
          </a:p>
          <a:p>
            <a:r>
              <a:rPr lang="cs-CZ" sz="1700" dirty="0" smtClean="0">
                <a:latin typeface="Arial - 21"/>
              </a:rPr>
              <a:t>Materiál je vytvořen v programu POWER POINT a  je doplněn animačními přechody.</a:t>
            </a:r>
          </a:p>
          <a:p>
            <a:r>
              <a:rPr lang="cs-CZ" sz="1700" dirty="0" smtClean="0">
                <a:latin typeface="Arial - 21"/>
              </a:rPr>
              <a:t>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65549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388500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 - 15"/>
              </a:rPr>
              <a:t>Internet:</a:t>
            </a:r>
            <a:endParaRPr lang="cs-CZ" sz="2000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borivoj</a:t>
            </a:r>
            <a:r>
              <a:rPr lang="cs-CZ" sz="2000" dirty="0" smtClean="0"/>
              <a:t>-i..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[online</a:t>
            </a:r>
            <a:r>
              <a:rPr lang="cs-CZ" sz="2000" dirty="0" smtClean="0"/>
              <a:t>]. </a:t>
            </a:r>
            <a:r>
              <a:rPr lang="cs-CZ" sz="2000" dirty="0"/>
              <a:t>[cit. </a:t>
            </a:r>
            <a:r>
              <a:rPr lang="cs-CZ" sz="2000" dirty="0" smtClean="0"/>
              <a:t>2013-04-30]. </a:t>
            </a:r>
            <a:r>
              <a:rPr lang="cs-CZ" sz="2000" dirty="0"/>
              <a:t>Dostupné z</a:t>
            </a:r>
            <a:r>
              <a:rPr lang="cs-CZ" sz="2000" dirty="0" smtClean="0"/>
              <a:t>:</a:t>
            </a:r>
            <a:r>
              <a:rPr lang="pl-PL" sz="2000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3"/>
              </a:rPr>
              <a:t>http://www.panovnici-</a:t>
            </a:r>
            <a:r>
              <a:rPr lang="cs-CZ" sz="2000" dirty="0" err="1" smtClean="0">
                <a:hlinkClick r:id="rId3"/>
              </a:rPr>
              <a:t>evropy.estranky.cz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img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mid</a:t>
            </a:r>
            <a:r>
              <a:rPr lang="cs-CZ" sz="2000" dirty="0" smtClean="0">
                <a:hlinkClick r:id="rId3"/>
              </a:rPr>
              <a:t>/18/</a:t>
            </a:r>
            <a:r>
              <a:rPr lang="cs-CZ" sz="2000" dirty="0" err="1" smtClean="0">
                <a:hlinkClick r:id="rId3"/>
              </a:rPr>
              <a:t>borivoj</a:t>
            </a:r>
            <a:r>
              <a:rPr lang="cs-CZ" sz="2000" dirty="0" smtClean="0">
                <a:hlinkClick r:id="rId3"/>
              </a:rPr>
              <a:t>-i..</a:t>
            </a:r>
            <a:r>
              <a:rPr lang="cs-CZ" sz="2000" dirty="0" err="1" smtClean="0">
                <a:hlinkClick r:id="rId3"/>
              </a:rPr>
              <a:t>jpg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Václav%20IV.%201378-1419.jpg.</a:t>
            </a:r>
            <a:r>
              <a:rPr lang="cs-CZ" sz="2000" dirty="0"/>
              <a:t>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2013-04-30]. </a:t>
            </a:r>
            <a:r>
              <a:rPr lang="cs-CZ" sz="2000" dirty="0"/>
              <a:t>Dostupné z: 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&lt; </a:t>
            </a:r>
            <a:r>
              <a:rPr lang="cs-CZ" sz="2000" dirty="0" smtClean="0">
                <a:hlinkClick r:id="rId4"/>
              </a:rPr>
              <a:t>http://stanislavkropik.sweb.cz/V%C3%A1clav%20IV.%201378-1419.jpg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 &gt;</a:t>
            </a:r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boleslav</a:t>
            </a:r>
            <a:r>
              <a:rPr lang="cs-CZ" sz="2000" dirty="0" smtClean="0"/>
              <a:t>-i..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2013-04-30]. Dostupné</a:t>
            </a:r>
            <a:r>
              <a:rPr lang="en-US" sz="2000" dirty="0" smtClean="0"/>
              <a:t> z</a:t>
            </a:r>
            <a:r>
              <a:rPr lang="cs-CZ" sz="2000" dirty="0" smtClean="0"/>
              <a:t>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5"/>
              </a:rPr>
              <a:t>http://www.panovnici-</a:t>
            </a:r>
            <a:r>
              <a:rPr lang="cs-CZ" sz="2000" dirty="0" err="1" smtClean="0">
                <a:hlinkClick r:id="rId5"/>
              </a:rPr>
              <a:t>evropy.estranky.cz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img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mid</a:t>
            </a:r>
            <a:r>
              <a:rPr lang="cs-CZ" sz="2000" dirty="0" smtClean="0">
                <a:hlinkClick r:id="rId5"/>
              </a:rPr>
              <a:t>/23/</a:t>
            </a:r>
            <a:r>
              <a:rPr lang="cs-CZ" sz="2000" dirty="0" err="1" smtClean="0">
                <a:hlinkClick r:id="rId5"/>
              </a:rPr>
              <a:t>boleslav</a:t>
            </a:r>
            <a:r>
              <a:rPr lang="cs-CZ" sz="2000" dirty="0" smtClean="0">
                <a:hlinkClick r:id="rId5"/>
              </a:rPr>
              <a:t>-i..</a:t>
            </a:r>
            <a:r>
              <a:rPr lang="cs-CZ" sz="2000" dirty="0" err="1" smtClean="0">
                <a:hlinkClick r:id="rId5"/>
              </a:rPr>
              <a:t>jpg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boleslav</a:t>
            </a:r>
            <a:r>
              <a:rPr lang="cs-CZ" sz="2000" dirty="0" smtClean="0"/>
              <a:t>-</a:t>
            </a:r>
            <a:r>
              <a:rPr lang="cs-CZ" sz="2000" dirty="0" err="1" smtClean="0"/>
              <a:t>ii</a:t>
            </a:r>
            <a:r>
              <a:rPr lang="cs-CZ" sz="2000" dirty="0" smtClean="0"/>
              <a:t>..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2013-04-30]. Dostupné </a:t>
            </a:r>
            <a:r>
              <a:rPr lang="cs-CZ" sz="2000" dirty="0"/>
              <a:t>z: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6"/>
              </a:rPr>
              <a:t>http://prazskychytrak.cz/wp-content/uploads/boleslav-ii..jpg</a:t>
            </a:r>
            <a:r>
              <a:rPr lang="en-US" sz="20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oldrich</a:t>
            </a:r>
            <a:r>
              <a:rPr lang="cs-CZ" sz="2000" dirty="0" smtClean="0"/>
              <a:t>-i..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</a:t>
            </a:r>
            <a:r>
              <a:rPr lang="cs-CZ" sz="2000" dirty="0" smtClean="0"/>
              <a:t>[online]. [cit. 2013-04-30]. Dostupné z: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7"/>
              </a:rPr>
              <a:t>http://www.panovnici-</a:t>
            </a:r>
            <a:r>
              <a:rPr lang="cs-CZ" sz="2000" dirty="0" err="1" smtClean="0">
                <a:hlinkClick r:id="rId7"/>
              </a:rPr>
              <a:t>evropy.estranky.cz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img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mid</a:t>
            </a:r>
            <a:r>
              <a:rPr lang="cs-CZ" sz="2000" dirty="0" smtClean="0">
                <a:hlinkClick r:id="rId7"/>
              </a:rPr>
              <a:t>/27/</a:t>
            </a:r>
            <a:r>
              <a:rPr lang="cs-CZ" sz="2000" dirty="0" err="1" smtClean="0">
                <a:hlinkClick r:id="rId7"/>
              </a:rPr>
              <a:t>oldrich</a:t>
            </a:r>
            <a:r>
              <a:rPr lang="cs-CZ" sz="2000" dirty="0" smtClean="0">
                <a:hlinkClick r:id="rId7"/>
              </a:rPr>
              <a:t>-i..</a:t>
            </a:r>
            <a:r>
              <a:rPr lang="cs-CZ" sz="2000" dirty="0" err="1" smtClean="0">
                <a:hlinkClick r:id="rId7"/>
              </a:rPr>
              <a:t>jpg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bretislav</a:t>
            </a:r>
            <a:r>
              <a:rPr lang="cs-CZ" sz="2000" dirty="0" smtClean="0"/>
              <a:t>-i..</a:t>
            </a:r>
            <a:r>
              <a:rPr lang="cs-CZ" sz="2000" dirty="0" err="1" smtClean="0"/>
              <a:t>jpg</a:t>
            </a:r>
            <a:r>
              <a:rPr lang="cs-CZ" sz="2000" dirty="0" smtClean="0"/>
              <a:t>. [online]. [cit. 2013-04-30]. Dostupné z: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8"/>
              </a:rPr>
              <a:t>http://www.panovnici-</a:t>
            </a:r>
            <a:r>
              <a:rPr lang="cs-CZ" sz="2000" dirty="0" err="1" smtClean="0">
                <a:hlinkClick r:id="rId8"/>
              </a:rPr>
              <a:t>evropy.estranky.cz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img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mid</a:t>
            </a:r>
            <a:r>
              <a:rPr lang="cs-CZ" sz="2000" dirty="0" smtClean="0">
                <a:hlinkClick r:id="rId8"/>
              </a:rPr>
              <a:t>/28/</a:t>
            </a:r>
            <a:r>
              <a:rPr lang="cs-CZ" sz="2000" dirty="0" err="1" smtClean="0">
                <a:hlinkClick r:id="rId8"/>
              </a:rPr>
              <a:t>bretislav</a:t>
            </a:r>
            <a:r>
              <a:rPr lang="cs-CZ" sz="2000" dirty="0" smtClean="0">
                <a:hlinkClick r:id="rId8"/>
              </a:rPr>
              <a:t>-i..</a:t>
            </a:r>
            <a:r>
              <a:rPr lang="cs-CZ" sz="2000" dirty="0" err="1" smtClean="0">
                <a:hlinkClick r:id="rId8"/>
              </a:rPr>
              <a:t>jpg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pPr marL="285750" indent="-285750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788610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 - 15"/>
              </a:rPr>
              <a:t>Internet:</a:t>
            </a:r>
            <a:endParaRPr lang="cs-CZ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Přemysl</a:t>
            </a:r>
            <a:r>
              <a:rPr lang="cs-CZ" dirty="0" smtClean="0"/>
              <a:t>-</a:t>
            </a:r>
            <a:r>
              <a:rPr lang="cs-CZ" dirty="0" err="1" smtClean="0"/>
              <a:t>Otakar</a:t>
            </a:r>
            <a:r>
              <a:rPr lang="cs-CZ" dirty="0" smtClean="0"/>
              <a:t>-I..</a:t>
            </a:r>
            <a:r>
              <a:rPr lang="cs-CZ" dirty="0" err="1" smtClean="0"/>
              <a:t>jpg</a:t>
            </a:r>
            <a:r>
              <a:rPr lang="cs-CZ" dirty="0" smtClean="0"/>
              <a:t>.  [online]. [cit. 2013-04-30]. Dostupné</a:t>
            </a:r>
            <a:r>
              <a:rPr lang="en-US" dirty="0" smtClean="0"/>
              <a:t> z</a:t>
            </a:r>
            <a:r>
              <a:rPr lang="cs-CZ" dirty="0" smtClean="0"/>
              <a:t>: </a:t>
            </a:r>
            <a:r>
              <a:rPr lang="en-US" dirty="0" smtClean="0"/>
              <a:t>&lt;</a:t>
            </a:r>
            <a:r>
              <a:rPr lang="cs-CZ" dirty="0" smtClean="0">
                <a:hlinkClick r:id="rId3"/>
              </a:rPr>
              <a:t>http://www.panovnici.</a:t>
            </a:r>
            <a:r>
              <a:rPr lang="cs-CZ" dirty="0" err="1" smtClean="0">
                <a:hlinkClick r:id="rId3"/>
              </a:rPr>
              <a:t>estranky.cz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picture</a:t>
            </a:r>
            <a:r>
              <a:rPr lang="cs-CZ" dirty="0" smtClean="0">
                <a:hlinkClick r:id="rId3"/>
              </a:rPr>
              <a:t>/18/P%C5%99emysl-</a:t>
            </a:r>
            <a:r>
              <a:rPr lang="cs-CZ" dirty="0" err="1" smtClean="0">
                <a:hlinkClick r:id="rId3"/>
              </a:rPr>
              <a:t>Otakar</a:t>
            </a:r>
            <a:r>
              <a:rPr lang="cs-CZ" dirty="0" smtClean="0">
                <a:hlinkClick r:id="rId3"/>
              </a:rPr>
              <a:t>-I..</a:t>
            </a:r>
            <a:r>
              <a:rPr lang="cs-CZ" dirty="0" err="1" smtClean="0">
                <a:hlinkClick r:id="rId3"/>
              </a:rPr>
              <a:t>jpg</a:t>
            </a:r>
            <a:r>
              <a:rPr lang="en-US" dirty="0" smtClean="0"/>
              <a:t>&gt;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orig</a:t>
            </a:r>
            <a:r>
              <a:rPr lang="cs-CZ" dirty="0" smtClean="0"/>
              <a:t>_</a:t>
            </a:r>
            <a:r>
              <a:rPr lang="cs-CZ" dirty="0" err="1" smtClean="0"/>
              <a:t>sv</a:t>
            </a:r>
            <a:r>
              <a:rPr lang="cs-CZ" dirty="0" smtClean="0"/>
              <a:t>_</a:t>
            </a:r>
            <a:r>
              <a:rPr lang="cs-CZ" dirty="0" err="1" smtClean="0"/>
              <a:t>anezka</a:t>
            </a:r>
            <a:r>
              <a:rPr lang="cs-CZ" dirty="0" smtClean="0"/>
              <a:t>_1.jpg.  [online]. [cit. 2013-04-30]. Dostupné z:</a:t>
            </a:r>
            <a:br>
              <a:rPr lang="cs-CZ" dirty="0" smtClean="0"/>
            </a:br>
            <a:r>
              <a:rPr lang="en-US" dirty="0" smtClean="0"/>
              <a:t>&lt;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ucenionline.com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aitom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</a:t>
            </a:r>
            <a:r>
              <a:rPr lang="cs-CZ" dirty="0" smtClean="0">
                <a:hlinkClick r:id="rId4"/>
              </a:rPr>
              <a:t>/produkty/15.svata-</a:t>
            </a:r>
            <a:r>
              <a:rPr lang="cs-CZ" dirty="0" err="1" smtClean="0">
                <a:hlinkClick r:id="rId4"/>
              </a:rPr>
              <a:t>anezka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ceska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orig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sv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anezka</a:t>
            </a:r>
            <a:r>
              <a:rPr lang="cs-CZ" dirty="0" smtClean="0">
                <a:hlinkClick r:id="rId4"/>
              </a:rPr>
              <a:t>_1.jpg</a:t>
            </a:r>
            <a:r>
              <a:rPr lang="en-US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premysl</a:t>
            </a:r>
            <a:r>
              <a:rPr lang="cs-CZ" dirty="0" smtClean="0"/>
              <a:t>-</a:t>
            </a:r>
            <a:r>
              <a:rPr lang="cs-CZ" dirty="0" err="1" smtClean="0"/>
              <a:t>otakar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r>
              <a:rPr lang="cs-CZ" dirty="0" smtClean="0"/>
              <a:t>.</a:t>
            </a:r>
            <a:r>
              <a:rPr lang="cs-CZ" dirty="0"/>
              <a:t> [online</a:t>
            </a:r>
            <a:r>
              <a:rPr lang="cs-CZ" dirty="0" smtClean="0"/>
              <a:t>]. </a:t>
            </a:r>
            <a:r>
              <a:rPr lang="cs-CZ" dirty="0"/>
              <a:t>[cit. </a:t>
            </a:r>
            <a:r>
              <a:rPr lang="cs-CZ" dirty="0" smtClean="0"/>
              <a:t>2013-04-30]. </a:t>
            </a:r>
            <a:r>
              <a:rPr lang="cs-CZ" dirty="0"/>
              <a:t>Dostupné z</a:t>
            </a:r>
            <a:r>
              <a:rPr lang="cs-CZ" dirty="0" smtClean="0"/>
              <a:t>:</a:t>
            </a:r>
            <a:r>
              <a:rPr lang="pl-PL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http://www.panovnici-</a:t>
            </a:r>
            <a:r>
              <a:rPr lang="cs-CZ" dirty="0" err="1" smtClean="0">
                <a:hlinkClick r:id="rId5"/>
              </a:rPr>
              <a:t>evropy.estranky.cz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mid</a:t>
            </a:r>
            <a:r>
              <a:rPr lang="cs-CZ" dirty="0" smtClean="0">
                <a:hlinkClick r:id="rId5"/>
              </a:rPr>
              <a:t>/45/</a:t>
            </a:r>
            <a:r>
              <a:rPr lang="cs-CZ" dirty="0" err="1" smtClean="0">
                <a:hlinkClick r:id="rId5"/>
              </a:rPr>
              <a:t>premysl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otakar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ii</a:t>
            </a:r>
            <a:r>
              <a:rPr lang="cs-CZ" dirty="0" smtClean="0">
                <a:hlinkClick r:id="rId5"/>
              </a:rPr>
              <a:t>..</a:t>
            </a:r>
            <a:r>
              <a:rPr lang="cs-CZ" dirty="0" err="1" smtClean="0">
                <a:hlinkClick r:id="rId5"/>
              </a:rPr>
              <a:t>jpg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vaclav</a:t>
            </a:r>
            <a:r>
              <a:rPr lang="cs-CZ" dirty="0" smtClean="0"/>
              <a:t>-</a:t>
            </a:r>
            <a:r>
              <a:rPr lang="cs-CZ" dirty="0" err="1" smtClean="0"/>
              <a:t>ii</a:t>
            </a:r>
            <a:r>
              <a:rPr lang="cs-CZ" dirty="0" smtClean="0"/>
              <a:t>..</a:t>
            </a:r>
            <a:r>
              <a:rPr lang="cs-CZ" dirty="0" err="1" smtClean="0"/>
              <a:t>jpg</a:t>
            </a:r>
            <a:r>
              <a:rPr lang="cs-CZ" dirty="0" smtClean="0"/>
              <a:t>.</a:t>
            </a:r>
            <a:r>
              <a:rPr lang="cs-CZ" dirty="0"/>
              <a:t> [online].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2013-04-30]. </a:t>
            </a:r>
            <a:r>
              <a:rPr lang="cs-CZ" dirty="0"/>
              <a:t>Dostupné z: 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&lt; </a:t>
            </a:r>
            <a:r>
              <a:rPr lang="cs-CZ" dirty="0" smtClean="0">
                <a:hlinkClick r:id="rId6"/>
              </a:rPr>
              <a:t>http://www.panovnici-</a:t>
            </a:r>
            <a:r>
              <a:rPr lang="cs-CZ" dirty="0" err="1" smtClean="0">
                <a:hlinkClick r:id="rId6"/>
              </a:rPr>
              <a:t>evropy.estranky.cz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img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mid</a:t>
            </a:r>
            <a:r>
              <a:rPr lang="cs-CZ" dirty="0" smtClean="0">
                <a:hlinkClick r:id="rId6"/>
              </a:rPr>
              <a:t>/46/</a:t>
            </a:r>
            <a:r>
              <a:rPr lang="cs-CZ" dirty="0" err="1" smtClean="0">
                <a:hlinkClick r:id="rId6"/>
              </a:rPr>
              <a:t>vaclav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ii</a:t>
            </a:r>
            <a:r>
              <a:rPr lang="cs-CZ" dirty="0" smtClean="0">
                <a:hlinkClick r:id="rId6"/>
              </a:rPr>
              <a:t>..</a:t>
            </a:r>
            <a:r>
              <a:rPr lang="cs-CZ" dirty="0" err="1" smtClean="0">
                <a:hlinkClick r:id="rId6"/>
              </a:rPr>
              <a:t>jpg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&gt;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Václav</a:t>
            </a:r>
            <a:r>
              <a:rPr lang="cs-CZ" dirty="0" smtClean="0"/>
              <a:t>-III..</a:t>
            </a:r>
            <a:r>
              <a:rPr lang="cs-CZ" dirty="0" err="1" smtClean="0"/>
              <a:t>jpg</a:t>
            </a:r>
            <a:r>
              <a:rPr lang="cs-CZ" dirty="0" smtClean="0"/>
              <a:t>.</a:t>
            </a:r>
            <a:r>
              <a:rPr lang="cs-CZ" dirty="0"/>
              <a:t>  [online].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2013-04-30]. Dostupné</a:t>
            </a:r>
            <a:r>
              <a:rPr lang="en-US" dirty="0" smtClean="0"/>
              <a:t> z</a:t>
            </a:r>
            <a:r>
              <a:rPr lang="cs-CZ" dirty="0" smtClean="0"/>
              <a:t>: </a:t>
            </a:r>
            <a:r>
              <a:rPr lang="en-US" dirty="0" smtClean="0"/>
              <a:t>&lt;</a:t>
            </a:r>
            <a:r>
              <a:rPr lang="cs-CZ" dirty="0" smtClean="0">
                <a:hlinkClick r:id="rId7"/>
              </a:rPr>
              <a:t>http://www.panovnici.</a:t>
            </a:r>
            <a:r>
              <a:rPr lang="cs-CZ" dirty="0" err="1" smtClean="0">
                <a:hlinkClick r:id="rId7"/>
              </a:rPr>
              <a:t>estranky.cz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picture</a:t>
            </a:r>
            <a:r>
              <a:rPr lang="cs-CZ" dirty="0" smtClean="0">
                <a:hlinkClick r:id="rId7"/>
              </a:rPr>
              <a:t>/11/V%C3%A1clav-III..</a:t>
            </a:r>
            <a:r>
              <a:rPr lang="cs-CZ" dirty="0" err="1" smtClean="0">
                <a:hlinkClick r:id="rId7"/>
              </a:rPr>
              <a:t>jpg</a:t>
            </a:r>
            <a:r>
              <a:rPr lang="en-US" dirty="0" smtClean="0"/>
              <a:t>&gt;</a:t>
            </a:r>
            <a:endParaRPr lang="cs-CZ" dirty="0" smtClean="0"/>
          </a:p>
          <a:p>
            <a:pPr marL="285750" indent="-285750"/>
            <a:endParaRPr lang="cs-CZ" dirty="0" smtClean="0"/>
          </a:p>
          <a:p>
            <a:r>
              <a:rPr lang="cs-CZ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>
                <a:solidFill>
                  <a:srgbClr val="000000"/>
                </a:solidFill>
                <a:latin typeface="Arial - 15"/>
              </a:rPr>
              <a:t>Harna</a:t>
            </a:r>
            <a:r>
              <a:rPr lang="cs-CZ" dirty="0" smtClean="0">
                <a:solidFill>
                  <a:srgbClr val="000000"/>
                </a:solidFill>
                <a:latin typeface="Arial - 15"/>
              </a:rPr>
              <a:t>, J.: Vlastivěda- Obrazy ze starších českých dějin. Praha.:Alter, 2011. ISBN: 978-80-7245-228-6.</a:t>
            </a:r>
          </a:p>
          <a:p>
            <a:pPr marL="285750" indent="-28575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390</Words>
  <Application>Microsoft Office PowerPoint</Application>
  <PresentationFormat>Předvádění na obrazovce (4:3)</PresentationFormat>
  <Paragraphs>94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Víš, kdo jsem?</vt:lpstr>
      <vt:lpstr>Bořivoj</vt:lpstr>
      <vt:lpstr>Václav</vt:lpstr>
      <vt:lpstr>Boleslav</vt:lpstr>
      <vt:lpstr>Boleslav II.</vt:lpstr>
      <vt:lpstr>Oldřich</vt:lpstr>
      <vt:lpstr>Břetislav</vt:lpstr>
      <vt:lpstr>Přemysl Otakar I.</vt:lpstr>
      <vt:lpstr>Anežka Česká</vt:lpstr>
      <vt:lpstr>Přemysl Otakar II.</vt:lpstr>
      <vt:lpstr>Václav II.</vt:lpstr>
      <vt:lpstr>Václav III.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Víš, kdo jsem?</dc:title>
  <dc:creator>Magda</dc:creator>
  <cp:lastModifiedBy>User</cp:lastModifiedBy>
  <cp:revision>26</cp:revision>
  <dcterms:created xsi:type="dcterms:W3CDTF">2013-04-06T19:24:01Z</dcterms:created>
  <dcterms:modified xsi:type="dcterms:W3CDTF">2013-06-04T16:12:05Z</dcterms:modified>
</cp:coreProperties>
</file>