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7" r:id="rId2"/>
    <p:sldId id="268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80" d="100"/>
          <a:sy n="80" d="100"/>
        </p:scale>
        <p:origin x="-108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DC8BF3-178F-4103-91F4-690140CFACD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AB4675-3747-433C-97CC-7DF142681F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200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B4675-3747-433C-97CC-7DF142681F5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B4675-3747-433C-97CC-7DF142681F5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B4675-3747-433C-97CC-7DF142681F5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B4675-3747-433C-97CC-7DF142681F5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B4675-3747-433C-97CC-7DF142681F52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B4675-3747-433C-97CC-7DF142681F5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B4675-3747-433C-97CC-7DF142681F5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B4675-3747-433C-97CC-7DF142681F52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B4675-3747-433C-97CC-7DF142681F52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549D2-9A01-4717-9E41-16566114DDF4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8A3B-DCF1-4C57-97AE-F045CC541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549D2-9A01-4717-9E41-16566114DDF4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8A3B-DCF1-4C57-97AE-F045CC541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549D2-9A01-4717-9E41-16566114DDF4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8A3B-DCF1-4C57-97AE-F045CC541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549D2-9A01-4717-9E41-16566114DDF4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8A3B-DCF1-4C57-97AE-F045CC541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549D2-9A01-4717-9E41-16566114DDF4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8A3B-DCF1-4C57-97AE-F045CC541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549D2-9A01-4717-9E41-16566114DDF4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8A3B-DCF1-4C57-97AE-F045CC541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549D2-9A01-4717-9E41-16566114DDF4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8A3B-DCF1-4C57-97AE-F045CC541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549D2-9A01-4717-9E41-16566114DDF4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8A3B-DCF1-4C57-97AE-F045CC541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549D2-9A01-4717-9E41-16566114DDF4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8A3B-DCF1-4C57-97AE-F045CC541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549D2-9A01-4717-9E41-16566114DDF4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8A3B-DCF1-4C57-97AE-F045CC541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549D2-9A01-4717-9E41-16566114DDF4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E8A3B-DCF1-4C57-97AE-F045CC541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549D2-9A01-4717-9E41-16566114DDF4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5E8A3B-DCF1-4C57-97AE-F045CC5412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5.gif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6.gif"/><Relationship Id="rId10" Type="http://schemas.openxmlformats.org/officeDocument/2006/relationships/image" Target="../media/image22.jpeg"/><Relationship Id="rId4" Type="http://schemas.openxmlformats.org/officeDocument/2006/relationships/image" Target="../media/image18.jpeg"/><Relationship Id="rId9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nzion-hotel.cz/img/mapa-cz.gif" TargetMode="External"/><Relationship Id="rId7" Type="http://schemas.openxmlformats.org/officeDocument/2006/relationships/hyperlink" Target="http://media1.webgarden.cz/images/media1:51036e9194cfb.png/STATNIHYMNA.gi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zv.cz/public/ca/a5/9e/126929_14883_Velky_statni_znak.jpg" TargetMode="External"/><Relationship Id="rId5" Type="http://schemas.openxmlformats.org/officeDocument/2006/relationships/hyperlink" Target="http://vlastenci.cz/obr/znaky/levC1.gif" TargetMode="External"/><Relationship Id="rId4" Type="http://schemas.openxmlformats.org/officeDocument/2006/relationships/hyperlink" Target="http://vlastenci.cz/obr/znaky/vlajka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enize.cz/Image.aspx?itemid=64043&amp;width=640&amp;q=80" TargetMode="External"/><Relationship Id="rId3" Type="http://schemas.openxmlformats.org/officeDocument/2006/relationships/hyperlink" Target="http://www.vlada.cz/assets/clenove-vlady/historie-minulych-vlad/historie-statni-vlajky/05.jpg" TargetMode="External"/><Relationship Id="rId7" Type="http://schemas.openxmlformats.org/officeDocument/2006/relationships/hyperlink" Target="http://www.zlate-mince.cz/m/50_1999_2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trikolorou-proti-korupci.cz/images/trikolora.jpg" TargetMode="External"/><Relationship Id="rId5" Type="http://schemas.openxmlformats.org/officeDocument/2006/relationships/hyperlink" Target="http://iuridictum.pecina.cz/images/d/d5/PecetCR.gif" TargetMode="External"/><Relationship Id="rId4" Type="http://schemas.openxmlformats.org/officeDocument/2006/relationships/hyperlink" Target="http://www.ucenionline.com/aitom/upload/produkty/15.svata-anezka-ceska/orig_sv_anezka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406908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</a:t>
            </a:r>
            <a:r>
              <a:rPr lang="cs-CZ" sz="1100" dirty="0" smtClean="0">
                <a:latin typeface="Arial - 18"/>
              </a:rPr>
              <a:t> </a:t>
            </a:r>
            <a:endParaRPr lang="cs-CZ" sz="11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Sada</a:t>
            </a:r>
            <a:r>
              <a:rPr lang="cs-CZ" sz="1400" dirty="0" smtClean="0">
                <a:latin typeface="Arial - 18"/>
              </a:rPr>
              <a:t>: 4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80320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Ověření ve </a:t>
            </a:r>
            <a:r>
              <a:rPr lang="cs-CZ" sz="1400" dirty="0" smtClean="0">
                <a:latin typeface="Arial - 18"/>
              </a:rPr>
              <a:t>výuce: 21.9. 2012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628" y="4643446"/>
            <a:ext cx="147447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Třída</a:t>
            </a:r>
            <a:r>
              <a:rPr lang="cs-CZ" sz="1400" dirty="0" smtClean="0">
                <a:latin typeface="Arial - 18"/>
              </a:rPr>
              <a:t>: 4. 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89961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Datum</a:t>
            </a:r>
            <a:r>
              <a:rPr lang="cs-CZ" sz="1400" dirty="0" smtClean="0">
                <a:latin typeface="Arial - 18"/>
              </a:rPr>
              <a:t>: 18.9.2012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>
                <a:solidFill>
                  <a:srgbClr val="FFFFFF"/>
                </a:solidFill>
                <a:latin typeface="Arial - 62"/>
              </a:rPr>
              <a:t>Výukový materiál  </a:t>
            </a:r>
          </a:p>
          <a:p>
            <a:pPr algn="ctr"/>
            <a:r>
              <a:rPr lang="cs-CZ" sz="1600" dirty="0">
                <a:solidFill>
                  <a:srgbClr val="FFFFFF"/>
                </a:solidFill>
                <a:latin typeface="Arial - 25"/>
              </a:rPr>
              <a:t>zpracovaný v rámci projektu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>
                <a:latin typeface="Arial - 17"/>
              </a:rPr>
              <a:t>Pořadové číslo projektu: CZ.1.07/1.4.00/21.1131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Online:</a:t>
            </a:r>
          </a:p>
        </p:txBody>
      </p:sp>
      <p:pic>
        <p:nvPicPr>
          <p:cNvPr id="13" name="Picture 2" descr="C:\Users\LK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7716" y="2382867"/>
            <a:ext cx="5760720" cy="125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307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57158" y="428604"/>
            <a:ext cx="8343900" cy="1095291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STÁTNÍ SYMBOLY </a:t>
            </a:r>
          </a:p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ČESKÉ REPUBLIKY</a:t>
            </a:r>
            <a:endParaRPr lang="cs-CZ" sz="3300" dirty="0">
              <a:solidFill>
                <a:srgbClr val="FFFFFF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500518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Jméno autora</a:t>
            </a:r>
            <a:r>
              <a:rPr lang="cs-CZ" sz="1400" dirty="0" smtClean="0">
                <a:latin typeface="Arial - 18"/>
              </a:rPr>
              <a:t>: Mgr. Jitka Vydrová</a:t>
            </a:r>
            <a:r>
              <a:rPr lang="cs-CZ" sz="1400" dirty="0">
                <a:latin typeface="Arial - 18"/>
              </a:rPr>
              <a:t>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Škola: Základní škola Zaječí, okres Břeclav</a:t>
            </a:r>
          </a:p>
          <a:p>
            <a:r>
              <a:rPr lang="cs-CZ" sz="1400" dirty="0">
                <a:latin typeface="Arial - 18"/>
              </a:rPr>
              <a:t>           Školní 402, 691 05 Zaječí, příspěvková organizace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212486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Ročník</a:t>
            </a:r>
            <a:r>
              <a:rPr lang="cs-CZ" sz="1400" dirty="0" smtClean="0">
                <a:latin typeface="Arial - 18"/>
              </a:rPr>
              <a:t>: 4. 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27009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7"/>
              </a:rPr>
              <a:t>Předmět</a:t>
            </a:r>
            <a:r>
              <a:rPr lang="cs-CZ" sz="1400" dirty="0" smtClean="0">
                <a:latin typeface="Arial - 17"/>
              </a:rPr>
              <a:t>: Vlastivěda</a:t>
            </a:r>
            <a:r>
              <a:rPr lang="cs-CZ" sz="1400" b="1" dirty="0" smtClean="0">
                <a:solidFill>
                  <a:srgbClr val="00008B"/>
                </a:solidFill>
                <a:latin typeface="Arial - 17"/>
              </a:rPr>
              <a:t> </a:t>
            </a:r>
            <a:r>
              <a:rPr lang="cs-CZ" sz="1100" dirty="0">
                <a:solidFill>
                  <a:srgbClr val="00008B"/>
                </a:solidFill>
                <a:latin typeface="Arial - 17"/>
              </a:rPr>
              <a:t> 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5"/>
            <a:ext cx="7957512" cy="510515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Klíčová slova</a:t>
            </a:r>
            <a:r>
              <a:rPr lang="cs-CZ" sz="1400" dirty="0" smtClean="0">
                <a:latin typeface="Arial - 18"/>
              </a:rPr>
              <a:t>:  státní symboly, státní vlajka, </a:t>
            </a:r>
            <a:r>
              <a:rPr lang="cs-CZ" sz="1400" dirty="0" err="1" smtClean="0">
                <a:latin typeface="Arial - 18"/>
              </a:rPr>
              <a:t>vlajka</a:t>
            </a:r>
            <a:r>
              <a:rPr lang="cs-CZ" sz="1400" dirty="0" smtClean="0">
                <a:latin typeface="Arial - 18"/>
              </a:rPr>
              <a:t> prezidenta republiky, velký a malý státní znak,</a:t>
            </a:r>
          </a:p>
          <a:p>
            <a:r>
              <a:rPr lang="cs-CZ" sz="1400" dirty="0" smtClean="0">
                <a:latin typeface="Arial - 18"/>
              </a:rPr>
              <a:t>	      státní hymna, státní pečeť, státní barvy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678372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>
                <a:latin typeface="Arial - 18"/>
              </a:rPr>
              <a:t>Název: </a:t>
            </a:r>
            <a:r>
              <a:rPr lang="cs-CZ" sz="1400" b="1" dirty="0" smtClean="0">
                <a:latin typeface="Arial - 18"/>
              </a:rPr>
              <a:t>VY_52_INOVACE_4/22_Státní symboly České republiky</a:t>
            </a:r>
            <a:endParaRPr lang="cs-CZ" sz="1400" b="1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val="2899831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 descr="http://www.penzion-hotel.cz/img/mapa-cz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2500306"/>
            <a:ext cx="5420358" cy="37706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73091"/>
            <a:ext cx="7772400" cy="1470025"/>
          </a:xfrm>
        </p:spPr>
        <p:txBody>
          <a:bodyPr/>
          <a:lstStyle/>
          <a:p>
            <a:r>
              <a:rPr lang="cs-CZ" dirty="0" smtClean="0"/>
              <a:t>STÁTNÍ SYMBOLY</a:t>
            </a:r>
            <a:br>
              <a:rPr lang="cs-CZ" dirty="0" smtClean="0"/>
            </a:br>
            <a:r>
              <a:rPr lang="cs-CZ" dirty="0" smtClean="0"/>
              <a:t>ČESKÉ REPUBLIKY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Které znáš 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9310" y="5000636"/>
            <a:ext cx="2185974" cy="54291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hymna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28212" y="2957523"/>
            <a:ext cx="3186106" cy="54291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malý státní znak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29310" y="4029093"/>
            <a:ext cx="3114668" cy="54291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velký státní znak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752601"/>
            <a:ext cx="2185974" cy="54291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vlajka</a:t>
            </a:r>
          </a:p>
        </p:txBody>
      </p:sp>
      <p:pic>
        <p:nvPicPr>
          <p:cNvPr id="15362" name="Picture 2" descr="http://vlastenci.cz/obr/znaky/vlaj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5984" y="1571612"/>
            <a:ext cx="1643074" cy="1094698"/>
          </a:xfrm>
          <a:prstGeom prst="rect">
            <a:avLst/>
          </a:prstGeom>
          <a:noFill/>
        </p:spPr>
      </p:pic>
      <p:pic>
        <p:nvPicPr>
          <p:cNvPr id="15366" name="Picture 6" descr="http://vlastenci.cz/obr/znaky/levC1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7686" y="2357430"/>
            <a:ext cx="1084726" cy="1305585"/>
          </a:xfrm>
          <a:prstGeom prst="rect">
            <a:avLst/>
          </a:prstGeom>
          <a:noFill/>
        </p:spPr>
      </p:pic>
      <p:pic>
        <p:nvPicPr>
          <p:cNvPr id="15370" name="Picture 10" descr="http://www.mzv.cz/public/ca/a5/9e/126929_14883_Velky_statni_znak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7620" y="3714752"/>
            <a:ext cx="1293222" cy="1571636"/>
          </a:xfrm>
          <a:prstGeom prst="rect">
            <a:avLst/>
          </a:prstGeom>
          <a:noFill/>
        </p:spPr>
      </p:pic>
      <p:pic>
        <p:nvPicPr>
          <p:cNvPr id="15372" name="Picture 12" descr="http://files.zskaznejov.webnode.cz/system_preview_detail_200000068-e4635e656f/OD%20-%20st%C3%A1tn%C3%AD%20symboly%20-%20450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15008" y="3235552"/>
            <a:ext cx="3271832" cy="34081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pic>
        <p:nvPicPr>
          <p:cNvPr id="15362" name="Picture 2" descr="http://vlastenci.cz/obr/znaky/vlaj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571480"/>
            <a:ext cx="1643074" cy="1094698"/>
          </a:xfrm>
          <a:prstGeom prst="rect">
            <a:avLst/>
          </a:prstGeom>
          <a:noFill/>
        </p:spPr>
      </p:pic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457200" y="1600201"/>
            <a:ext cx="2400288" cy="614353"/>
          </a:xfrm>
        </p:spPr>
        <p:txBody>
          <a:bodyPr/>
          <a:lstStyle/>
          <a:p>
            <a:r>
              <a:rPr lang="cs-CZ" dirty="0" smtClean="0"/>
              <a:t>bílý pruh - </a:t>
            </a:r>
          </a:p>
          <a:p>
            <a:endParaRPr lang="cs-CZ" dirty="0"/>
          </a:p>
        </p:txBody>
      </p:sp>
      <p:sp>
        <p:nvSpPr>
          <p:cNvPr id="15" name="Zástupný symbol pro obsah 12"/>
          <p:cNvSpPr txBox="1">
            <a:spLocks/>
          </p:cNvSpPr>
          <p:nvPr/>
        </p:nvSpPr>
        <p:spPr>
          <a:xfrm>
            <a:off x="4572000" y="5857892"/>
            <a:ext cx="1285884" cy="61435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solidFill>
                  <a:schemeClr val="bg1">
                    <a:lumMod val="65000"/>
                  </a:schemeClr>
                </a:solidFill>
              </a:rPr>
              <a:t>čistota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Zástupný symbol pro obsah 12"/>
          <p:cNvSpPr txBox="1">
            <a:spLocks/>
          </p:cNvSpPr>
          <p:nvPr/>
        </p:nvSpPr>
        <p:spPr>
          <a:xfrm>
            <a:off x="457200" y="2957523"/>
            <a:ext cx="2400288" cy="61435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modrý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klín-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Zástupný symbol pro obsah 12"/>
          <p:cNvSpPr txBox="1">
            <a:spLocks/>
          </p:cNvSpPr>
          <p:nvPr/>
        </p:nvSpPr>
        <p:spPr>
          <a:xfrm>
            <a:off x="6357950" y="5857892"/>
            <a:ext cx="2400288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nebe</a:t>
            </a:r>
          </a:p>
        </p:txBody>
      </p:sp>
      <p:sp>
        <p:nvSpPr>
          <p:cNvPr id="18" name="Zástupný symbol pro obsah 12"/>
          <p:cNvSpPr txBox="1">
            <a:spLocks/>
          </p:cNvSpPr>
          <p:nvPr/>
        </p:nvSpPr>
        <p:spPr>
          <a:xfrm>
            <a:off x="467785" y="2314581"/>
            <a:ext cx="2900354" cy="61435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červený pruh - </a:t>
            </a:r>
          </a:p>
        </p:txBody>
      </p:sp>
      <p:sp>
        <p:nvSpPr>
          <p:cNvPr id="19" name="Zástupný symbol pro obsah 12"/>
          <p:cNvSpPr txBox="1">
            <a:spLocks/>
          </p:cNvSpPr>
          <p:nvPr/>
        </p:nvSpPr>
        <p:spPr>
          <a:xfrm>
            <a:off x="3357554" y="5857892"/>
            <a:ext cx="971528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krev </a:t>
            </a:r>
          </a:p>
        </p:txBody>
      </p:sp>
      <p:sp>
        <p:nvSpPr>
          <p:cNvPr id="23" name="Zástupný symbol pro obsah 12"/>
          <p:cNvSpPr txBox="1">
            <a:spLocks/>
          </p:cNvSpPr>
          <p:nvPr/>
        </p:nvSpPr>
        <p:spPr>
          <a:xfrm>
            <a:off x="428596" y="4000504"/>
            <a:ext cx="3071834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>
                <a:solidFill>
                  <a:srgbClr val="FF0000"/>
                </a:solidFill>
              </a:rPr>
              <a:t>P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oužití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24" name="Zástupný symbol pro obsah 12"/>
          <p:cNvSpPr txBox="1">
            <a:spLocks/>
          </p:cNvSpPr>
          <p:nvPr/>
        </p:nvSpPr>
        <p:spPr>
          <a:xfrm>
            <a:off x="2285984" y="4000504"/>
            <a:ext cx="2714644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státní svátek</a:t>
            </a:r>
          </a:p>
        </p:txBody>
      </p:sp>
      <p:sp>
        <p:nvSpPr>
          <p:cNvPr id="25" name="Zástupný symbol pro obsah 12"/>
          <p:cNvSpPr txBox="1">
            <a:spLocks/>
          </p:cNvSpPr>
          <p:nvPr/>
        </p:nvSpPr>
        <p:spPr>
          <a:xfrm>
            <a:off x="2285984" y="4529159"/>
            <a:ext cx="5715040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státní smutek vyhlášený vládou</a:t>
            </a:r>
          </a:p>
        </p:txBody>
      </p:sp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72396" y="571480"/>
            <a:ext cx="1076325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9" name="Zástupný symbol pro obsah 12"/>
          <p:cNvSpPr txBox="1">
            <a:spLocks/>
          </p:cNvSpPr>
          <p:nvPr/>
        </p:nvSpPr>
        <p:spPr>
          <a:xfrm>
            <a:off x="428596" y="5857892"/>
            <a:ext cx="3000396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/>
              <a:t>přiřaď k barvám: 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" name="Zástupný symbol pro obsah 12"/>
          <p:cNvSpPr txBox="1">
            <a:spLocks/>
          </p:cNvSpPr>
          <p:nvPr/>
        </p:nvSpPr>
        <p:spPr>
          <a:xfrm>
            <a:off x="428596" y="1071546"/>
            <a:ext cx="3071834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dirty="0" smtClean="0">
                <a:solidFill>
                  <a:srgbClr val="FF0000"/>
                </a:solidFill>
              </a:rPr>
              <a:t>Popis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59259E-6 L -0.19636 -0.619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00" y="-3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L -0.03055 -0.5143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0" y="-25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L -0.40538 -0.419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00" y="-2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1"/>
      <p:bldP spid="17" grpId="0"/>
      <p:bldP spid="19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státní znak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457200" y="1600201"/>
            <a:ext cx="2400288" cy="614353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Popis: 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Zástupný symbol pro obsah 12"/>
          <p:cNvSpPr txBox="1">
            <a:spLocks/>
          </p:cNvSpPr>
          <p:nvPr/>
        </p:nvSpPr>
        <p:spPr>
          <a:xfrm>
            <a:off x="457200" y="2957523"/>
            <a:ext cx="5329246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dvouocasý lev ve skoku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Zástupný symbol pro obsah 12"/>
          <p:cNvSpPr txBox="1">
            <a:spLocks/>
          </p:cNvSpPr>
          <p:nvPr/>
        </p:nvSpPr>
        <p:spPr>
          <a:xfrm>
            <a:off x="467784" y="2314581"/>
            <a:ext cx="8533372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červený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štít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Zástupný symbol pro obsah 12"/>
          <p:cNvSpPr txBox="1">
            <a:spLocks/>
          </p:cNvSpPr>
          <p:nvPr/>
        </p:nvSpPr>
        <p:spPr>
          <a:xfrm>
            <a:off x="428596" y="3571876"/>
            <a:ext cx="6357982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má zlatou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korunku a drápy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" name="Picture 6" descr="http://vlastenci.cz/obr/znaky/levC1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285728"/>
            <a:ext cx="1602537" cy="1928826"/>
          </a:xfrm>
          <a:prstGeom prst="rect">
            <a:avLst/>
          </a:prstGeom>
          <a:noFill/>
        </p:spPr>
      </p:pic>
      <p:sp>
        <p:nvSpPr>
          <p:cNvPr id="26" name="Zástupný symbol pro obsah 12"/>
          <p:cNvSpPr txBox="1">
            <a:spLocks/>
          </p:cNvSpPr>
          <p:nvPr/>
        </p:nvSpPr>
        <p:spPr>
          <a:xfrm>
            <a:off x="500034" y="4286256"/>
            <a:ext cx="2400288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Použití: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7" name="Zástupný symbol pro obsah 12"/>
          <p:cNvSpPr txBox="1">
            <a:spLocks/>
          </p:cNvSpPr>
          <p:nvPr/>
        </p:nvSpPr>
        <p:spPr>
          <a:xfrm>
            <a:off x="428596" y="4799385"/>
            <a:ext cx="8533372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státní budovy</a:t>
            </a:r>
          </a:p>
        </p:txBody>
      </p:sp>
      <p:sp>
        <p:nvSpPr>
          <p:cNvPr id="28" name="Zástupný symbol pro obsah 12"/>
          <p:cNvSpPr txBox="1">
            <a:spLocks/>
          </p:cNvSpPr>
          <p:nvPr/>
        </p:nvSpPr>
        <p:spPr>
          <a:xfrm>
            <a:off x="428596" y="5314977"/>
            <a:ext cx="2000264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razítka</a:t>
            </a:r>
          </a:p>
        </p:txBody>
      </p:sp>
      <p:sp>
        <p:nvSpPr>
          <p:cNvPr id="30" name="Zástupný symbol pro obsah 12"/>
          <p:cNvSpPr txBox="1">
            <a:spLocks/>
          </p:cNvSpPr>
          <p:nvPr/>
        </p:nvSpPr>
        <p:spPr>
          <a:xfrm>
            <a:off x="3571868" y="5357826"/>
            <a:ext cx="2000264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pečetě</a:t>
            </a:r>
          </a:p>
        </p:txBody>
      </p:sp>
      <p:sp>
        <p:nvSpPr>
          <p:cNvPr id="31" name="Zástupný symbol pro obsah 12"/>
          <p:cNvSpPr txBox="1">
            <a:spLocks/>
          </p:cNvSpPr>
          <p:nvPr/>
        </p:nvSpPr>
        <p:spPr>
          <a:xfrm>
            <a:off x="3571868" y="4814911"/>
            <a:ext cx="4286280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památné stromy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Velký státní znak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457200" y="1600201"/>
            <a:ext cx="2400288" cy="614353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Popis: 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Zástupný symbol pro obsah 12"/>
          <p:cNvSpPr txBox="1">
            <a:spLocks/>
          </p:cNvSpPr>
          <p:nvPr/>
        </p:nvSpPr>
        <p:spPr>
          <a:xfrm>
            <a:off x="457200" y="2957523"/>
            <a:ext cx="5329246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1. a 4. pole znak Čech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Zástupný symbol pro obsah 12"/>
          <p:cNvSpPr txBox="1">
            <a:spLocks/>
          </p:cNvSpPr>
          <p:nvPr/>
        </p:nvSpPr>
        <p:spPr>
          <a:xfrm>
            <a:off x="467784" y="2314581"/>
            <a:ext cx="8533372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štít rozdělen na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čtyři části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Zástupný symbol pro obsah 12"/>
          <p:cNvSpPr txBox="1">
            <a:spLocks/>
          </p:cNvSpPr>
          <p:nvPr/>
        </p:nvSpPr>
        <p:spPr>
          <a:xfrm>
            <a:off x="428596" y="3571876"/>
            <a:ext cx="6357982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2. pole symbol Moravy</a:t>
            </a:r>
          </a:p>
        </p:txBody>
      </p:sp>
      <p:pic>
        <p:nvPicPr>
          <p:cNvPr id="8" name="Picture 10" descr="http://www.mzv.cz/public/ca/a5/9e/126929_14883_Velky_statni_zna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214290"/>
            <a:ext cx="1928826" cy="2344077"/>
          </a:xfrm>
          <a:prstGeom prst="rect">
            <a:avLst/>
          </a:prstGeom>
          <a:noFill/>
        </p:spPr>
      </p:pic>
      <p:sp>
        <p:nvSpPr>
          <p:cNvPr id="10" name="Zástupný symbol pro obsah 12"/>
          <p:cNvSpPr txBox="1">
            <a:spLocks/>
          </p:cNvSpPr>
          <p:nvPr/>
        </p:nvSpPr>
        <p:spPr>
          <a:xfrm>
            <a:off x="428596" y="4214818"/>
            <a:ext cx="6357982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3. pole symbol Slezska</a:t>
            </a:r>
          </a:p>
        </p:txBody>
      </p:sp>
      <p:sp>
        <p:nvSpPr>
          <p:cNvPr id="11" name="Zástupný symbol pro obsah 12"/>
          <p:cNvSpPr txBox="1">
            <a:spLocks/>
          </p:cNvSpPr>
          <p:nvPr/>
        </p:nvSpPr>
        <p:spPr>
          <a:xfrm>
            <a:off x="357158" y="5429264"/>
            <a:ext cx="2857520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přiřaď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symboly: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12"/>
          <p:cNvSpPr txBox="1">
            <a:spLocks/>
          </p:cNvSpPr>
          <p:nvPr/>
        </p:nvSpPr>
        <p:spPr>
          <a:xfrm>
            <a:off x="3143240" y="5429264"/>
            <a:ext cx="2571768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dvouocasý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bg1">
                    <a:lumMod val="6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lev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obsah 12"/>
          <p:cNvSpPr txBox="1">
            <a:spLocks/>
          </p:cNvSpPr>
          <p:nvPr/>
        </p:nvSpPr>
        <p:spPr>
          <a:xfrm>
            <a:off x="6000760" y="5418664"/>
            <a:ext cx="3143240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červenobílá orlice</a:t>
            </a:r>
          </a:p>
        </p:txBody>
      </p:sp>
      <p:sp>
        <p:nvSpPr>
          <p:cNvPr id="15" name="Zástupný symbol pro obsah 12"/>
          <p:cNvSpPr txBox="1">
            <a:spLocks/>
          </p:cNvSpPr>
          <p:nvPr/>
        </p:nvSpPr>
        <p:spPr>
          <a:xfrm>
            <a:off x="4929222" y="6029357"/>
            <a:ext cx="3143240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černá orlice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59259E-6 L 0.18108 -0.35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00" y="-17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22222E-6 L -0.12344 -0.2717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00" y="-1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59259E-6 L 0.00173 -0.2557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-1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Velký státní znak</a:t>
            </a:r>
            <a:endParaRPr lang="cs-CZ" dirty="0"/>
          </a:p>
        </p:txBody>
      </p:sp>
      <p:sp>
        <p:nvSpPr>
          <p:cNvPr id="11" name="Zástupný symbol pro obsah 12"/>
          <p:cNvSpPr txBox="1">
            <a:spLocks/>
          </p:cNvSpPr>
          <p:nvPr/>
        </p:nvSpPr>
        <p:spPr>
          <a:xfrm>
            <a:off x="357158" y="5429264"/>
            <a:ext cx="2857520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přiřaď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symboly: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1428736"/>
            <a:ext cx="3786214" cy="40632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857232"/>
            <a:ext cx="1928826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1000108"/>
            <a:ext cx="1867290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596" y="3429000"/>
            <a:ext cx="1785950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85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44953" y="3415937"/>
            <a:ext cx="1928826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33333E-6 L -0.43211 0.0611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7.40741E-7 L 0.29254 0.37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" y="1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1022E-16 L -0.22136 -0.2928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" y="-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33333E-6 L 0.48941 0.0011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hymna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457200" y="1600201"/>
            <a:ext cx="2400288" cy="614353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Popis: 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Zástupný symbol pro obsah 12"/>
          <p:cNvSpPr txBox="1">
            <a:spLocks/>
          </p:cNvSpPr>
          <p:nvPr/>
        </p:nvSpPr>
        <p:spPr>
          <a:xfrm>
            <a:off x="457200" y="2957523"/>
            <a:ext cx="5329246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slova: Josef Kajetán Tyl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Zástupný symbol pro obsah 12"/>
          <p:cNvSpPr txBox="1">
            <a:spLocks/>
          </p:cNvSpPr>
          <p:nvPr/>
        </p:nvSpPr>
        <p:spPr>
          <a:xfrm>
            <a:off x="467784" y="2314581"/>
            <a:ext cx="8533372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hudba: František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Škroup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Zástupný symbol pro obsah 12"/>
          <p:cNvSpPr txBox="1">
            <a:spLocks/>
          </p:cNvSpPr>
          <p:nvPr/>
        </p:nvSpPr>
        <p:spPr>
          <a:xfrm>
            <a:off x="428596" y="3571876"/>
            <a:ext cx="6357982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pochází z divadelní hry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Fidlovačka 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obsah 12"/>
          <p:cNvSpPr txBox="1">
            <a:spLocks/>
          </p:cNvSpPr>
          <p:nvPr/>
        </p:nvSpPr>
        <p:spPr>
          <a:xfrm>
            <a:off x="428596" y="4214818"/>
            <a:ext cx="8215370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první sloka písně KDE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DOMOV MŮJ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2530" name="Picture 2" descr="http://media1.webgarden.cz/images/media1:51036e9194cfb.png/STATNIHYMNA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71414"/>
            <a:ext cx="2548816" cy="4071966"/>
          </a:xfrm>
          <a:prstGeom prst="rect">
            <a:avLst/>
          </a:prstGeom>
          <a:noFill/>
        </p:spPr>
      </p:pic>
      <p:sp>
        <p:nvSpPr>
          <p:cNvPr id="17" name="Zástupný symbol pro obsah 12"/>
          <p:cNvSpPr txBox="1">
            <a:spLocks/>
          </p:cNvSpPr>
          <p:nvPr/>
        </p:nvSpPr>
        <p:spPr>
          <a:xfrm>
            <a:off x="428596" y="4886349"/>
            <a:ext cx="8215370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od roku 1918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se stala Českou státní hymnou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hymna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457200" y="1600201"/>
            <a:ext cx="2400288" cy="614353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Doplň slova: 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472" y="2143116"/>
            <a:ext cx="550072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Kde 		 můj,</a:t>
            </a:r>
          </a:p>
          <a:p>
            <a:r>
              <a:rPr lang="cs-CZ" sz="3200" dirty="0" smtClean="0"/>
              <a:t>kde domov	.</a:t>
            </a:r>
          </a:p>
          <a:p>
            <a:r>
              <a:rPr lang="cs-CZ" sz="3200" dirty="0" smtClean="0"/>
              <a:t>	hučí po lučinách,</a:t>
            </a:r>
          </a:p>
          <a:p>
            <a:r>
              <a:rPr lang="cs-CZ" sz="3200" dirty="0" smtClean="0"/>
              <a:t>bory šumí po		.</a:t>
            </a:r>
          </a:p>
          <a:p>
            <a:r>
              <a:rPr lang="cs-CZ" sz="3200" dirty="0" smtClean="0"/>
              <a:t>V sadě skví se jara květ</a:t>
            </a:r>
          </a:p>
          <a:p>
            <a:r>
              <a:rPr lang="cs-CZ" sz="3200" dirty="0" smtClean="0"/>
              <a:t>zemský 	to na pohled!</a:t>
            </a:r>
          </a:p>
          <a:p>
            <a:r>
              <a:rPr lang="cs-CZ" sz="3200" dirty="0" smtClean="0"/>
              <a:t>A to jest ta krásná</a:t>
            </a:r>
          </a:p>
          <a:p>
            <a:r>
              <a:rPr lang="cs-CZ" sz="3200" dirty="0" smtClean="0"/>
              <a:t>země česká domov můj!</a:t>
            </a:r>
          </a:p>
          <a:p>
            <a:r>
              <a:rPr lang="cs-CZ" sz="3200" dirty="0" smtClean="0"/>
              <a:t>Země 	 domov můj!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6072198" y="4500570"/>
            <a:ext cx="150019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domov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929586" y="3500438"/>
            <a:ext cx="8274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můj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858148" y="2000240"/>
            <a:ext cx="11228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Voda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786578" y="5143512"/>
            <a:ext cx="216462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skalinách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143768" y="2857496"/>
            <a:ext cx="7068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ráj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143636" y="3714752"/>
            <a:ext cx="107311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země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857884" y="2214554"/>
            <a:ext cx="11907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česká 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75 0.00255 L -0.52813 -0.3439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00" y="-17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7 7.40741E-7 L -0.59341 -0.1266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600" y="-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7.40741E-7 L -0.79861 0.1657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00" y="8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49 0.0081 L -0.43924 -0.2226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00" y="-1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9 -0.0037 L -0.5783 0.2576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00" y="1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7.40741E-7 L -0.27778 0.199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00" y="1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0.0037 L -0.47344 0.5613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00" y="28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9" grpId="0"/>
      <p:bldP spid="20" grpId="0"/>
      <p:bldP spid="21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státní symboly</a:t>
            </a:r>
            <a:endParaRPr lang="cs-CZ" dirty="0"/>
          </a:p>
        </p:txBody>
      </p:sp>
      <p:sp>
        <p:nvSpPr>
          <p:cNvPr id="16" name="Zástupný symbol pro obsah 12"/>
          <p:cNvSpPr txBox="1">
            <a:spLocks/>
          </p:cNvSpPr>
          <p:nvPr/>
        </p:nvSpPr>
        <p:spPr>
          <a:xfrm>
            <a:off x="457200" y="2957523"/>
            <a:ext cx="5329246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trikolora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Zástupný symbol pro obsah 12"/>
          <p:cNvSpPr txBox="1">
            <a:spLocks/>
          </p:cNvSpPr>
          <p:nvPr/>
        </p:nvSpPr>
        <p:spPr>
          <a:xfrm>
            <a:off x="467784" y="2314581"/>
            <a:ext cx="8533372" cy="6143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státní pečeť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1600201"/>
            <a:ext cx="5400684" cy="757230"/>
          </a:xfrm>
        </p:spPr>
        <p:txBody>
          <a:bodyPr/>
          <a:lstStyle/>
          <a:p>
            <a:r>
              <a:rPr lang="cs-CZ" dirty="0" smtClean="0"/>
              <a:t>vlajka prezidenta republiky</a:t>
            </a:r>
            <a:endParaRPr lang="cs-CZ" dirty="0"/>
          </a:p>
        </p:txBody>
      </p:sp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1357298"/>
            <a:ext cx="2281223" cy="2271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701" name="Picture 5" descr="http://iuridictum.pecina.cz/images/d/d5/PecetCR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7620" y="2357431"/>
            <a:ext cx="2495539" cy="2402030"/>
          </a:xfrm>
          <a:prstGeom prst="rect">
            <a:avLst/>
          </a:prstGeom>
          <a:noFill/>
        </p:spPr>
      </p:pic>
      <p:pic>
        <p:nvPicPr>
          <p:cNvPr id="29703" name="Picture 7" descr="http://www.trikolorou-proti-korupci.cz/images/trikolora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19733" y="3714752"/>
            <a:ext cx="2509259" cy="2571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1414"/>
            <a:ext cx="8229600" cy="1143000"/>
          </a:xfrm>
        </p:spPr>
        <p:txBody>
          <a:bodyPr/>
          <a:lstStyle/>
          <a:p>
            <a:r>
              <a:rPr lang="cs-CZ" dirty="0" smtClean="0"/>
              <a:t>Kde najdeme státní symboly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285720" y="1142984"/>
            <a:ext cx="8329642" cy="4900634"/>
          </a:xfrm>
        </p:spPr>
        <p:txBody>
          <a:bodyPr>
            <a:noAutofit/>
          </a:bodyPr>
          <a:lstStyle/>
          <a:p>
            <a:r>
              <a:rPr lang="cs-CZ" sz="2800" dirty="0" smtClean="0"/>
              <a:t>na státních budovách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na bankovkách, mincích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při vydání mezinárodních smluv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na Pražském hradě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při státních svátcích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při mezinárodních sportovních utkáních</a:t>
            </a:r>
            <a:endParaRPr lang="cs-CZ" sz="2800" dirty="0"/>
          </a:p>
        </p:txBody>
      </p:sp>
      <p:pic>
        <p:nvPicPr>
          <p:cNvPr id="9" name="Picture 6" descr="http://vlastenci.cz/obr/znaky/levC1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58" y="1071546"/>
            <a:ext cx="821001" cy="988165"/>
          </a:xfrm>
          <a:prstGeom prst="rect">
            <a:avLst/>
          </a:prstGeom>
          <a:noFill/>
        </p:spPr>
      </p:pic>
      <p:pic>
        <p:nvPicPr>
          <p:cNvPr id="10" name="Picture 10" descr="http://www.mzv.cz/public/ca/a5/9e/126929_14883_Velky_statni_zna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2066" y="1071546"/>
            <a:ext cx="785818" cy="954995"/>
          </a:xfrm>
          <a:prstGeom prst="rect">
            <a:avLst/>
          </a:prstGeom>
          <a:noFill/>
        </p:spPr>
      </p:pic>
      <p:pic>
        <p:nvPicPr>
          <p:cNvPr id="12" name="Picture 5" descr="http://iuridictum.pecina.cz/images/d/d5/PecetCR.gi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29256" y="3286124"/>
            <a:ext cx="1357322" cy="1306462"/>
          </a:xfrm>
          <a:prstGeom prst="rect">
            <a:avLst/>
          </a:prstGeom>
          <a:noFill/>
        </p:spPr>
      </p:pic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72264" y="2143116"/>
            <a:ext cx="1214446" cy="1150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00430" y="3857628"/>
            <a:ext cx="1285884" cy="1280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2" descr="http://vlastenci.cz/obr/znaky/vlajk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14744" y="5214950"/>
            <a:ext cx="1500198" cy="999507"/>
          </a:xfrm>
          <a:prstGeom prst="rect">
            <a:avLst/>
          </a:prstGeom>
          <a:noFill/>
        </p:spPr>
      </p:pic>
      <p:pic>
        <p:nvPicPr>
          <p:cNvPr id="19" name="Picture 2" descr="http://media1.webgarden.cz/images/media1:51036e9194cfb.png/STATNIHYMNA.gi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286644" y="4497965"/>
            <a:ext cx="1477246" cy="2360035"/>
          </a:xfrm>
          <a:prstGeom prst="rect">
            <a:avLst/>
          </a:prstGeom>
          <a:noFill/>
        </p:spPr>
      </p:pic>
      <p:pic>
        <p:nvPicPr>
          <p:cNvPr id="33798" name="Picture 6" descr="http://www.penize.cz/Image.aspx?itemid=64043&amp;width=640&amp;q=80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214810" y="2143116"/>
            <a:ext cx="2198092" cy="1071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6"/>
            <a:ext cx="8915400" cy="4646943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411480" y="2531546"/>
            <a:ext cx="8375362" cy="1387678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700" dirty="0">
                <a:latin typeface="Arial - 21"/>
              </a:rPr>
              <a:t>Výukový materiál je </a:t>
            </a:r>
            <a:r>
              <a:rPr lang="cs-CZ" sz="1700" dirty="0" smtClean="0">
                <a:latin typeface="Arial - 21"/>
              </a:rPr>
              <a:t>určen k seznámení žáků se státními symboly České republiky.  </a:t>
            </a:r>
          </a:p>
          <a:p>
            <a:r>
              <a:rPr lang="cs-CZ" sz="1700" dirty="0" smtClean="0">
                <a:latin typeface="Arial - 21"/>
              </a:rPr>
              <a:t>Prezentace slouží  k upevnění vědomostí o státních symbolech naší republiky</a:t>
            </a:r>
          </a:p>
          <a:p>
            <a:endParaRPr lang="cs-CZ" sz="1700" dirty="0" smtClean="0">
              <a:latin typeface="Arial - 21"/>
            </a:endParaRPr>
          </a:p>
          <a:p>
            <a:r>
              <a:rPr lang="cs-CZ" sz="1700" dirty="0" smtClean="0">
                <a:latin typeface="Arial - 21"/>
              </a:rPr>
              <a:t>Materiál je vytvořen v programu POWER POINT a  je doplněn animačními přechody.</a:t>
            </a:r>
          </a:p>
          <a:p>
            <a:r>
              <a:rPr lang="cs-CZ" sz="1700" dirty="0" smtClean="0">
                <a:latin typeface="Arial - 21"/>
              </a:rPr>
              <a:t>.</a:t>
            </a:r>
            <a:endParaRPr lang="cs-CZ" sz="1700" dirty="0">
              <a:latin typeface="Arial - 21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25930" y="581011"/>
            <a:ext cx="5280660" cy="80290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700">
                <a:solidFill>
                  <a:srgbClr val="FFFFFF"/>
                </a:solidFill>
                <a:latin typeface="Arial - 73"/>
              </a:rPr>
              <a:t>Anotace</a:t>
            </a:r>
          </a:p>
        </p:txBody>
      </p:sp>
    </p:spTree>
    <p:extLst>
      <p:ext uri="{BB962C8B-B14F-4D97-AF65-F5344CB8AC3E}">
        <p14:creationId xmlns:p14="http://schemas.microsoft.com/office/powerpoint/2010/main" val="265549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11056"/>
            <a:ext cx="9144000" cy="510637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14400" y="539510"/>
            <a:ext cx="6606540" cy="80290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700">
                <a:solidFill>
                  <a:srgbClr val="FFFFFF"/>
                </a:solidFill>
                <a:latin typeface="Arial - 73"/>
              </a:rPr>
              <a:t>Použité 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6852" y="2348880"/>
            <a:ext cx="8496944" cy="4080723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  <a:latin typeface="Arial - 15"/>
              </a:rPr>
              <a:t>Internet:</a:t>
            </a:r>
            <a:endParaRPr lang="cs-CZ" sz="2000" dirty="0">
              <a:solidFill>
                <a:srgbClr val="000000"/>
              </a:solidFill>
              <a:latin typeface="Arial - 15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mapa-</a:t>
            </a:r>
            <a:r>
              <a:rPr lang="cs-CZ" sz="2000" dirty="0" err="1" smtClean="0"/>
              <a:t>cz.gif</a:t>
            </a:r>
            <a:r>
              <a:rPr lang="cs-CZ" sz="2000" dirty="0" smtClean="0"/>
              <a:t>.</a:t>
            </a:r>
            <a:r>
              <a:rPr lang="cs-CZ" sz="2000" dirty="0"/>
              <a:t> [online</a:t>
            </a:r>
            <a:r>
              <a:rPr lang="cs-CZ" sz="2000" dirty="0" smtClean="0"/>
              <a:t>]. </a:t>
            </a:r>
            <a:r>
              <a:rPr lang="cs-CZ" sz="2000" dirty="0"/>
              <a:t>[cit. </a:t>
            </a:r>
            <a:r>
              <a:rPr lang="cs-CZ" sz="2000" dirty="0" smtClean="0"/>
              <a:t>2012-09-18]. </a:t>
            </a:r>
            <a:r>
              <a:rPr lang="cs-CZ" sz="2000" dirty="0"/>
              <a:t>Dostupné z</a:t>
            </a:r>
            <a:r>
              <a:rPr lang="cs-CZ" sz="2000" dirty="0" smtClean="0"/>
              <a:t>:</a:t>
            </a:r>
            <a:r>
              <a:rPr lang="pl-PL" sz="2000" dirty="0">
                <a:solidFill>
                  <a:srgbClr val="000000"/>
                </a:solidFill>
                <a:latin typeface="Arial - 15"/>
              </a:rPr>
              <a:t> &lt;</a:t>
            </a:r>
            <a:r>
              <a:rPr lang="cs-CZ" sz="2000" dirty="0" smtClean="0"/>
              <a:t> </a:t>
            </a:r>
            <a:r>
              <a:rPr lang="cs-CZ" sz="2000" dirty="0" smtClean="0">
                <a:hlinkClick r:id="rId3"/>
              </a:rPr>
              <a:t>http://www.penzion-hotel.</a:t>
            </a:r>
            <a:r>
              <a:rPr lang="cs-CZ" sz="2000" dirty="0" err="1" smtClean="0">
                <a:hlinkClick r:id="rId3"/>
              </a:rPr>
              <a:t>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img</a:t>
            </a:r>
            <a:r>
              <a:rPr lang="cs-CZ" sz="2000" dirty="0" smtClean="0">
                <a:hlinkClick r:id="rId3"/>
              </a:rPr>
              <a:t>/mapa-</a:t>
            </a:r>
            <a:r>
              <a:rPr lang="cs-CZ" sz="2000" dirty="0" err="1" smtClean="0">
                <a:hlinkClick r:id="rId3"/>
              </a:rPr>
              <a:t>cz.gif</a:t>
            </a:r>
            <a:r>
              <a:rPr lang="pl-PL" sz="2000" dirty="0" smtClean="0">
                <a:solidFill>
                  <a:srgbClr val="000000"/>
                </a:solidFill>
                <a:latin typeface="Arial - 15"/>
              </a:rPr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vlajka.</a:t>
            </a:r>
            <a:r>
              <a:rPr lang="cs-CZ" sz="2000" dirty="0" err="1" smtClean="0"/>
              <a:t>jpg</a:t>
            </a:r>
            <a:r>
              <a:rPr lang="cs-CZ" sz="2000" dirty="0" smtClean="0"/>
              <a:t>.</a:t>
            </a:r>
            <a:r>
              <a:rPr lang="cs-CZ" sz="2000" dirty="0"/>
              <a:t> [online]. </a:t>
            </a:r>
            <a:r>
              <a:rPr lang="cs-CZ" sz="2000" dirty="0" smtClean="0"/>
              <a:t>[</a:t>
            </a:r>
            <a:r>
              <a:rPr lang="cs-CZ" sz="2000" dirty="0"/>
              <a:t>cit. </a:t>
            </a:r>
            <a:r>
              <a:rPr lang="cs-CZ" sz="2000" dirty="0" smtClean="0"/>
              <a:t>2012-09-18]. </a:t>
            </a:r>
            <a:r>
              <a:rPr lang="cs-CZ" sz="2000" dirty="0"/>
              <a:t>Dostupné z: </a:t>
            </a:r>
            <a:r>
              <a:rPr lang="pl-PL" sz="2000" dirty="0" smtClean="0">
                <a:solidFill>
                  <a:srgbClr val="000000"/>
                </a:solidFill>
                <a:latin typeface="Arial - 15"/>
              </a:rPr>
              <a:t>&lt; </a:t>
            </a:r>
            <a:r>
              <a:rPr lang="cs-CZ" sz="2000" dirty="0" smtClean="0">
                <a:hlinkClick r:id="rId4"/>
              </a:rPr>
              <a:t>http://vlastenci.</a:t>
            </a:r>
            <a:r>
              <a:rPr lang="cs-CZ" sz="2000" dirty="0" err="1" smtClean="0">
                <a:hlinkClick r:id="rId4"/>
              </a:rPr>
              <a:t>cz</a:t>
            </a:r>
            <a:r>
              <a:rPr lang="cs-CZ" sz="2000" dirty="0" smtClean="0">
                <a:hlinkClick r:id="rId4"/>
              </a:rPr>
              <a:t>/obr/znaky/vlajka.</a:t>
            </a:r>
            <a:r>
              <a:rPr lang="cs-CZ" sz="2000" dirty="0" err="1" smtClean="0">
                <a:hlinkClick r:id="rId4"/>
              </a:rPr>
              <a:t>jpg</a:t>
            </a:r>
            <a:r>
              <a:rPr lang="pl-PL" sz="2000" dirty="0" smtClean="0">
                <a:solidFill>
                  <a:srgbClr val="000000"/>
                </a:solidFill>
                <a:latin typeface="Arial - 15"/>
              </a:rPr>
              <a:t>&gt;</a:t>
            </a:r>
            <a:endParaRPr lang="en-US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levC1.gif.</a:t>
            </a:r>
            <a:r>
              <a:rPr lang="cs-CZ" sz="2000" dirty="0"/>
              <a:t>  [online]. </a:t>
            </a:r>
            <a:r>
              <a:rPr lang="cs-CZ" sz="2000" dirty="0" smtClean="0"/>
              <a:t>[</a:t>
            </a:r>
            <a:r>
              <a:rPr lang="cs-CZ" sz="2000" dirty="0"/>
              <a:t>cit. </a:t>
            </a:r>
            <a:r>
              <a:rPr lang="cs-CZ" sz="2000" dirty="0" smtClean="0"/>
              <a:t>2012-09-18]. Dostupné</a:t>
            </a:r>
            <a:r>
              <a:rPr lang="en-US" sz="2000" dirty="0" smtClean="0"/>
              <a:t> z</a:t>
            </a:r>
            <a:r>
              <a:rPr lang="cs-CZ" sz="2000" dirty="0" smtClean="0"/>
              <a:t>: </a:t>
            </a:r>
            <a:r>
              <a:rPr lang="en-US" sz="2000" dirty="0" smtClean="0"/>
              <a:t>&lt;</a:t>
            </a:r>
            <a:r>
              <a:rPr lang="cs-CZ" sz="2000" dirty="0" smtClean="0">
                <a:hlinkClick r:id="rId5"/>
              </a:rPr>
              <a:t>http://vlastenci.</a:t>
            </a:r>
            <a:r>
              <a:rPr lang="cs-CZ" sz="2000" dirty="0" err="1" smtClean="0">
                <a:hlinkClick r:id="rId5"/>
              </a:rPr>
              <a:t>cz</a:t>
            </a:r>
            <a:r>
              <a:rPr lang="cs-CZ" sz="2000" dirty="0" smtClean="0">
                <a:hlinkClick r:id="rId5"/>
              </a:rPr>
              <a:t>/obr/znaky/levC1.gif</a:t>
            </a:r>
            <a:r>
              <a:rPr lang="en-US" sz="2000" dirty="0" smtClean="0"/>
              <a:t>&gt;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126929_14883_</a:t>
            </a:r>
            <a:r>
              <a:rPr lang="cs-CZ" sz="2000" dirty="0" err="1" smtClean="0"/>
              <a:t>Velky</a:t>
            </a:r>
            <a:r>
              <a:rPr lang="cs-CZ" sz="2000" dirty="0" smtClean="0"/>
              <a:t>_statni_znak.</a:t>
            </a:r>
            <a:r>
              <a:rPr lang="cs-CZ" sz="2000" dirty="0" err="1" smtClean="0"/>
              <a:t>jpg</a:t>
            </a:r>
            <a:r>
              <a:rPr lang="cs-CZ" sz="2000" dirty="0" smtClean="0"/>
              <a:t>.</a:t>
            </a:r>
            <a:r>
              <a:rPr lang="cs-CZ" sz="2000" dirty="0"/>
              <a:t>  [online]. </a:t>
            </a:r>
            <a:r>
              <a:rPr lang="cs-CZ" sz="2000" dirty="0" smtClean="0"/>
              <a:t>[</a:t>
            </a:r>
            <a:r>
              <a:rPr lang="cs-CZ" sz="2000" dirty="0"/>
              <a:t>cit. </a:t>
            </a:r>
            <a:r>
              <a:rPr lang="cs-CZ" sz="2000" dirty="0" smtClean="0"/>
              <a:t>2012-09-18]. Dostupné </a:t>
            </a:r>
            <a:r>
              <a:rPr lang="cs-CZ" sz="2000" dirty="0"/>
              <a:t>z: </a:t>
            </a:r>
            <a:r>
              <a:rPr lang="en-US" sz="2000" dirty="0" smtClean="0"/>
              <a:t>&lt;</a:t>
            </a:r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mzv.cz</a:t>
            </a:r>
            <a:r>
              <a:rPr lang="cs-CZ" sz="2000" dirty="0" smtClean="0">
                <a:hlinkClick r:id="rId6"/>
              </a:rPr>
              <a:t>/public/ca/a5/9e/126929_14883_</a:t>
            </a:r>
            <a:r>
              <a:rPr lang="cs-CZ" sz="2000" dirty="0" err="1" smtClean="0">
                <a:hlinkClick r:id="rId6"/>
              </a:rPr>
              <a:t>Velky</a:t>
            </a:r>
            <a:r>
              <a:rPr lang="cs-CZ" sz="2000" dirty="0" smtClean="0">
                <a:hlinkClick r:id="rId6"/>
              </a:rPr>
              <a:t>_statni_znak.</a:t>
            </a:r>
            <a:r>
              <a:rPr lang="cs-CZ" sz="2000" dirty="0" err="1" smtClean="0">
                <a:hlinkClick r:id="rId6"/>
              </a:rPr>
              <a:t>jpg</a:t>
            </a:r>
            <a:r>
              <a:rPr lang="en-US" sz="2000" dirty="0" smtClean="0"/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err="1" smtClean="0"/>
              <a:t>STATNIHYMNA.gif</a:t>
            </a:r>
            <a:r>
              <a:rPr lang="cs-CZ" sz="2000" dirty="0" smtClean="0"/>
              <a:t>.</a:t>
            </a:r>
            <a:r>
              <a:rPr lang="cs-CZ" sz="2000" dirty="0"/>
              <a:t> </a:t>
            </a:r>
            <a:r>
              <a:rPr lang="cs-CZ" sz="2000" dirty="0" smtClean="0"/>
              <a:t>[online]. [cit. 2012-09-18]. Dostupné z: </a:t>
            </a:r>
            <a:r>
              <a:rPr lang="cs-CZ" sz="2000" dirty="0" smtClean="0">
                <a:hlinkClick r:id="rId7"/>
              </a:rPr>
              <a:t>http://media1.webgarden.cz/</a:t>
            </a:r>
            <a:r>
              <a:rPr lang="cs-CZ" sz="2000" dirty="0" err="1" smtClean="0">
                <a:hlinkClick r:id="rId7"/>
              </a:rPr>
              <a:t>images</a:t>
            </a:r>
            <a:r>
              <a:rPr lang="cs-CZ" sz="2000" dirty="0" smtClean="0">
                <a:hlinkClick r:id="rId7"/>
              </a:rPr>
              <a:t>/media1:51036e9194cfb.png/</a:t>
            </a:r>
            <a:r>
              <a:rPr lang="cs-CZ" sz="2000" dirty="0" err="1" smtClean="0">
                <a:hlinkClick r:id="rId7"/>
              </a:rPr>
              <a:t>STATNIHYMNA.gif</a:t>
            </a:r>
            <a:endParaRPr lang="cs-CZ" sz="2000" dirty="0" smtClean="0"/>
          </a:p>
          <a:p>
            <a:pPr marL="285750" indent="-285750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9318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11056"/>
            <a:ext cx="9144000" cy="510637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14400" y="539510"/>
            <a:ext cx="6606540" cy="80290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700">
                <a:solidFill>
                  <a:srgbClr val="FFFFFF"/>
                </a:solidFill>
                <a:latin typeface="Arial - 73"/>
              </a:rPr>
              <a:t>Použité 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6852" y="2348880"/>
            <a:ext cx="8496944" cy="4511611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 - 15"/>
              </a:rPr>
              <a:t>Internet:</a:t>
            </a:r>
            <a:endParaRPr lang="cs-CZ" dirty="0">
              <a:solidFill>
                <a:srgbClr val="000000"/>
              </a:solidFill>
              <a:latin typeface="Arial - 15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05.jpg. [online]. [cit. 2012-09-18]. Dostupné z: </a:t>
            </a:r>
            <a:r>
              <a:rPr lang="en-US" dirty="0" smtClean="0"/>
              <a:t>&lt;</a:t>
            </a:r>
            <a:r>
              <a:rPr lang="cs-CZ" dirty="0" smtClean="0">
                <a:hlinkClick r:id="rId3"/>
              </a:rPr>
              <a:t> http://www.</a:t>
            </a:r>
            <a:r>
              <a:rPr lang="cs-CZ" dirty="0" err="1" smtClean="0">
                <a:hlinkClick r:id="rId3"/>
              </a:rPr>
              <a:t>vlada.cz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assets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clenove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vlady</a:t>
            </a:r>
            <a:r>
              <a:rPr lang="cs-CZ" dirty="0" smtClean="0">
                <a:hlinkClick r:id="rId3"/>
              </a:rPr>
              <a:t>/historie-</a:t>
            </a:r>
            <a:r>
              <a:rPr lang="cs-CZ" dirty="0" err="1" smtClean="0">
                <a:hlinkClick r:id="rId3"/>
              </a:rPr>
              <a:t>minulych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vlad</a:t>
            </a:r>
            <a:r>
              <a:rPr lang="cs-CZ" dirty="0" smtClean="0">
                <a:hlinkClick r:id="rId3"/>
              </a:rPr>
              <a:t>/historie-statni-vlajky/05.jpg </a:t>
            </a:r>
            <a:r>
              <a:rPr lang="en-US" dirty="0" smtClean="0"/>
              <a:t>&gt;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PecetCR.gif</a:t>
            </a:r>
            <a:r>
              <a:rPr lang="cs-CZ" dirty="0" smtClean="0"/>
              <a:t>.  [online]. [cit. 2012-09-18]. Dostupné z:</a:t>
            </a:r>
            <a:br>
              <a:rPr lang="cs-CZ" dirty="0" smtClean="0"/>
            </a:br>
            <a:r>
              <a:rPr lang="en-US" dirty="0" smtClean="0"/>
              <a:t>&lt;</a:t>
            </a:r>
            <a:r>
              <a:rPr lang="cs-CZ" dirty="0" smtClean="0"/>
              <a:t> </a:t>
            </a:r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5"/>
              </a:rPr>
              <a:t>http://iuridictum.pecina.cz/images/d/d5/PecetCR.gif</a:t>
            </a:r>
            <a:r>
              <a:rPr lang="en-US" dirty="0" smtClean="0"/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trikolora.</a:t>
            </a:r>
            <a:r>
              <a:rPr lang="cs-CZ" dirty="0" err="1" smtClean="0"/>
              <a:t>jpg</a:t>
            </a:r>
            <a:r>
              <a:rPr lang="cs-CZ" dirty="0" smtClean="0"/>
              <a:t>.</a:t>
            </a:r>
            <a:r>
              <a:rPr lang="cs-CZ" dirty="0"/>
              <a:t> [online</a:t>
            </a:r>
            <a:r>
              <a:rPr lang="cs-CZ" dirty="0" smtClean="0"/>
              <a:t>]. </a:t>
            </a:r>
            <a:r>
              <a:rPr lang="cs-CZ" dirty="0"/>
              <a:t>[cit. </a:t>
            </a:r>
            <a:r>
              <a:rPr lang="cs-CZ" dirty="0" smtClean="0"/>
              <a:t>2012-09-18]. </a:t>
            </a:r>
            <a:r>
              <a:rPr lang="cs-CZ" dirty="0"/>
              <a:t>Dostupné z</a:t>
            </a:r>
            <a:r>
              <a:rPr lang="cs-CZ" dirty="0" smtClean="0"/>
              <a:t>:</a:t>
            </a:r>
            <a:r>
              <a:rPr lang="pl-PL" dirty="0">
                <a:solidFill>
                  <a:srgbClr val="000000"/>
                </a:solidFill>
                <a:latin typeface="Arial - 15"/>
              </a:rPr>
              <a:t> &lt;</a:t>
            </a:r>
            <a:r>
              <a:rPr lang="cs-CZ" dirty="0" smtClean="0"/>
              <a:t> </a:t>
            </a:r>
            <a:r>
              <a:rPr lang="cs-CZ" dirty="0" smtClean="0">
                <a:hlinkClick r:id="rId6"/>
              </a:rPr>
              <a:t>http://www.trikolorou-proti-korupci.</a:t>
            </a:r>
            <a:r>
              <a:rPr lang="cs-CZ" dirty="0" err="1" smtClean="0">
                <a:hlinkClick r:id="rId6"/>
              </a:rPr>
              <a:t>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/trikolora.</a:t>
            </a:r>
            <a:r>
              <a:rPr lang="cs-CZ" dirty="0" err="1" smtClean="0">
                <a:hlinkClick r:id="rId6"/>
              </a:rPr>
              <a:t>jpg</a:t>
            </a:r>
            <a:r>
              <a:rPr lang="pl-PL" dirty="0" smtClean="0">
                <a:solidFill>
                  <a:srgbClr val="000000"/>
                </a:solidFill>
                <a:latin typeface="Arial - 15"/>
              </a:rPr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50_1999_2.jpg.</a:t>
            </a:r>
            <a:r>
              <a:rPr lang="cs-CZ" dirty="0"/>
              <a:t> [online]. </a:t>
            </a:r>
            <a:r>
              <a:rPr lang="cs-CZ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2012-09-18]. </a:t>
            </a:r>
            <a:r>
              <a:rPr lang="cs-CZ" dirty="0"/>
              <a:t>Dostupné z: </a:t>
            </a:r>
            <a:r>
              <a:rPr lang="pl-PL" dirty="0" smtClean="0">
                <a:solidFill>
                  <a:srgbClr val="000000"/>
                </a:solidFill>
                <a:latin typeface="Arial - 15"/>
              </a:rPr>
              <a:t>&lt;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zlate</a:t>
            </a:r>
            <a:r>
              <a:rPr lang="cs-CZ" dirty="0" smtClean="0">
                <a:hlinkClick r:id="rId7"/>
              </a:rPr>
              <a:t>-mince.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/m/50_1999_2.jpg</a:t>
            </a:r>
            <a:r>
              <a:rPr lang="pl-PL" dirty="0" smtClean="0">
                <a:solidFill>
                  <a:srgbClr val="000000"/>
                </a:solidFill>
                <a:latin typeface="Arial - 15"/>
              </a:rPr>
              <a:t>&gt;</a:t>
            </a:r>
            <a:endParaRPr lang="en-US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Image.</a:t>
            </a:r>
            <a:r>
              <a:rPr lang="cs-CZ" dirty="0" err="1" smtClean="0"/>
              <a:t>aspx</a:t>
            </a:r>
            <a:r>
              <a:rPr lang="cs-CZ" dirty="0" smtClean="0"/>
              <a:t>?</a:t>
            </a:r>
            <a:r>
              <a:rPr lang="cs-CZ" dirty="0" err="1" smtClean="0"/>
              <a:t>itemid</a:t>
            </a:r>
            <a:r>
              <a:rPr lang="cs-CZ" dirty="0" smtClean="0"/>
              <a:t>=64043&amp;</a:t>
            </a:r>
            <a:r>
              <a:rPr lang="cs-CZ" dirty="0" err="1" smtClean="0"/>
              <a:t>width</a:t>
            </a:r>
            <a:r>
              <a:rPr lang="cs-CZ" dirty="0" smtClean="0"/>
              <a:t>=640&amp;q=80.</a:t>
            </a:r>
            <a:r>
              <a:rPr lang="cs-CZ" dirty="0"/>
              <a:t>  [online]. </a:t>
            </a:r>
            <a:r>
              <a:rPr lang="cs-CZ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2012-09-18]. Dostupné</a:t>
            </a:r>
            <a:r>
              <a:rPr lang="en-US" dirty="0" smtClean="0"/>
              <a:t> z</a:t>
            </a:r>
            <a:r>
              <a:rPr lang="cs-CZ" dirty="0" smtClean="0"/>
              <a:t>: </a:t>
            </a:r>
            <a:r>
              <a:rPr lang="en-US" dirty="0" smtClean="0"/>
              <a:t>&lt;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penize.cz</a:t>
            </a:r>
            <a:r>
              <a:rPr lang="cs-CZ" dirty="0" smtClean="0">
                <a:hlinkClick r:id="rId8"/>
              </a:rPr>
              <a:t>/Image.</a:t>
            </a:r>
            <a:r>
              <a:rPr lang="cs-CZ" dirty="0" err="1" smtClean="0">
                <a:hlinkClick r:id="rId8"/>
              </a:rPr>
              <a:t>aspx</a:t>
            </a:r>
            <a:r>
              <a:rPr lang="cs-CZ" dirty="0" smtClean="0">
                <a:hlinkClick r:id="rId8"/>
              </a:rPr>
              <a:t>?</a:t>
            </a:r>
            <a:r>
              <a:rPr lang="cs-CZ" dirty="0" err="1" smtClean="0">
                <a:hlinkClick r:id="rId8"/>
              </a:rPr>
              <a:t>itemid</a:t>
            </a:r>
            <a:r>
              <a:rPr lang="cs-CZ" dirty="0" smtClean="0">
                <a:hlinkClick r:id="rId8"/>
              </a:rPr>
              <a:t>=64043&amp;</a:t>
            </a:r>
            <a:r>
              <a:rPr lang="cs-CZ" dirty="0" err="1" smtClean="0">
                <a:hlinkClick r:id="rId8"/>
              </a:rPr>
              <a:t>width</a:t>
            </a:r>
            <a:r>
              <a:rPr lang="cs-CZ" dirty="0" smtClean="0">
                <a:hlinkClick r:id="rId8"/>
              </a:rPr>
              <a:t>=640&amp;q=80</a:t>
            </a:r>
            <a:r>
              <a:rPr lang="en-US" dirty="0" smtClean="0"/>
              <a:t>&gt;</a:t>
            </a:r>
            <a:endParaRPr lang="cs-CZ" dirty="0" smtClean="0"/>
          </a:p>
          <a:p>
            <a:pPr marL="285750" indent="-285750"/>
            <a:endParaRPr lang="cs-CZ" dirty="0" smtClean="0"/>
          </a:p>
          <a:p>
            <a:r>
              <a:rPr lang="cs-CZ" dirty="0" smtClean="0">
                <a:solidFill>
                  <a:srgbClr val="000000"/>
                </a:solidFill>
                <a:latin typeface="Arial - 15"/>
              </a:rPr>
              <a:t>Literatura: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000000"/>
                </a:solidFill>
                <a:latin typeface="Arial - 15"/>
              </a:rPr>
              <a:t>Chalupa, P.: Vlastivěda- Naše vlast. Praha.:Alter, 2010</a:t>
            </a:r>
            <a:r>
              <a:rPr lang="cs-CZ" smtClean="0">
                <a:solidFill>
                  <a:srgbClr val="000000"/>
                </a:solidFill>
                <a:latin typeface="Arial - 15"/>
              </a:rPr>
              <a:t>. </a:t>
            </a:r>
            <a:br>
              <a:rPr lang="cs-CZ" smtClean="0">
                <a:solidFill>
                  <a:srgbClr val="000000"/>
                </a:solidFill>
                <a:latin typeface="Arial - 15"/>
              </a:rPr>
            </a:br>
            <a:r>
              <a:rPr lang="cs-CZ" smtClean="0">
                <a:solidFill>
                  <a:srgbClr val="000000"/>
                </a:solidFill>
                <a:latin typeface="Arial - 15"/>
              </a:rPr>
              <a:t>ISBN: 978-80-7245-168-5.</a:t>
            </a:r>
            <a:endParaRPr lang="cs-CZ" dirty="0" smtClean="0">
              <a:solidFill>
                <a:srgbClr val="000000"/>
              </a:solidFill>
              <a:latin typeface="Arial - 15"/>
            </a:endParaRPr>
          </a:p>
          <a:p>
            <a:pPr marL="285750" indent="-28575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318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353</Words>
  <Application>Microsoft Office PowerPoint</Application>
  <PresentationFormat>Předvádění na obrazovce (4:3)</PresentationFormat>
  <Paragraphs>132</Paragraphs>
  <Slides>15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Prezentace aplikace PowerPoint</vt:lpstr>
      <vt:lpstr>STÁTNÍ SYMBOLY ČESKÉ REPUBLIKY</vt:lpstr>
      <vt:lpstr>Které znáš státní symboly</vt:lpstr>
      <vt:lpstr>Vlajka</vt:lpstr>
      <vt:lpstr>Malý státní znak</vt:lpstr>
      <vt:lpstr>Velký státní znak</vt:lpstr>
      <vt:lpstr>Velký státní znak</vt:lpstr>
      <vt:lpstr>Státní hymna</vt:lpstr>
      <vt:lpstr>Státní hymna</vt:lpstr>
      <vt:lpstr>Další státní symboly</vt:lpstr>
      <vt:lpstr>Kde najdeme státní symboly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STÁTNÍ SYMBOLY ČESKÉ REPUBLIKY</dc:title>
  <dc:creator>Magda</dc:creator>
  <cp:lastModifiedBy>jv</cp:lastModifiedBy>
  <cp:revision>23</cp:revision>
  <dcterms:created xsi:type="dcterms:W3CDTF">2013-04-07T09:51:35Z</dcterms:created>
  <dcterms:modified xsi:type="dcterms:W3CDTF">2013-06-01T15:10:13Z</dcterms:modified>
</cp:coreProperties>
</file>