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6" r:id="rId1"/>
  </p:sldMasterIdLst>
  <p:sldIdLst>
    <p:sldId id="266" r:id="rId2"/>
    <p:sldId id="256" r:id="rId3"/>
    <p:sldId id="267" r:id="rId4"/>
    <p:sldId id="280" r:id="rId5"/>
    <p:sldId id="281" r:id="rId6"/>
    <p:sldId id="282" r:id="rId7"/>
    <p:sldId id="283" r:id="rId8"/>
    <p:sldId id="284" r:id="rId9"/>
    <p:sldId id="272" r:id="rId10"/>
    <p:sldId id="285" r:id="rId11"/>
    <p:sldId id="286" r:id="rId12"/>
    <p:sldId id="276" r:id="rId13"/>
    <p:sldId id="287" r:id="rId14"/>
    <p:sldId id="288" r:id="rId15"/>
    <p:sldId id="289" r:id="rId16"/>
    <p:sldId id="290" r:id="rId17"/>
    <p:sldId id="268" r:id="rId18"/>
    <p:sldId id="291" r:id="rId19"/>
    <p:sldId id="292" r:id="rId20"/>
    <p:sldId id="293" r:id="rId21"/>
    <p:sldId id="294" r:id="rId22"/>
    <p:sldId id="295"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ZG8KROhDDOFK6bc6nooaiQ==" hashData="H7rOiYCP4OBWHQJkbvMvOnkA8Cvu66++5/y9dsI76P58ARQW/OyjldOB12mKnP386O0DjmgXZ2Cha1nAOrA9Wg=="/>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dmin" initials="a" lastIdx="1" clrIdx="0">
    <p:extLst>
      <p:ext uri="{19B8F6BF-5375-455C-9EA6-DF929625EA0E}">
        <p15:presenceInfo xmlns:p15="http://schemas.microsoft.com/office/powerpoint/2012/main" userId="admi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8DB7"/>
    <a:srgbClr val="853575"/>
    <a:srgbClr val="E74327"/>
    <a:srgbClr val="424288"/>
    <a:srgbClr val="EE4B2C"/>
    <a:srgbClr val="0091B8"/>
    <a:srgbClr val="883C7D"/>
    <a:srgbClr val="008DB2"/>
    <a:srgbClr val="0091B5"/>
    <a:srgbClr val="EB422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434" autoAdjust="0"/>
  </p:normalViewPr>
  <p:slideViewPr>
    <p:cSldViewPr snapToGrid="0">
      <p:cViewPr>
        <p:scale>
          <a:sx n="75" d="100"/>
          <a:sy n="75" d="100"/>
        </p:scale>
        <p:origin x="61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46404" y="758952"/>
            <a:ext cx="7063740" cy="4041648"/>
          </a:xfrm>
        </p:spPr>
        <p:txBody>
          <a:bodyPr anchor="b">
            <a:normAutofit/>
          </a:bodyPr>
          <a:lstStyle>
            <a:lvl1pPr algn="l">
              <a:lnSpc>
                <a:spcPct val="85000"/>
              </a:lnSpc>
              <a:defRPr sz="6600" baseline="0">
                <a:solidFill>
                  <a:schemeClr val="tx1"/>
                </a:solidFill>
              </a:defRPr>
            </a:lvl1pPr>
          </a:lstStyle>
          <a:p>
            <a:r>
              <a:rPr lang="cs-CZ" smtClean="0"/>
              <a:t>Kliknutím lze upravit styl.</a:t>
            </a:r>
            <a:endParaRPr lang="en-US" dirty="0"/>
          </a:p>
        </p:txBody>
      </p:sp>
      <p:sp>
        <p:nvSpPr>
          <p:cNvPr id="3" name="Subtitle 2"/>
          <p:cNvSpPr>
            <a:spLocks noGrp="1"/>
          </p:cNvSpPr>
          <p:nvPr>
            <p:ph type="subTitle" idx="1"/>
          </p:nvPr>
        </p:nvSpPr>
        <p:spPr>
          <a:xfrm>
            <a:off x="946404" y="4800600"/>
            <a:ext cx="7063740" cy="1691640"/>
          </a:xfrm>
        </p:spPr>
        <p:txBody>
          <a:bodyPr>
            <a:normAutofit/>
          </a:bodyPr>
          <a:lstStyle>
            <a:lvl1pPr marL="0" indent="0" algn="l">
              <a:buNone/>
              <a:defRPr sz="2000" baseline="0">
                <a:solidFill>
                  <a:schemeClr val="tx1">
                    <a:lumMod val="8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cs-CZ" smtClean="0"/>
              <a:t>Kliknutím lze upravit styl předlohy.</a:t>
            </a:r>
            <a:endParaRPr lang="en-US" dirty="0"/>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lvl1pPr>
              <a:defRPr>
                <a:solidFill>
                  <a:schemeClr val="bg2">
                    <a:lumMod val="20000"/>
                    <a:lumOff val="80000"/>
                  </a:schemeClr>
                </a:solidFill>
              </a:defRPr>
            </a:lvl1pPr>
          </a:lstStyle>
          <a:p>
            <a:fld id="{B61BEF0D-F0BB-DE4B-95CE-6DB70DBA9567}" type="datetimeFigureOut">
              <a:rPr lang="en-US" smtClean="0"/>
              <a:pPr/>
              <a:t>6/4/2013</a:t>
            </a:fld>
            <a:endParaRPr lang="en-US" dirty="0"/>
          </a:p>
        </p:txBody>
      </p:sp>
      <p:sp>
        <p:nvSpPr>
          <p:cNvPr id="9" name="Footer Placeholder 8"/>
          <p:cNvSpPr>
            <a:spLocks noGrp="1"/>
          </p:cNvSpPr>
          <p:nvPr>
            <p:ph type="ftr" sz="quarter" idx="11"/>
          </p:nvPr>
        </p:nvSpPr>
        <p:spPr/>
        <p:txBody>
          <a:bodyPr/>
          <a:lstStyle>
            <a:lvl1pPr>
              <a:defRPr>
                <a:solidFill>
                  <a:schemeClr val="bg2">
                    <a:lumMod val="20000"/>
                    <a:lumOff val="80000"/>
                  </a:schemeClr>
                </a:solidFill>
              </a:defRPr>
            </a:lvl1pPr>
          </a:lstStyle>
          <a:p>
            <a:endParaRPr lang="en-US" dirty="0"/>
          </a:p>
        </p:txBody>
      </p:sp>
      <p:sp>
        <p:nvSpPr>
          <p:cNvPr id="10"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097417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6/4/2013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06194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946404" y="758952"/>
            <a:ext cx="7063740" cy="4041648"/>
          </a:xfrm>
        </p:spPr>
        <p:txBody>
          <a:bodyPr anchor="b">
            <a:normAutofit/>
          </a:bodyPr>
          <a:lstStyle>
            <a:lvl1pPr>
              <a:lnSpc>
                <a:spcPct val="85000"/>
              </a:lnSpc>
              <a:defRPr sz="6600" b="0"/>
            </a:lvl1pPr>
          </a:lstStyle>
          <a:p>
            <a:r>
              <a:rPr lang="cs-CZ" smtClean="0"/>
              <a:t>Kliknutím lze upravit styl.</a:t>
            </a:r>
            <a:endParaRPr lang="en-US" dirty="0"/>
          </a:p>
        </p:txBody>
      </p:sp>
      <p:sp>
        <p:nvSpPr>
          <p:cNvPr id="3" name="Text Placeholder 2"/>
          <p:cNvSpPr>
            <a:spLocks noGrp="1"/>
          </p:cNvSpPr>
          <p:nvPr>
            <p:ph type="body" idx="1"/>
          </p:nvPr>
        </p:nvSpPr>
        <p:spPr>
          <a:xfrm>
            <a:off x="946404" y="4800600"/>
            <a:ext cx="7063740" cy="1691640"/>
          </a:xfrm>
        </p:spPr>
        <p:txBody>
          <a:bodyPr anchor="t">
            <a:normAutofit/>
          </a:bodyPr>
          <a:lstStyle>
            <a:lvl1pPr marL="0" indent="0">
              <a:buNone/>
              <a:defRPr sz="20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B61BEF0D-F0BB-DE4B-95CE-6DB70DBA9567}" type="datetimeFigureOut">
              <a:rPr lang="en-US" smtClean="0"/>
              <a:pPr/>
              <a:t>6/4/2013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20894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sz="half" idx="1"/>
          </p:nvPr>
        </p:nvSpPr>
        <p:spPr>
          <a:xfrm>
            <a:off x="946404"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594860"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6/4/2013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3367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cs-CZ" smtClean="0"/>
              <a:t>Kliknutím lze upravit styl.</a:t>
            </a:r>
            <a:endParaRPr lang="en-US" dirty="0"/>
          </a:p>
        </p:txBody>
      </p:sp>
      <p:sp>
        <p:nvSpPr>
          <p:cNvPr id="3" name="Text Placeholder 2"/>
          <p:cNvSpPr>
            <a:spLocks noGrp="1"/>
          </p:cNvSpPr>
          <p:nvPr>
            <p:ph type="body" idx="1"/>
          </p:nvPr>
        </p:nvSpPr>
        <p:spPr>
          <a:xfrm>
            <a:off x="946404" y="1717185"/>
            <a:ext cx="3360420" cy="731520"/>
          </a:xfrm>
        </p:spPr>
        <p:txBody>
          <a:bodyPr anchor="b">
            <a:normAutofit/>
          </a:bodyPr>
          <a:lstStyle>
            <a:lvl1pPr marL="0" indent="0">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946404"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Text Placeholder 10"/>
          <p:cNvSpPr>
            <a:spLocks noGrp="1"/>
          </p:cNvSpPr>
          <p:nvPr>
            <p:ph type="body" sz="quarter" idx="13"/>
          </p:nvPr>
        </p:nvSpPr>
        <p:spPr>
          <a:xfrm>
            <a:off x="4599432" y="1717185"/>
            <a:ext cx="3364992" cy="731520"/>
          </a:xfrm>
        </p:spPr>
        <p:txBody>
          <a:bodyPr anchor="b">
            <a:normAutofit/>
          </a:bodyPr>
          <a:lstStyle>
            <a:lvl1pPr marL="0" indent="0">
              <a:buFontTx/>
              <a:buNone/>
              <a:defRPr lang="en-US" sz="1800" b="0" kern="1200" spc="10" baseline="0" dirty="0">
                <a:solidFill>
                  <a:schemeClr val="tx2"/>
                </a:solidFill>
                <a:latin typeface="+mn-lt"/>
                <a:ea typeface="+mn-ea"/>
                <a:cs typeface="+mn-cs"/>
              </a:defRPr>
            </a:lvl1pPr>
          </a:lstStyle>
          <a:p>
            <a:pPr marL="0" lvl="0" indent="0" algn="l" defTabSz="914400" rtl="0" eaLnBrk="1" latinLnBrk="0" hangingPunct="1">
              <a:lnSpc>
                <a:spcPct val="95000"/>
              </a:lnSpc>
              <a:spcBef>
                <a:spcPts val="0"/>
              </a:spcBef>
              <a:spcAft>
                <a:spcPts val="200"/>
              </a:spcAft>
              <a:buClr>
                <a:schemeClr val="accent1"/>
              </a:buClr>
              <a:buSzPct val="80000"/>
              <a:buNone/>
            </a:pPr>
            <a:r>
              <a:rPr lang="cs-CZ" smtClean="0"/>
              <a:t>Kliknutím lze upravit styly předlohy textu.</a:t>
            </a:r>
          </a:p>
        </p:txBody>
      </p:sp>
      <p:sp>
        <p:nvSpPr>
          <p:cNvPr id="6" name="Content Placeholder 5"/>
          <p:cNvSpPr>
            <a:spLocks noGrp="1"/>
          </p:cNvSpPr>
          <p:nvPr>
            <p:ph sz="quarter" idx="4"/>
          </p:nvPr>
        </p:nvSpPr>
        <p:spPr>
          <a:xfrm>
            <a:off x="4594860"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6/4/2013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89468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6/4/2013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25206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6/4/2013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73513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630936" y="457201"/>
            <a:ext cx="2400300" cy="1600197"/>
          </a:xfrm>
        </p:spPr>
        <p:txBody>
          <a:bodyPr anchor="b">
            <a:normAutofit/>
          </a:bodyPr>
          <a:lstStyle>
            <a:lvl1pPr>
              <a:defRPr sz="2800" b="0" baseline="0"/>
            </a:lvl1pPr>
          </a:lstStyle>
          <a:p>
            <a:r>
              <a:rPr lang="cs-CZ" smtClean="0"/>
              <a:t>Kliknutím lze upravit styl.</a:t>
            </a:r>
            <a:endParaRPr lang="en-US" dirty="0"/>
          </a:p>
        </p:txBody>
      </p:sp>
      <p:sp>
        <p:nvSpPr>
          <p:cNvPr id="3" name="Content Placeholder 2"/>
          <p:cNvSpPr>
            <a:spLocks noGrp="1"/>
          </p:cNvSpPr>
          <p:nvPr>
            <p:ph idx="1"/>
          </p:nvPr>
        </p:nvSpPr>
        <p:spPr>
          <a:xfrm>
            <a:off x="3378200" y="685800"/>
            <a:ext cx="4559300" cy="5486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630936" y="2099735"/>
            <a:ext cx="24003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B61BEF0D-F0BB-DE4B-95CE-6DB70DBA9567}" type="datetimeFigureOut">
              <a:rPr lang="en-US" smtClean="0"/>
              <a:pPr/>
              <a:t>6/4/2013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95819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5105400"/>
            <a:ext cx="846963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5257800"/>
            <a:ext cx="7486650" cy="914400"/>
          </a:xfrm>
        </p:spPr>
        <p:txBody>
          <a:bodyPr anchor="b">
            <a:normAutofit/>
          </a:bodyPr>
          <a:lstStyle>
            <a:lvl1pPr>
              <a:defRPr sz="2800" b="0">
                <a:solidFill>
                  <a:schemeClr val="bg1"/>
                </a:solidFill>
              </a:defRPr>
            </a:lvl1pPr>
          </a:lstStyle>
          <a:p>
            <a:r>
              <a:rPr lang="cs-CZ" smtClean="0"/>
              <a:t>Kliknutím lze upravit styl.</a:t>
            </a:r>
            <a:endParaRPr lang="en-US" dirty="0"/>
          </a:p>
        </p:txBody>
      </p:sp>
      <p:sp>
        <p:nvSpPr>
          <p:cNvPr id="3" name="Picture Placeholder 2"/>
          <p:cNvSpPr>
            <a:spLocks noGrp="1" noChangeAspect="1"/>
          </p:cNvSpPr>
          <p:nvPr>
            <p:ph type="pic" idx="1"/>
          </p:nvPr>
        </p:nvSpPr>
        <p:spPr>
          <a:xfrm>
            <a:off x="0" y="1"/>
            <a:ext cx="846963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685800" y="6108590"/>
            <a:ext cx="748665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B61BEF0D-F0BB-DE4B-95CE-6DB70DBA9567}" type="datetimeFigureOut">
              <a:rPr lang="en-US" smtClean="0"/>
              <a:pPr/>
              <a:t>6/4/2013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635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6/4/2013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09394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6525" y="381000"/>
            <a:ext cx="1857375" cy="5897562"/>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571500" y="381000"/>
            <a:ext cx="5800725" cy="5897562"/>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6/4/2013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07114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8418195" y="0"/>
            <a:ext cx="73152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946404" y="365760"/>
            <a:ext cx="7269480" cy="1325562"/>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946404" y="1828801"/>
            <a:ext cx="6446520" cy="4351337"/>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rot="16200000">
            <a:off x="7831456" y="1044178"/>
            <a:ext cx="1904999" cy="273844"/>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B61BEF0D-F0BB-DE4B-95CE-6DB70DBA9567}" type="datetimeFigureOut">
              <a:rPr lang="en-US" smtClean="0"/>
              <a:pPr/>
              <a:t>6/4/2013</a:t>
            </a:fld>
            <a:endParaRPr lang="en-US" dirty="0"/>
          </a:p>
        </p:txBody>
      </p:sp>
      <p:sp>
        <p:nvSpPr>
          <p:cNvPr id="5" name="Footer Placeholder 4"/>
          <p:cNvSpPr>
            <a:spLocks noGrp="1"/>
          </p:cNvSpPr>
          <p:nvPr>
            <p:ph type="ftr" sz="quarter" idx="3"/>
          </p:nvPr>
        </p:nvSpPr>
        <p:spPr>
          <a:xfrm rot="16200000">
            <a:off x="6993255" y="4092178"/>
            <a:ext cx="3581400" cy="273844"/>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8441055" y="6172201"/>
            <a:ext cx="685800" cy="593725"/>
          </a:xfrm>
          <a:prstGeom prst="rect">
            <a:avLst/>
          </a:prstGeom>
        </p:spPr>
        <p:txBody>
          <a:bodyPr vert="horz" lIns="27432" tIns="45720" rIns="27432" bIns="45720" rtlCol="0" anchor="ctr">
            <a:normAutofit/>
          </a:bodyPr>
          <a:lstStyle>
            <a:lvl1pPr algn="ctr">
              <a:defRPr sz="3200">
                <a:solidFill>
                  <a:schemeClr val="tx2">
                    <a:lumMod val="60000"/>
                    <a:lumOff val="40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24283139"/>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914400" rtl="0" eaLnBrk="1" latinLnBrk="0" hangingPunct="1">
        <a:lnSpc>
          <a:spcPct val="90000"/>
        </a:lnSpc>
        <a:spcBef>
          <a:spcPct val="0"/>
        </a:spcBef>
        <a:buNone/>
        <a:defRPr sz="40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611560" y="404664"/>
            <a:ext cx="3294915" cy="720000"/>
          </a:xfrm>
          <a:prstGeom prst="rect">
            <a:avLst/>
          </a:prstGeom>
          <a:noFill/>
          <a:ln w="9525">
            <a:noFill/>
            <a:miter lim="800000"/>
            <a:headEnd/>
            <a:tailEnd/>
          </a:ln>
        </p:spPr>
      </p:pic>
      <p:sp>
        <p:nvSpPr>
          <p:cNvPr id="3" name="TextovéPole 2"/>
          <p:cNvSpPr txBox="1"/>
          <p:nvPr/>
        </p:nvSpPr>
        <p:spPr>
          <a:xfrm>
            <a:off x="1091070" y="1243003"/>
            <a:ext cx="5211491" cy="584775"/>
          </a:xfrm>
          <a:prstGeom prst="rect">
            <a:avLst/>
          </a:prstGeom>
          <a:noFill/>
        </p:spPr>
        <p:txBody>
          <a:bodyPr wrap="none" rtlCol="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cs-CZ" sz="3200"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Digitální učební materiál</a:t>
            </a:r>
            <a:endParaRPr lang="cs-CZ" sz="32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graphicFrame>
        <p:nvGraphicFramePr>
          <p:cNvPr id="5" name="Tabulka 4"/>
          <p:cNvGraphicFramePr>
            <a:graphicFrameLocks noGrp="1"/>
          </p:cNvGraphicFramePr>
          <p:nvPr>
            <p:extLst>
              <p:ext uri="{D42A27DB-BD31-4B8C-83A1-F6EECF244321}">
                <p14:modId xmlns:p14="http://schemas.microsoft.com/office/powerpoint/2010/main" val="4155804269"/>
              </p:ext>
            </p:extLst>
          </p:nvPr>
        </p:nvGraphicFramePr>
        <p:xfrm>
          <a:off x="539552" y="1844824"/>
          <a:ext cx="8064896" cy="2682240"/>
        </p:xfrm>
        <a:graphic>
          <a:graphicData uri="http://schemas.openxmlformats.org/drawingml/2006/table">
            <a:tbl>
              <a:tblPr firstRow="1" bandRow="1">
                <a:effectLst>
                  <a:outerShdw blurRad="50800" dist="38100" dir="5400000" algn="t" rotWithShape="0">
                    <a:prstClr val="black">
                      <a:alpha val="40000"/>
                    </a:prstClr>
                  </a:outerShdw>
                </a:effectLst>
                <a:tableStyleId>{5940675A-B579-460E-94D1-54222C63F5DA}</a:tableStyleId>
              </a:tblPr>
              <a:tblGrid>
                <a:gridCol w="1980220"/>
                <a:gridCol w="6084676"/>
              </a:tblGrid>
              <a:tr h="370840">
                <a:tc>
                  <a:txBody>
                    <a:bodyPr/>
                    <a:lstStyle/>
                    <a:p>
                      <a:r>
                        <a:rPr lang="cs-CZ" sz="1600" dirty="0" smtClean="0">
                          <a:latin typeface="Times New Roman" pitchFamily="18" charset="0"/>
                          <a:cs typeface="Times New Roman" pitchFamily="18" charset="0"/>
                        </a:rPr>
                        <a:t>Číslo projektu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b="1" dirty="0" smtClean="0"/>
                        <a:t>CZ.1.07/1.5.00/34.0891</a:t>
                      </a:r>
                      <a:endParaRPr lang="cs-CZ"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Číslo materiálu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kern="1200" dirty="0" smtClean="0">
                          <a:solidFill>
                            <a:schemeClr val="tx1"/>
                          </a:solidFill>
                          <a:effectLst/>
                          <a:latin typeface="+mn-lt"/>
                          <a:ea typeface="+mn-ea"/>
                          <a:cs typeface="+mn-cs"/>
                        </a:rPr>
                        <a:t>VYS_32_INOVACE_13_Interakce barev</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Název školy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200" dirty="0" smtClean="0"/>
                        <a:t>Vyšší odborná škola, Střední průmyslová škola a Střední odborná</a:t>
                      </a:r>
                      <a:r>
                        <a:rPr lang="cs-CZ" sz="1200" baseline="0" dirty="0" smtClean="0"/>
                        <a:t> škola řemesel a služeb, Strakonice, Zvolenská 934</a:t>
                      </a:r>
                      <a:endParaRPr lang="cs-CZ"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Autor</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Bc. </a:t>
                      </a:r>
                      <a:r>
                        <a:rPr lang="cs-CZ" dirty="0" err="1" smtClean="0"/>
                        <a:t>Ramil</a:t>
                      </a:r>
                      <a:r>
                        <a:rPr lang="cs-CZ" dirty="0" smtClean="0"/>
                        <a:t> </a:t>
                      </a:r>
                      <a:r>
                        <a:rPr lang="cs-CZ" dirty="0" err="1" smtClean="0"/>
                        <a:t>Šambazov</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Tematický</a:t>
                      </a:r>
                      <a:r>
                        <a:rPr lang="cs-CZ" sz="1600" baseline="0" dirty="0" smtClean="0">
                          <a:latin typeface="Times New Roman" pitchFamily="18" charset="0"/>
                          <a:cs typeface="Times New Roman" pitchFamily="18" charset="0"/>
                        </a:rPr>
                        <a:t> celek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kern="1200" dirty="0" smtClean="0">
                          <a:solidFill>
                            <a:schemeClr val="tx1"/>
                          </a:solidFill>
                          <a:effectLst/>
                          <a:latin typeface="+mn-lt"/>
                          <a:ea typeface="+mn-ea"/>
                          <a:cs typeface="+mn-cs"/>
                        </a:rPr>
                        <a:t>Digitální fotografie </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Ročník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1. ročník</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Datum tvorby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2. 6. 2013</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bl>
          </a:graphicData>
        </a:graphic>
      </p:graphicFrame>
      <p:pic>
        <p:nvPicPr>
          <p:cNvPr id="6" name="Obrázek 5" descr="logo.png"/>
          <p:cNvPicPr>
            <a:picLocks noChangeAspect="1"/>
          </p:cNvPicPr>
          <p:nvPr/>
        </p:nvPicPr>
        <p:blipFill>
          <a:blip r:embed="rId3" cstate="print"/>
          <a:stretch>
            <a:fillRect/>
          </a:stretch>
        </p:blipFill>
        <p:spPr>
          <a:xfrm>
            <a:off x="4644008" y="332656"/>
            <a:ext cx="3800475" cy="781050"/>
          </a:xfrm>
          <a:prstGeom prst="rect">
            <a:avLst/>
          </a:prstGeom>
        </p:spPr>
      </p:pic>
      <p:graphicFrame>
        <p:nvGraphicFramePr>
          <p:cNvPr id="7" name="Tabulka 6"/>
          <p:cNvGraphicFramePr>
            <a:graphicFrameLocks noGrp="1"/>
          </p:cNvGraphicFramePr>
          <p:nvPr>
            <p:extLst>
              <p:ext uri="{D42A27DB-BD31-4B8C-83A1-F6EECF244321}">
                <p14:modId xmlns:p14="http://schemas.microsoft.com/office/powerpoint/2010/main" val="3894615110"/>
              </p:ext>
            </p:extLst>
          </p:nvPr>
        </p:nvGraphicFramePr>
        <p:xfrm>
          <a:off x="539552" y="4725144"/>
          <a:ext cx="8064896" cy="1872208"/>
        </p:xfrm>
        <a:graphic>
          <a:graphicData uri="http://schemas.openxmlformats.org/drawingml/2006/table">
            <a:tbl>
              <a:tblPr firstRow="1" bandRow="1">
                <a:tableStyleId>{5940675A-B579-460E-94D1-54222C63F5DA}</a:tableStyleId>
              </a:tblPr>
              <a:tblGrid>
                <a:gridCol w="4032448"/>
                <a:gridCol w="4032448"/>
              </a:tblGrid>
              <a:tr h="288032">
                <a:tc>
                  <a:txBody>
                    <a:bodyPr/>
                    <a:lstStyle/>
                    <a:p>
                      <a:pPr algn="l"/>
                      <a:r>
                        <a:rPr lang="cs-CZ" sz="1400" dirty="0" smtClean="0"/>
                        <a:t>Anotace</a:t>
                      </a:r>
                      <a:endParaRPr lang="cs-CZ" sz="1400" dirty="0"/>
                    </a:p>
                  </a:txBody>
                  <a:tcPr anchor="ctr">
                    <a:cell3D prstMaterial="dkEdge">
                      <a:bevel/>
                      <a:lightRig rig="flood" dir="t"/>
                    </a:cell3D>
                    <a:solidFill>
                      <a:schemeClr val="accent1">
                        <a:lumMod val="20000"/>
                        <a:lumOff val="80000"/>
                      </a:schemeClr>
                    </a:solidFill>
                  </a:tcPr>
                </a:tc>
                <a:tc>
                  <a:txBody>
                    <a:bodyPr/>
                    <a:lstStyle/>
                    <a:p>
                      <a:pPr algn="l"/>
                      <a:r>
                        <a:rPr lang="cs-CZ" sz="1400" dirty="0" smtClean="0"/>
                        <a:t>Metodický pokyn</a:t>
                      </a:r>
                      <a:endParaRPr lang="cs-CZ" sz="1400" dirty="0"/>
                    </a:p>
                  </a:txBody>
                  <a:tcPr anchor="ctr">
                    <a:cell3D prstMaterial="dkEdge">
                      <a:bevel/>
                      <a:lightRig rig="flood" dir="t"/>
                    </a:cell3D>
                    <a:solidFill>
                      <a:schemeClr val="accent1">
                        <a:lumMod val="20000"/>
                        <a:lumOff val="80000"/>
                      </a:schemeClr>
                    </a:solidFill>
                  </a:tcPr>
                </a:tc>
              </a:tr>
              <a:tr h="1567408">
                <a:tc>
                  <a:txBody>
                    <a:bodyPr/>
                    <a:lstStyle/>
                    <a:p>
                      <a:pPr algn="l"/>
                      <a:r>
                        <a:rPr lang="cs-CZ" sz="1600" b="0" i="0" kern="1200" dirty="0" smtClean="0">
                          <a:solidFill>
                            <a:schemeClr val="tx1"/>
                          </a:solidFill>
                          <a:latin typeface="+mn-lt"/>
                          <a:ea typeface="+mn-ea"/>
                          <a:cs typeface="+mn-cs"/>
                        </a:rPr>
                        <a:t>Prezentace rozebírá základní pojmy grafického designu. </a:t>
                      </a:r>
                      <a:endParaRPr lang="cs-CZ" sz="1050" dirty="0"/>
                    </a:p>
                  </a:txBody>
                  <a:tcPr/>
                </a:tc>
                <a:tc>
                  <a:txBody>
                    <a:bodyPr/>
                    <a:lstStyle/>
                    <a:p>
                      <a:pPr algn="l"/>
                      <a:r>
                        <a:rPr lang="cs-CZ" sz="1400" dirty="0" smtClean="0"/>
                        <a:t>Jednotlivé snímky </a:t>
                      </a:r>
                      <a:r>
                        <a:rPr lang="cs-CZ" sz="1400" baseline="0" dirty="0" smtClean="0"/>
                        <a:t> je vhodné doplnit konkrétními ukázkami tištěných  materiálů.</a:t>
                      </a:r>
                      <a:endParaRPr lang="cs-CZ" sz="1400" dirty="0"/>
                    </a:p>
                  </a:txBody>
                  <a:tcPr/>
                </a:tc>
              </a:tr>
            </a:tbl>
          </a:graphicData>
        </a:graphic>
      </p:graphicFrame>
    </p:spTree>
    <p:extLst>
      <p:ext uri="{BB962C8B-B14F-4D97-AF65-F5344CB8AC3E}">
        <p14:creationId xmlns:p14="http://schemas.microsoft.com/office/powerpoint/2010/main" val="23606667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95000"/>
                <a:lumOff val="5000"/>
              </a:schemeClr>
            </a:gs>
            <a:gs pos="0">
              <a:schemeClr val="bg1">
                <a:lumMod val="50000"/>
                <a:lumOff val="50000"/>
              </a:schemeClr>
            </a:gs>
            <a:gs pos="0">
              <a:schemeClr val="bg1">
                <a:lumMod val="65000"/>
                <a:lumOff val="35000"/>
              </a:schemeClr>
            </a:gs>
            <a:gs pos="97000">
              <a:schemeClr val="bg1">
                <a:lumMod val="75000"/>
                <a:lumOff val="25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Interakce barev</a:t>
            </a:r>
            <a:endParaRPr lang="cs-CZ" dirty="0"/>
          </a:p>
        </p:txBody>
      </p:sp>
      <p:sp>
        <p:nvSpPr>
          <p:cNvPr id="3" name="Podnadpis 2"/>
          <p:cNvSpPr>
            <a:spLocks noGrp="1"/>
          </p:cNvSpPr>
          <p:nvPr>
            <p:ph type="subTitle" idx="1"/>
          </p:nvPr>
        </p:nvSpPr>
        <p:spPr/>
        <p:txBody>
          <a:bodyPr/>
          <a:lstStyle/>
          <a:p>
            <a:r>
              <a:rPr lang="pl-PL" dirty="0" smtClean="0"/>
              <a:t>Jak je </a:t>
            </a:r>
            <a:r>
              <a:rPr lang="pl-PL" dirty="0"/>
              <a:t>vidíme, jak na nás </a:t>
            </a:r>
            <a:r>
              <a:rPr lang="pl-PL" dirty="0" smtClean="0"/>
              <a:t>působí </a:t>
            </a:r>
            <a:r>
              <a:rPr lang="pl-PL" dirty="0"/>
              <a:t>a jak je </a:t>
            </a:r>
            <a:r>
              <a:rPr lang="pl-PL" dirty="0" smtClean="0"/>
              <a:t>chápeme</a:t>
            </a:r>
            <a:endParaRPr lang="pl-PL" dirty="0"/>
          </a:p>
        </p:txBody>
      </p:sp>
    </p:spTree>
    <p:extLst>
      <p:ext uri="{BB962C8B-B14F-4D97-AF65-F5344CB8AC3E}">
        <p14:creationId xmlns:p14="http://schemas.microsoft.com/office/powerpoint/2010/main" val="3870716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a:t/>
            </a:r>
            <a:br>
              <a:rPr lang="cs-CZ" dirty="0"/>
            </a:br>
            <a:r>
              <a:rPr lang="cs-CZ" dirty="0"/>
              <a:t/>
            </a:r>
            <a:br>
              <a:rPr lang="cs-CZ" dirty="0"/>
            </a:br>
            <a:r>
              <a:rPr lang="cs-CZ" dirty="0" smtClean="0"/>
              <a:t>Kombinace </a:t>
            </a:r>
            <a:r>
              <a:rPr lang="cs-CZ" dirty="0"/>
              <a:t>odstínů </a:t>
            </a:r>
          </a:p>
        </p:txBody>
      </p:sp>
      <p:sp>
        <p:nvSpPr>
          <p:cNvPr id="3" name="Zástupný symbol pro obsah 2"/>
          <p:cNvSpPr>
            <a:spLocks noGrp="1"/>
          </p:cNvSpPr>
          <p:nvPr>
            <p:ph idx="1"/>
          </p:nvPr>
        </p:nvSpPr>
        <p:spPr>
          <a:xfrm>
            <a:off x="768096" y="1978194"/>
            <a:ext cx="7628929" cy="4023360"/>
          </a:xfrm>
        </p:spPr>
        <p:txBody>
          <a:bodyPr anchor="t"/>
          <a:lstStyle/>
          <a:p>
            <a:r>
              <a:rPr lang="cs-CZ" dirty="0" smtClean="0"/>
              <a:t>Různé </a:t>
            </a:r>
            <a:r>
              <a:rPr lang="cs-CZ" dirty="0"/>
              <a:t>odstíny (bez ohledu na jejich jas či sytost) mohou spolu </a:t>
            </a:r>
            <a:r>
              <a:rPr lang="cs-CZ" dirty="0" smtClean="0"/>
              <a:t>působit </a:t>
            </a:r>
            <a:r>
              <a:rPr lang="cs-CZ" dirty="0"/>
              <a:t>různě, což lze vyčíst z jejich pozice v rámci barevného kola. </a:t>
            </a:r>
            <a:endParaRPr lang="cs-CZ" dirty="0" smtClean="0"/>
          </a:p>
          <a:p>
            <a:r>
              <a:rPr lang="cs-CZ" dirty="0" smtClean="0"/>
              <a:t>Čím </a:t>
            </a:r>
            <a:r>
              <a:rPr lang="cs-CZ" dirty="0"/>
              <a:t>jsou blíže u sebe (znak příbuznosti), tím jsou si </a:t>
            </a:r>
            <a:r>
              <a:rPr lang="cs-CZ" dirty="0" smtClean="0"/>
              <a:t>vizuálně </a:t>
            </a:r>
            <a:r>
              <a:rPr lang="cs-CZ" dirty="0"/>
              <a:t>podobnější a dohromady působí harmoničtěji. </a:t>
            </a:r>
            <a:endParaRPr lang="cs-CZ" dirty="0" smtClean="0"/>
          </a:p>
          <a:p>
            <a:r>
              <a:rPr lang="cs-CZ" dirty="0" smtClean="0"/>
              <a:t>Čím </a:t>
            </a:r>
            <a:r>
              <a:rPr lang="cs-CZ" dirty="0"/>
              <a:t>jsou od sebe v kole vzdálenější, tím větší spolu vytvářejí kontrast. </a:t>
            </a:r>
          </a:p>
          <a:p>
            <a:endParaRPr lang="cs-CZ" b="1" dirty="0"/>
          </a:p>
          <a:p>
            <a:endParaRPr lang="cs-CZ" dirty="0"/>
          </a:p>
        </p:txBody>
      </p:sp>
      <p:grpSp>
        <p:nvGrpSpPr>
          <p:cNvPr id="7" name="Skupina 6"/>
          <p:cNvGrpSpPr/>
          <p:nvPr/>
        </p:nvGrpSpPr>
        <p:grpSpPr>
          <a:xfrm>
            <a:off x="1040533" y="4233072"/>
            <a:ext cx="4591088" cy="2435800"/>
            <a:chOff x="298637" y="1882028"/>
            <a:chExt cx="8500743" cy="4510067"/>
          </a:xfrm>
        </p:grpSpPr>
        <p:sp>
          <p:nvSpPr>
            <p:cNvPr id="15" name="Obdélník 14"/>
            <p:cNvSpPr/>
            <p:nvPr/>
          </p:nvSpPr>
          <p:spPr>
            <a:xfrm>
              <a:off x="298637" y="1882028"/>
              <a:ext cx="1277471" cy="1277471"/>
            </a:xfrm>
            <a:prstGeom prst="rect">
              <a:avLst/>
            </a:prstGeom>
            <a:solidFill>
              <a:srgbClr val="0095C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1576108" y="1882028"/>
              <a:ext cx="1277471" cy="1277471"/>
            </a:xfrm>
            <a:prstGeom prst="rect">
              <a:avLst/>
            </a:prstGeom>
            <a:solidFill>
              <a:srgbClr val="A3BE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bdélník 16"/>
            <p:cNvSpPr/>
            <p:nvPr/>
          </p:nvSpPr>
          <p:spPr>
            <a:xfrm>
              <a:off x="1176058" y="2359399"/>
              <a:ext cx="800100" cy="800100"/>
            </a:xfrm>
            <a:prstGeom prst="rect">
              <a:avLst/>
            </a:prstGeom>
            <a:solidFill>
              <a:srgbClr val="008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a:off x="3253629" y="1882028"/>
              <a:ext cx="1277471" cy="1277471"/>
            </a:xfrm>
            <a:prstGeom prst="rect">
              <a:avLst/>
            </a:prstGeom>
            <a:solidFill>
              <a:srgbClr val="E42E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bdélník 18"/>
            <p:cNvSpPr/>
            <p:nvPr/>
          </p:nvSpPr>
          <p:spPr>
            <a:xfrm>
              <a:off x="4531100" y="1882028"/>
              <a:ext cx="1277471" cy="1277471"/>
            </a:xfrm>
            <a:prstGeom prst="rect">
              <a:avLst/>
            </a:prstGeom>
            <a:solidFill>
              <a:srgbClr val="0091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bdélník 19"/>
            <p:cNvSpPr/>
            <p:nvPr/>
          </p:nvSpPr>
          <p:spPr>
            <a:xfrm>
              <a:off x="6208621" y="1882028"/>
              <a:ext cx="1277471" cy="1277471"/>
            </a:xfrm>
            <a:prstGeom prst="rect">
              <a:avLst/>
            </a:prstGeom>
            <a:solidFill>
              <a:srgbClr val="8D3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bdélník 20"/>
            <p:cNvSpPr/>
            <p:nvPr/>
          </p:nvSpPr>
          <p:spPr>
            <a:xfrm>
              <a:off x="7486092" y="1882028"/>
              <a:ext cx="1277471" cy="1277471"/>
            </a:xfrm>
            <a:prstGeom prst="rect">
              <a:avLst/>
            </a:prstGeom>
            <a:solidFill>
              <a:srgbClr val="F883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bdélník 21"/>
            <p:cNvSpPr/>
            <p:nvPr/>
          </p:nvSpPr>
          <p:spPr>
            <a:xfrm>
              <a:off x="7086042" y="2359399"/>
              <a:ext cx="800100" cy="800100"/>
            </a:xfrm>
            <a:prstGeom prst="rect">
              <a:avLst/>
            </a:prstGeom>
            <a:solidFill>
              <a:srgbClr val="0092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23" name="Skupina 22"/>
            <p:cNvGrpSpPr/>
            <p:nvPr/>
          </p:nvGrpSpPr>
          <p:grpSpPr>
            <a:xfrm>
              <a:off x="298637" y="3614458"/>
              <a:ext cx="2596962" cy="2630952"/>
              <a:chOff x="298637" y="3614458"/>
              <a:chExt cx="2596962" cy="2630952"/>
            </a:xfrm>
          </p:grpSpPr>
          <p:sp>
            <p:nvSpPr>
              <p:cNvPr id="24" name="Ovál 23"/>
              <p:cNvSpPr/>
              <p:nvPr/>
            </p:nvSpPr>
            <p:spPr>
              <a:xfrm>
                <a:off x="1332941" y="3614458"/>
                <a:ext cx="486334" cy="486334"/>
              </a:xfrm>
              <a:prstGeom prst="ellipse">
                <a:avLst/>
              </a:prstGeom>
              <a:solidFill>
                <a:srgbClr val="DE35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vál 24"/>
              <p:cNvSpPr/>
              <p:nvPr/>
            </p:nvSpPr>
            <p:spPr>
              <a:xfrm>
                <a:off x="1880628" y="3766858"/>
                <a:ext cx="486334" cy="486334"/>
              </a:xfrm>
              <a:prstGeom prst="ellipse">
                <a:avLst/>
              </a:prstGeom>
              <a:solidFill>
                <a:srgbClr val="E94E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Ovál 25"/>
              <p:cNvSpPr/>
              <p:nvPr/>
            </p:nvSpPr>
            <p:spPr>
              <a:xfrm>
                <a:off x="2280678" y="4147858"/>
                <a:ext cx="486334" cy="486334"/>
              </a:xfrm>
              <a:prstGeom prst="ellipse">
                <a:avLst/>
              </a:prstGeom>
              <a:solidFill>
                <a:srgbClr val="F08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Ovál 26"/>
              <p:cNvSpPr/>
              <p:nvPr/>
            </p:nvSpPr>
            <p:spPr>
              <a:xfrm>
                <a:off x="2409265" y="4695545"/>
                <a:ext cx="486334" cy="486334"/>
              </a:xfrm>
              <a:prstGeom prst="ellipse">
                <a:avLst/>
              </a:prstGeom>
              <a:solidFill>
                <a:srgbClr val="F1B2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8" name="Ovál 27"/>
              <p:cNvSpPr/>
              <p:nvPr/>
            </p:nvSpPr>
            <p:spPr>
              <a:xfrm>
                <a:off x="2280678" y="5205971"/>
                <a:ext cx="486334" cy="486334"/>
              </a:xfrm>
              <a:prstGeom prst="ellipse">
                <a:avLst/>
              </a:prstGeom>
              <a:solidFill>
                <a:srgbClr val="F3D4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9" name="Ovál 28"/>
              <p:cNvSpPr/>
              <p:nvPr/>
            </p:nvSpPr>
            <p:spPr>
              <a:xfrm>
                <a:off x="1880628" y="5622551"/>
                <a:ext cx="486334" cy="486334"/>
              </a:xfrm>
              <a:prstGeom prst="ellipse">
                <a:avLst/>
              </a:prstGeom>
              <a:solidFill>
                <a:srgbClr val="A1B8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0" name="Ovál 29"/>
              <p:cNvSpPr/>
              <p:nvPr/>
            </p:nvSpPr>
            <p:spPr>
              <a:xfrm>
                <a:off x="1332941" y="5759076"/>
                <a:ext cx="486334" cy="486334"/>
              </a:xfrm>
              <a:prstGeom prst="ellipse">
                <a:avLst/>
              </a:prstGeom>
              <a:solidFill>
                <a:srgbClr val="008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1" name="Ovál 30"/>
              <p:cNvSpPr/>
              <p:nvPr/>
            </p:nvSpPr>
            <p:spPr>
              <a:xfrm>
                <a:off x="799526" y="5622551"/>
                <a:ext cx="486334" cy="486334"/>
              </a:xfrm>
              <a:prstGeom prst="ellipse">
                <a:avLst/>
              </a:prstGeom>
              <a:solidFill>
                <a:srgbClr val="009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32" name="Ovál 31"/>
              <p:cNvSpPr/>
              <p:nvPr/>
            </p:nvSpPr>
            <p:spPr>
              <a:xfrm>
                <a:off x="399476" y="5205971"/>
                <a:ext cx="486334" cy="486334"/>
              </a:xfrm>
              <a:prstGeom prst="ellipse">
                <a:avLst/>
              </a:prstGeom>
              <a:solidFill>
                <a:srgbClr val="0064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33" name="Ovál 32"/>
              <p:cNvSpPr/>
              <p:nvPr/>
            </p:nvSpPr>
            <p:spPr>
              <a:xfrm>
                <a:off x="298637" y="4695545"/>
                <a:ext cx="486334" cy="486334"/>
              </a:xfrm>
              <a:prstGeom prst="ellipse">
                <a:avLst/>
              </a:prstGeom>
              <a:solidFill>
                <a:srgbClr val="43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34" name="Ovál 33"/>
              <p:cNvSpPr/>
              <p:nvPr/>
            </p:nvSpPr>
            <p:spPr>
              <a:xfrm>
                <a:off x="399476" y="4147858"/>
                <a:ext cx="486334" cy="486334"/>
              </a:xfrm>
              <a:prstGeom prst="ellipse">
                <a:avLst/>
              </a:prstGeom>
              <a:solidFill>
                <a:srgbClr val="8C42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35" name="Ovál 34"/>
              <p:cNvSpPr/>
              <p:nvPr/>
            </p:nvSpPr>
            <p:spPr>
              <a:xfrm>
                <a:off x="815931" y="3773020"/>
                <a:ext cx="486334" cy="486334"/>
              </a:xfrm>
              <a:prstGeom prst="ellipse">
                <a:avLst/>
              </a:prstGeom>
              <a:solidFill>
                <a:srgbClr val="C731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grpSp>
        <p:grpSp>
          <p:nvGrpSpPr>
            <p:cNvPr id="36" name="Skupina 35"/>
            <p:cNvGrpSpPr/>
            <p:nvPr/>
          </p:nvGrpSpPr>
          <p:grpSpPr>
            <a:xfrm>
              <a:off x="3211609" y="3614458"/>
              <a:ext cx="2596962" cy="2630952"/>
              <a:chOff x="298637" y="3614458"/>
              <a:chExt cx="2596962" cy="2630952"/>
            </a:xfrm>
          </p:grpSpPr>
          <p:sp>
            <p:nvSpPr>
              <p:cNvPr id="37" name="Ovál 36"/>
              <p:cNvSpPr/>
              <p:nvPr/>
            </p:nvSpPr>
            <p:spPr>
              <a:xfrm>
                <a:off x="1332941" y="3614458"/>
                <a:ext cx="486334" cy="486334"/>
              </a:xfrm>
              <a:prstGeom prst="ellipse">
                <a:avLst/>
              </a:prstGeom>
              <a:solidFill>
                <a:srgbClr val="DE35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8" name="Ovál 37"/>
              <p:cNvSpPr/>
              <p:nvPr/>
            </p:nvSpPr>
            <p:spPr>
              <a:xfrm>
                <a:off x="1880628" y="3766858"/>
                <a:ext cx="486334" cy="486334"/>
              </a:xfrm>
              <a:prstGeom prst="ellipse">
                <a:avLst/>
              </a:prstGeom>
              <a:solidFill>
                <a:srgbClr val="E94E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9" name="Ovál 38"/>
              <p:cNvSpPr/>
              <p:nvPr/>
            </p:nvSpPr>
            <p:spPr>
              <a:xfrm>
                <a:off x="2280678" y="4147858"/>
                <a:ext cx="486334" cy="486334"/>
              </a:xfrm>
              <a:prstGeom prst="ellipse">
                <a:avLst/>
              </a:prstGeom>
              <a:solidFill>
                <a:srgbClr val="F08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0" name="Ovál 39"/>
              <p:cNvSpPr/>
              <p:nvPr/>
            </p:nvSpPr>
            <p:spPr>
              <a:xfrm>
                <a:off x="2409265" y="4695545"/>
                <a:ext cx="486334" cy="486334"/>
              </a:xfrm>
              <a:prstGeom prst="ellipse">
                <a:avLst/>
              </a:prstGeom>
              <a:solidFill>
                <a:srgbClr val="F1B2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1" name="Ovál 40"/>
              <p:cNvSpPr/>
              <p:nvPr/>
            </p:nvSpPr>
            <p:spPr>
              <a:xfrm>
                <a:off x="2280678" y="5205971"/>
                <a:ext cx="486334" cy="486334"/>
              </a:xfrm>
              <a:prstGeom prst="ellipse">
                <a:avLst/>
              </a:prstGeom>
              <a:solidFill>
                <a:srgbClr val="F3D4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2" name="Ovál 41"/>
              <p:cNvSpPr/>
              <p:nvPr/>
            </p:nvSpPr>
            <p:spPr>
              <a:xfrm>
                <a:off x="1880628" y="5622551"/>
                <a:ext cx="486334" cy="486334"/>
              </a:xfrm>
              <a:prstGeom prst="ellipse">
                <a:avLst/>
              </a:prstGeom>
              <a:solidFill>
                <a:srgbClr val="A1B8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3" name="Ovál 42"/>
              <p:cNvSpPr/>
              <p:nvPr/>
            </p:nvSpPr>
            <p:spPr>
              <a:xfrm>
                <a:off x="1332941" y="5759076"/>
                <a:ext cx="486334" cy="486334"/>
              </a:xfrm>
              <a:prstGeom prst="ellipse">
                <a:avLst/>
              </a:prstGeom>
              <a:solidFill>
                <a:srgbClr val="008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4" name="Ovál 43"/>
              <p:cNvSpPr/>
              <p:nvPr/>
            </p:nvSpPr>
            <p:spPr>
              <a:xfrm>
                <a:off x="799526" y="5622551"/>
                <a:ext cx="486334" cy="486334"/>
              </a:xfrm>
              <a:prstGeom prst="ellipse">
                <a:avLst/>
              </a:prstGeom>
              <a:solidFill>
                <a:srgbClr val="009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45" name="Ovál 44"/>
              <p:cNvSpPr/>
              <p:nvPr/>
            </p:nvSpPr>
            <p:spPr>
              <a:xfrm>
                <a:off x="399476" y="5205971"/>
                <a:ext cx="486334" cy="486334"/>
              </a:xfrm>
              <a:prstGeom prst="ellipse">
                <a:avLst/>
              </a:prstGeom>
              <a:solidFill>
                <a:srgbClr val="0064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46" name="Ovál 45"/>
              <p:cNvSpPr/>
              <p:nvPr/>
            </p:nvSpPr>
            <p:spPr>
              <a:xfrm>
                <a:off x="298637" y="4695545"/>
                <a:ext cx="486334" cy="486334"/>
              </a:xfrm>
              <a:prstGeom prst="ellipse">
                <a:avLst/>
              </a:prstGeom>
              <a:solidFill>
                <a:srgbClr val="43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47" name="Ovál 46"/>
              <p:cNvSpPr/>
              <p:nvPr/>
            </p:nvSpPr>
            <p:spPr>
              <a:xfrm>
                <a:off x="399476" y="4147858"/>
                <a:ext cx="486334" cy="486334"/>
              </a:xfrm>
              <a:prstGeom prst="ellipse">
                <a:avLst/>
              </a:prstGeom>
              <a:solidFill>
                <a:srgbClr val="8C42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48" name="Ovál 47"/>
              <p:cNvSpPr/>
              <p:nvPr/>
            </p:nvSpPr>
            <p:spPr>
              <a:xfrm>
                <a:off x="815931" y="3773020"/>
                <a:ext cx="486334" cy="486334"/>
              </a:xfrm>
              <a:prstGeom prst="ellipse">
                <a:avLst/>
              </a:prstGeom>
              <a:solidFill>
                <a:srgbClr val="C731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grpSp>
        <p:grpSp>
          <p:nvGrpSpPr>
            <p:cNvPr id="49" name="Skupina 48"/>
            <p:cNvGrpSpPr/>
            <p:nvPr/>
          </p:nvGrpSpPr>
          <p:grpSpPr>
            <a:xfrm>
              <a:off x="6202418" y="3614458"/>
              <a:ext cx="2596962" cy="2630952"/>
              <a:chOff x="298637" y="3614458"/>
              <a:chExt cx="2596962" cy="2630952"/>
            </a:xfrm>
          </p:grpSpPr>
          <p:sp>
            <p:nvSpPr>
              <p:cNvPr id="50" name="Ovál 49"/>
              <p:cNvSpPr/>
              <p:nvPr/>
            </p:nvSpPr>
            <p:spPr>
              <a:xfrm>
                <a:off x="1332941" y="3614458"/>
                <a:ext cx="486334" cy="486334"/>
              </a:xfrm>
              <a:prstGeom prst="ellipse">
                <a:avLst/>
              </a:prstGeom>
              <a:solidFill>
                <a:srgbClr val="DE35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1" name="Ovál 50"/>
              <p:cNvSpPr/>
              <p:nvPr/>
            </p:nvSpPr>
            <p:spPr>
              <a:xfrm>
                <a:off x="1880628" y="3766858"/>
                <a:ext cx="486334" cy="486334"/>
              </a:xfrm>
              <a:prstGeom prst="ellipse">
                <a:avLst/>
              </a:prstGeom>
              <a:solidFill>
                <a:srgbClr val="E94E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2" name="Ovál 51"/>
              <p:cNvSpPr/>
              <p:nvPr/>
            </p:nvSpPr>
            <p:spPr>
              <a:xfrm>
                <a:off x="2280678" y="4147858"/>
                <a:ext cx="486334" cy="486334"/>
              </a:xfrm>
              <a:prstGeom prst="ellipse">
                <a:avLst/>
              </a:prstGeom>
              <a:solidFill>
                <a:srgbClr val="F08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3" name="Ovál 52"/>
              <p:cNvSpPr/>
              <p:nvPr/>
            </p:nvSpPr>
            <p:spPr>
              <a:xfrm>
                <a:off x="2409265" y="4695545"/>
                <a:ext cx="486334" cy="486334"/>
              </a:xfrm>
              <a:prstGeom prst="ellipse">
                <a:avLst/>
              </a:prstGeom>
              <a:solidFill>
                <a:srgbClr val="F1B2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4" name="Ovál 53"/>
              <p:cNvSpPr/>
              <p:nvPr/>
            </p:nvSpPr>
            <p:spPr>
              <a:xfrm>
                <a:off x="2280678" y="5205971"/>
                <a:ext cx="486334" cy="486334"/>
              </a:xfrm>
              <a:prstGeom prst="ellipse">
                <a:avLst/>
              </a:prstGeom>
              <a:solidFill>
                <a:srgbClr val="F3D4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5" name="Ovál 54"/>
              <p:cNvSpPr/>
              <p:nvPr/>
            </p:nvSpPr>
            <p:spPr>
              <a:xfrm>
                <a:off x="1880628" y="5622551"/>
                <a:ext cx="486334" cy="486334"/>
              </a:xfrm>
              <a:prstGeom prst="ellipse">
                <a:avLst/>
              </a:prstGeom>
              <a:solidFill>
                <a:srgbClr val="A1B8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6" name="Ovál 55"/>
              <p:cNvSpPr/>
              <p:nvPr/>
            </p:nvSpPr>
            <p:spPr>
              <a:xfrm>
                <a:off x="1332941" y="5759076"/>
                <a:ext cx="486334" cy="486334"/>
              </a:xfrm>
              <a:prstGeom prst="ellipse">
                <a:avLst/>
              </a:prstGeom>
              <a:solidFill>
                <a:srgbClr val="008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7" name="Ovál 56"/>
              <p:cNvSpPr/>
              <p:nvPr/>
            </p:nvSpPr>
            <p:spPr>
              <a:xfrm>
                <a:off x="799526" y="5622551"/>
                <a:ext cx="486334" cy="486334"/>
              </a:xfrm>
              <a:prstGeom prst="ellipse">
                <a:avLst/>
              </a:prstGeom>
              <a:solidFill>
                <a:srgbClr val="009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58" name="Ovál 57"/>
              <p:cNvSpPr/>
              <p:nvPr/>
            </p:nvSpPr>
            <p:spPr>
              <a:xfrm>
                <a:off x="399476" y="5205971"/>
                <a:ext cx="486334" cy="486334"/>
              </a:xfrm>
              <a:prstGeom prst="ellipse">
                <a:avLst/>
              </a:prstGeom>
              <a:solidFill>
                <a:srgbClr val="0064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59" name="Ovál 58"/>
              <p:cNvSpPr/>
              <p:nvPr/>
            </p:nvSpPr>
            <p:spPr>
              <a:xfrm>
                <a:off x="298637" y="4695545"/>
                <a:ext cx="486334" cy="486334"/>
              </a:xfrm>
              <a:prstGeom prst="ellipse">
                <a:avLst/>
              </a:prstGeom>
              <a:solidFill>
                <a:srgbClr val="43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60" name="Ovál 59"/>
              <p:cNvSpPr/>
              <p:nvPr/>
            </p:nvSpPr>
            <p:spPr>
              <a:xfrm>
                <a:off x="399476" y="4147858"/>
                <a:ext cx="486334" cy="486334"/>
              </a:xfrm>
              <a:prstGeom prst="ellipse">
                <a:avLst/>
              </a:prstGeom>
              <a:solidFill>
                <a:srgbClr val="8C42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61" name="Ovál 60"/>
              <p:cNvSpPr/>
              <p:nvPr/>
            </p:nvSpPr>
            <p:spPr>
              <a:xfrm>
                <a:off x="815931" y="3773020"/>
                <a:ext cx="486334" cy="486334"/>
              </a:xfrm>
              <a:prstGeom prst="ellipse">
                <a:avLst/>
              </a:prstGeom>
              <a:solidFill>
                <a:srgbClr val="C731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grpSp>
        <p:cxnSp>
          <p:nvCxnSpPr>
            <p:cNvPr id="62" name="Přímá spojnice 61"/>
            <p:cNvCxnSpPr>
              <a:stCxn id="43" idx="0"/>
              <a:endCxn id="37" idx="4"/>
            </p:cNvCxnSpPr>
            <p:nvPr/>
          </p:nvCxnSpPr>
          <p:spPr>
            <a:xfrm flipV="1">
              <a:off x="4489080" y="4100792"/>
              <a:ext cx="0" cy="1658284"/>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63" name="Přímá spojnice 62"/>
            <p:cNvCxnSpPr>
              <a:stCxn id="56" idx="0"/>
              <a:endCxn id="60" idx="5"/>
            </p:cNvCxnSpPr>
            <p:nvPr/>
          </p:nvCxnSpPr>
          <p:spPr>
            <a:xfrm flipH="1" flipV="1">
              <a:off x="6718369" y="4562970"/>
              <a:ext cx="761520" cy="1196106"/>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64" name="Přímá spojnice 63"/>
            <p:cNvCxnSpPr>
              <a:stCxn id="56" idx="0"/>
              <a:endCxn id="52" idx="3"/>
            </p:cNvCxnSpPr>
            <p:nvPr/>
          </p:nvCxnSpPr>
          <p:spPr>
            <a:xfrm flipV="1">
              <a:off x="7479889" y="4562970"/>
              <a:ext cx="775792" cy="1196106"/>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65" name="Přímá spojnice 64"/>
            <p:cNvCxnSpPr/>
            <p:nvPr/>
          </p:nvCxnSpPr>
          <p:spPr>
            <a:xfrm>
              <a:off x="732012" y="6375657"/>
              <a:ext cx="1696024" cy="16438"/>
            </a:xfrm>
            <a:prstGeom prst="line">
              <a:avLst/>
            </a:prstGeom>
            <a:ln>
              <a:prstDash val="dash"/>
            </a:ln>
          </p:spPr>
          <p:style>
            <a:lnRef idx="1">
              <a:schemeClr val="dk1"/>
            </a:lnRef>
            <a:fillRef idx="0">
              <a:schemeClr val="dk1"/>
            </a:fillRef>
            <a:effectRef idx="0">
              <a:schemeClr val="dk1"/>
            </a:effectRef>
            <a:fontRef idx="minor">
              <a:schemeClr val="tx1"/>
            </a:fontRef>
          </p:style>
        </p:cxnSp>
      </p:grpSp>
    </p:spTree>
    <p:extLst>
      <p:ext uri="{BB962C8B-B14F-4D97-AF65-F5344CB8AC3E}">
        <p14:creationId xmlns:p14="http://schemas.microsoft.com/office/powerpoint/2010/main" val="1398720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Kombinace odstínů</a:t>
            </a:r>
          </a:p>
        </p:txBody>
      </p:sp>
      <p:sp>
        <p:nvSpPr>
          <p:cNvPr id="5" name="Obdélník 4"/>
          <p:cNvSpPr/>
          <p:nvPr/>
        </p:nvSpPr>
        <p:spPr>
          <a:xfrm>
            <a:off x="298637" y="1882028"/>
            <a:ext cx="1277471" cy="1277471"/>
          </a:xfrm>
          <a:prstGeom prst="rect">
            <a:avLst/>
          </a:prstGeom>
          <a:solidFill>
            <a:srgbClr val="0095C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a:off x="1576108" y="1882028"/>
            <a:ext cx="1277471" cy="1277471"/>
          </a:xfrm>
          <a:prstGeom prst="rect">
            <a:avLst/>
          </a:prstGeom>
          <a:solidFill>
            <a:srgbClr val="A3BE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1176058" y="2359399"/>
            <a:ext cx="800100" cy="800100"/>
          </a:xfrm>
          <a:prstGeom prst="rect">
            <a:avLst/>
          </a:prstGeom>
          <a:solidFill>
            <a:srgbClr val="008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a:off x="3253629" y="1882028"/>
            <a:ext cx="1277471" cy="1277471"/>
          </a:xfrm>
          <a:prstGeom prst="rect">
            <a:avLst/>
          </a:prstGeom>
          <a:solidFill>
            <a:srgbClr val="E42E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4531100" y="1882028"/>
            <a:ext cx="1277471" cy="1277471"/>
          </a:xfrm>
          <a:prstGeom prst="rect">
            <a:avLst/>
          </a:prstGeom>
          <a:solidFill>
            <a:srgbClr val="0091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6208621" y="1882028"/>
            <a:ext cx="1277471" cy="1277471"/>
          </a:xfrm>
          <a:prstGeom prst="rect">
            <a:avLst/>
          </a:prstGeom>
          <a:solidFill>
            <a:srgbClr val="8D3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7486092" y="1882028"/>
            <a:ext cx="1277471" cy="1277471"/>
          </a:xfrm>
          <a:prstGeom prst="rect">
            <a:avLst/>
          </a:prstGeom>
          <a:solidFill>
            <a:srgbClr val="F883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7086042" y="2359399"/>
            <a:ext cx="800100" cy="800100"/>
          </a:xfrm>
          <a:prstGeom prst="rect">
            <a:avLst/>
          </a:prstGeom>
          <a:solidFill>
            <a:srgbClr val="0092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52" name="Skupina 51"/>
          <p:cNvGrpSpPr/>
          <p:nvPr/>
        </p:nvGrpSpPr>
        <p:grpSpPr>
          <a:xfrm>
            <a:off x="298637" y="3614458"/>
            <a:ext cx="2596962" cy="2630952"/>
            <a:chOff x="298637" y="3614458"/>
            <a:chExt cx="2596962" cy="2630952"/>
          </a:xfrm>
        </p:grpSpPr>
        <p:sp>
          <p:nvSpPr>
            <p:cNvPr id="16" name="Ovál 15"/>
            <p:cNvSpPr/>
            <p:nvPr/>
          </p:nvSpPr>
          <p:spPr>
            <a:xfrm>
              <a:off x="1332941" y="3614458"/>
              <a:ext cx="486334" cy="486334"/>
            </a:xfrm>
            <a:prstGeom prst="ellipse">
              <a:avLst/>
            </a:prstGeom>
            <a:solidFill>
              <a:srgbClr val="DE35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vál 16"/>
            <p:cNvSpPr/>
            <p:nvPr/>
          </p:nvSpPr>
          <p:spPr>
            <a:xfrm>
              <a:off x="1880628" y="3766858"/>
              <a:ext cx="486334" cy="486334"/>
            </a:xfrm>
            <a:prstGeom prst="ellipse">
              <a:avLst/>
            </a:prstGeom>
            <a:solidFill>
              <a:srgbClr val="E94E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vál 17"/>
            <p:cNvSpPr/>
            <p:nvPr/>
          </p:nvSpPr>
          <p:spPr>
            <a:xfrm>
              <a:off x="2280678" y="4147858"/>
              <a:ext cx="486334" cy="486334"/>
            </a:xfrm>
            <a:prstGeom prst="ellipse">
              <a:avLst/>
            </a:prstGeom>
            <a:solidFill>
              <a:srgbClr val="F08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vál 18"/>
            <p:cNvSpPr/>
            <p:nvPr/>
          </p:nvSpPr>
          <p:spPr>
            <a:xfrm>
              <a:off x="2409265" y="4695545"/>
              <a:ext cx="486334" cy="486334"/>
            </a:xfrm>
            <a:prstGeom prst="ellipse">
              <a:avLst/>
            </a:prstGeom>
            <a:solidFill>
              <a:srgbClr val="F1B2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vál 19"/>
            <p:cNvSpPr/>
            <p:nvPr/>
          </p:nvSpPr>
          <p:spPr>
            <a:xfrm>
              <a:off x="2280678" y="5205971"/>
              <a:ext cx="486334" cy="486334"/>
            </a:xfrm>
            <a:prstGeom prst="ellipse">
              <a:avLst/>
            </a:prstGeom>
            <a:solidFill>
              <a:srgbClr val="F3D4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vál 20"/>
            <p:cNvSpPr/>
            <p:nvPr/>
          </p:nvSpPr>
          <p:spPr>
            <a:xfrm>
              <a:off x="1880628" y="5622551"/>
              <a:ext cx="486334" cy="486334"/>
            </a:xfrm>
            <a:prstGeom prst="ellipse">
              <a:avLst/>
            </a:prstGeom>
            <a:solidFill>
              <a:srgbClr val="A1B8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vál 21"/>
            <p:cNvSpPr/>
            <p:nvPr/>
          </p:nvSpPr>
          <p:spPr>
            <a:xfrm>
              <a:off x="1332941" y="5759076"/>
              <a:ext cx="486334" cy="486334"/>
            </a:xfrm>
            <a:prstGeom prst="ellipse">
              <a:avLst/>
            </a:prstGeom>
            <a:solidFill>
              <a:srgbClr val="008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vál 22"/>
            <p:cNvSpPr/>
            <p:nvPr/>
          </p:nvSpPr>
          <p:spPr>
            <a:xfrm>
              <a:off x="799526" y="5622551"/>
              <a:ext cx="486334" cy="486334"/>
            </a:xfrm>
            <a:prstGeom prst="ellipse">
              <a:avLst/>
            </a:prstGeom>
            <a:solidFill>
              <a:srgbClr val="009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24" name="Ovál 23"/>
            <p:cNvSpPr/>
            <p:nvPr/>
          </p:nvSpPr>
          <p:spPr>
            <a:xfrm>
              <a:off x="399476" y="5205971"/>
              <a:ext cx="486334" cy="486334"/>
            </a:xfrm>
            <a:prstGeom prst="ellipse">
              <a:avLst/>
            </a:prstGeom>
            <a:solidFill>
              <a:srgbClr val="0064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25" name="Ovál 24"/>
            <p:cNvSpPr/>
            <p:nvPr/>
          </p:nvSpPr>
          <p:spPr>
            <a:xfrm>
              <a:off x="298637" y="4695545"/>
              <a:ext cx="486334" cy="486334"/>
            </a:xfrm>
            <a:prstGeom prst="ellipse">
              <a:avLst/>
            </a:prstGeom>
            <a:solidFill>
              <a:srgbClr val="43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26" name="Ovál 25"/>
            <p:cNvSpPr/>
            <p:nvPr/>
          </p:nvSpPr>
          <p:spPr>
            <a:xfrm>
              <a:off x="399476" y="4147858"/>
              <a:ext cx="486334" cy="486334"/>
            </a:xfrm>
            <a:prstGeom prst="ellipse">
              <a:avLst/>
            </a:prstGeom>
            <a:solidFill>
              <a:srgbClr val="8C42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27" name="Ovál 26"/>
            <p:cNvSpPr/>
            <p:nvPr/>
          </p:nvSpPr>
          <p:spPr>
            <a:xfrm>
              <a:off x="815931" y="3773020"/>
              <a:ext cx="486334" cy="486334"/>
            </a:xfrm>
            <a:prstGeom prst="ellipse">
              <a:avLst/>
            </a:prstGeom>
            <a:solidFill>
              <a:srgbClr val="C731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grpSp>
      <p:grpSp>
        <p:nvGrpSpPr>
          <p:cNvPr id="53" name="Skupina 52"/>
          <p:cNvGrpSpPr/>
          <p:nvPr/>
        </p:nvGrpSpPr>
        <p:grpSpPr>
          <a:xfrm>
            <a:off x="3211609" y="3614458"/>
            <a:ext cx="2596962" cy="2630952"/>
            <a:chOff x="298637" y="3614458"/>
            <a:chExt cx="2596962" cy="2630952"/>
          </a:xfrm>
        </p:grpSpPr>
        <p:sp>
          <p:nvSpPr>
            <p:cNvPr id="54" name="Ovál 53"/>
            <p:cNvSpPr/>
            <p:nvPr/>
          </p:nvSpPr>
          <p:spPr>
            <a:xfrm>
              <a:off x="1332941" y="3614458"/>
              <a:ext cx="486334" cy="486334"/>
            </a:xfrm>
            <a:prstGeom prst="ellipse">
              <a:avLst/>
            </a:prstGeom>
            <a:solidFill>
              <a:srgbClr val="DE35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5" name="Ovál 54"/>
            <p:cNvSpPr/>
            <p:nvPr/>
          </p:nvSpPr>
          <p:spPr>
            <a:xfrm>
              <a:off x="1880628" y="3766858"/>
              <a:ext cx="486334" cy="486334"/>
            </a:xfrm>
            <a:prstGeom prst="ellipse">
              <a:avLst/>
            </a:prstGeom>
            <a:solidFill>
              <a:srgbClr val="E94E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6" name="Ovál 55"/>
            <p:cNvSpPr/>
            <p:nvPr/>
          </p:nvSpPr>
          <p:spPr>
            <a:xfrm>
              <a:off x="2280678" y="4147858"/>
              <a:ext cx="486334" cy="486334"/>
            </a:xfrm>
            <a:prstGeom prst="ellipse">
              <a:avLst/>
            </a:prstGeom>
            <a:solidFill>
              <a:srgbClr val="F08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7" name="Ovál 56"/>
            <p:cNvSpPr/>
            <p:nvPr/>
          </p:nvSpPr>
          <p:spPr>
            <a:xfrm>
              <a:off x="2409265" y="4695545"/>
              <a:ext cx="486334" cy="486334"/>
            </a:xfrm>
            <a:prstGeom prst="ellipse">
              <a:avLst/>
            </a:prstGeom>
            <a:solidFill>
              <a:srgbClr val="F1B2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8" name="Ovál 57"/>
            <p:cNvSpPr/>
            <p:nvPr/>
          </p:nvSpPr>
          <p:spPr>
            <a:xfrm>
              <a:off x="2280678" y="5205971"/>
              <a:ext cx="486334" cy="486334"/>
            </a:xfrm>
            <a:prstGeom prst="ellipse">
              <a:avLst/>
            </a:prstGeom>
            <a:solidFill>
              <a:srgbClr val="F3D4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9" name="Ovál 58"/>
            <p:cNvSpPr/>
            <p:nvPr/>
          </p:nvSpPr>
          <p:spPr>
            <a:xfrm>
              <a:off x="1880628" y="5622551"/>
              <a:ext cx="486334" cy="486334"/>
            </a:xfrm>
            <a:prstGeom prst="ellipse">
              <a:avLst/>
            </a:prstGeom>
            <a:solidFill>
              <a:srgbClr val="A1B8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0" name="Ovál 59"/>
            <p:cNvSpPr/>
            <p:nvPr/>
          </p:nvSpPr>
          <p:spPr>
            <a:xfrm>
              <a:off x="1332941" y="5759076"/>
              <a:ext cx="486334" cy="486334"/>
            </a:xfrm>
            <a:prstGeom prst="ellipse">
              <a:avLst/>
            </a:prstGeom>
            <a:solidFill>
              <a:srgbClr val="008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1" name="Ovál 60"/>
            <p:cNvSpPr/>
            <p:nvPr/>
          </p:nvSpPr>
          <p:spPr>
            <a:xfrm>
              <a:off x="799526" y="5622551"/>
              <a:ext cx="486334" cy="486334"/>
            </a:xfrm>
            <a:prstGeom prst="ellipse">
              <a:avLst/>
            </a:prstGeom>
            <a:solidFill>
              <a:srgbClr val="009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62" name="Ovál 61"/>
            <p:cNvSpPr/>
            <p:nvPr/>
          </p:nvSpPr>
          <p:spPr>
            <a:xfrm>
              <a:off x="399476" y="5205971"/>
              <a:ext cx="486334" cy="486334"/>
            </a:xfrm>
            <a:prstGeom prst="ellipse">
              <a:avLst/>
            </a:prstGeom>
            <a:solidFill>
              <a:srgbClr val="0064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63" name="Ovál 62"/>
            <p:cNvSpPr/>
            <p:nvPr/>
          </p:nvSpPr>
          <p:spPr>
            <a:xfrm>
              <a:off x="298637" y="4695545"/>
              <a:ext cx="486334" cy="486334"/>
            </a:xfrm>
            <a:prstGeom prst="ellipse">
              <a:avLst/>
            </a:prstGeom>
            <a:solidFill>
              <a:srgbClr val="43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64" name="Ovál 63"/>
            <p:cNvSpPr/>
            <p:nvPr/>
          </p:nvSpPr>
          <p:spPr>
            <a:xfrm>
              <a:off x="399476" y="4147858"/>
              <a:ext cx="486334" cy="486334"/>
            </a:xfrm>
            <a:prstGeom prst="ellipse">
              <a:avLst/>
            </a:prstGeom>
            <a:solidFill>
              <a:srgbClr val="8C42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65" name="Ovál 64"/>
            <p:cNvSpPr/>
            <p:nvPr/>
          </p:nvSpPr>
          <p:spPr>
            <a:xfrm>
              <a:off x="815931" y="3773020"/>
              <a:ext cx="486334" cy="486334"/>
            </a:xfrm>
            <a:prstGeom prst="ellipse">
              <a:avLst/>
            </a:prstGeom>
            <a:solidFill>
              <a:srgbClr val="C731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grpSp>
      <p:grpSp>
        <p:nvGrpSpPr>
          <p:cNvPr id="66" name="Skupina 65"/>
          <p:cNvGrpSpPr/>
          <p:nvPr/>
        </p:nvGrpSpPr>
        <p:grpSpPr>
          <a:xfrm>
            <a:off x="6202418" y="3614458"/>
            <a:ext cx="2596962" cy="2630952"/>
            <a:chOff x="298637" y="3614458"/>
            <a:chExt cx="2596962" cy="2630952"/>
          </a:xfrm>
        </p:grpSpPr>
        <p:sp>
          <p:nvSpPr>
            <p:cNvPr id="67" name="Ovál 66"/>
            <p:cNvSpPr/>
            <p:nvPr/>
          </p:nvSpPr>
          <p:spPr>
            <a:xfrm>
              <a:off x="1332941" y="3614458"/>
              <a:ext cx="486334" cy="486334"/>
            </a:xfrm>
            <a:prstGeom prst="ellipse">
              <a:avLst/>
            </a:prstGeom>
            <a:solidFill>
              <a:srgbClr val="DE35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8" name="Ovál 67"/>
            <p:cNvSpPr/>
            <p:nvPr/>
          </p:nvSpPr>
          <p:spPr>
            <a:xfrm>
              <a:off x="1880628" y="3766858"/>
              <a:ext cx="486334" cy="486334"/>
            </a:xfrm>
            <a:prstGeom prst="ellipse">
              <a:avLst/>
            </a:prstGeom>
            <a:solidFill>
              <a:srgbClr val="E94E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9" name="Ovál 68"/>
            <p:cNvSpPr/>
            <p:nvPr/>
          </p:nvSpPr>
          <p:spPr>
            <a:xfrm>
              <a:off x="2280678" y="4147858"/>
              <a:ext cx="486334" cy="486334"/>
            </a:xfrm>
            <a:prstGeom prst="ellipse">
              <a:avLst/>
            </a:prstGeom>
            <a:solidFill>
              <a:srgbClr val="F08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0" name="Ovál 69"/>
            <p:cNvSpPr/>
            <p:nvPr/>
          </p:nvSpPr>
          <p:spPr>
            <a:xfrm>
              <a:off x="2409265" y="4695545"/>
              <a:ext cx="486334" cy="486334"/>
            </a:xfrm>
            <a:prstGeom prst="ellipse">
              <a:avLst/>
            </a:prstGeom>
            <a:solidFill>
              <a:srgbClr val="F1B2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1" name="Ovál 70"/>
            <p:cNvSpPr/>
            <p:nvPr/>
          </p:nvSpPr>
          <p:spPr>
            <a:xfrm>
              <a:off x="2280678" y="5205971"/>
              <a:ext cx="486334" cy="486334"/>
            </a:xfrm>
            <a:prstGeom prst="ellipse">
              <a:avLst/>
            </a:prstGeom>
            <a:solidFill>
              <a:srgbClr val="F3D4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2" name="Ovál 71"/>
            <p:cNvSpPr/>
            <p:nvPr/>
          </p:nvSpPr>
          <p:spPr>
            <a:xfrm>
              <a:off x="1880628" y="5622551"/>
              <a:ext cx="486334" cy="486334"/>
            </a:xfrm>
            <a:prstGeom prst="ellipse">
              <a:avLst/>
            </a:prstGeom>
            <a:solidFill>
              <a:srgbClr val="A1B8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3" name="Ovál 72"/>
            <p:cNvSpPr/>
            <p:nvPr/>
          </p:nvSpPr>
          <p:spPr>
            <a:xfrm>
              <a:off x="1332941" y="5759076"/>
              <a:ext cx="486334" cy="486334"/>
            </a:xfrm>
            <a:prstGeom prst="ellipse">
              <a:avLst/>
            </a:prstGeom>
            <a:solidFill>
              <a:srgbClr val="008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4" name="Ovál 73"/>
            <p:cNvSpPr/>
            <p:nvPr/>
          </p:nvSpPr>
          <p:spPr>
            <a:xfrm>
              <a:off x="799526" y="5622551"/>
              <a:ext cx="486334" cy="486334"/>
            </a:xfrm>
            <a:prstGeom prst="ellipse">
              <a:avLst/>
            </a:prstGeom>
            <a:solidFill>
              <a:srgbClr val="009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75" name="Ovál 74"/>
            <p:cNvSpPr/>
            <p:nvPr/>
          </p:nvSpPr>
          <p:spPr>
            <a:xfrm>
              <a:off x="399476" y="5205971"/>
              <a:ext cx="486334" cy="486334"/>
            </a:xfrm>
            <a:prstGeom prst="ellipse">
              <a:avLst/>
            </a:prstGeom>
            <a:solidFill>
              <a:srgbClr val="0064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76" name="Ovál 75"/>
            <p:cNvSpPr/>
            <p:nvPr/>
          </p:nvSpPr>
          <p:spPr>
            <a:xfrm>
              <a:off x="298637" y="4695545"/>
              <a:ext cx="486334" cy="486334"/>
            </a:xfrm>
            <a:prstGeom prst="ellipse">
              <a:avLst/>
            </a:prstGeom>
            <a:solidFill>
              <a:srgbClr val="43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77" name="Ovál 76"/>
            <p:cNvSpPr/>
            <p:nvPr/>
          </p:nvSpPr>
          <p:spPr>
            <a:xfrm>
              <a:off x="399476" y="4147858"/>
              <a:ext cx="486334" cy="486334"/>
            </a:xfrm>
            <a:prstGeom prst="ellipse">
              <a:avLst/>
            </a:prstGeom>
            <a:solidFill>
              <a:srgbClr val="8C42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78" name="Ovál 77"/>
            <p:cNvSpPr/>
            <p:nvPr/>
          </p:nvSpPr>
          <p:spPr>
            <a:xfrm>
              <a:off x="815931" y="3773020"/>
              <a:ext cx="486334" cy="486334"/>
            </a:xfrm>
            <a:prstGeom prst="ellipse">
              <a:avLst/>
            </a:prstGeom>
            <a:solidFill>
              <a:srgbClr val="C731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grpSp>
      <p:cxnSp>
        <p:nvCxnSpPr>
          <p:cNvPr id="82" name="Přímá spojnice 81"/>
          <p:cNvCxnSpPr>
            <a:stCxn id="60" idx="0"/>
            <a:endCxn id="54" idx="4"/>
          </p:cNvCxnSpPr>
          <p:nvPr/>
        </p:nvCxnSpPr>
        <p:spPr>
          <a:xfrm flipV="1">
            <a:off x="4489080" y="4100792"/>
            <a:ext cx="0" cy="1658284"/>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84" name="Přímá spojnice 83"/>
          <p:cNvCxnSpPr>
            <a:stCxn id="73" idx="0"/>
            <a:endCxn id="77" idx="5"/>
          </p:cNvCxnSpPr>
          <p:nvPr/>
        </p:nvCxnSpPr>
        <p:spPr>
          <a:xfrm flipH="1" flipV="1">
            <a:off x="6718369" y="4562970"/>
            <a:ext cx="761520" cy="1196106"/>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86" name="Přímá spojnice 85"/>
          <p:cNvCxnSpPr>
            <a:stCxn id="73" idx="0"/>
            <a:endCxn id="69" idx="3"/>
          </p:cNvCxnSpPr>
          <p:nvPr/>
        </p:nvCxnSpPr>
        <p:spPr>
          <a:xfrm flipV="1">
            <a:off x="7479889" y="4562970"/>
            <a:ext cx="775792" cy="1196106"/>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89" name="Přímá spojnice 88"/>
          <p:cNvCxnSpPr/>
          <p:nvPr/>
        </p:nvCxnSpPr>
        <p:spPr>
          <a:xfrm>
            <a:off x="732012" y="6375657"/>
            <a:ext cx="1696024" cy="16438"/>
          </a:xfrm>
          <a:prstGeom prst="line">
            <a:avLst/>
          </a:prstGeom>
          <a:ln>
            <a:prstDash val="dash"/>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607667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par>
                          <p:cTn id="14" fill="hold">
                            <p:stCondLst>
                              <p:cond delay="500"/>
                            </p:stCondLst>
                            <p:childTnLst>
                              <p:par>
                                <p:cTn id="15" presetID="10" presetClass="entr" presetSubtype="0" fill="hold" nodeType="afterEffect">
                                  <p:stCondLst>
                                    <p:cond delay="0"/>
                                  </p:stCondLst>
                                  <p:childTnLst>
                                    <p:set>
                                      <p:cBhvr>
                                        <p:cTn id="16" dur="1" fill="hold">
                                          <p:stCondLst>
                                            <p:cond delay="0"/>
                                          </p:stCondLst>
                                        </p:cTn>
                                        <p:tgtEl>
                                          <p:spTgt spid="52"/>
                                        </p:tgtEl>
                                        <p:attrNameLst>
                                          <p:attrName>style.visibility</p:attrName>
                                        </p:attrNameLst>
                                      </p:cBhvr>
                                      <p:to>
                                        <p:strVal val="visible"/>
                                      </p:to>
                                    </p:set>
                                    <p:animEffect transition="in" filter="fade">
                                      <p:cBhvr>
                                        <p:cTn id="17" dur="500"/>
                                        <p:tgtEl>
                                          <p:spTgt spid="52"/>
                                        </p:tgtEl>
                                      </p:cBhvr>
                                    </p:animEffect>
                                  </p:childTnLst>
                                </p:cTn>
                              </p:par>
                            </p:childTnLst>
                          </p:cTn>
                        </p:par>
                        <p:par>
                          <p:cTn id="18" fill="hold">
                            <p:stCondLst>
                              <p:cond delay="1000"/>
                            </p:stCondLst>
                            <p:childTnLst>
                              <p:par>
                                <p:cTn id="19" presetID="10" presetClass="entr" presetSubtype="0" fill="hold" nodeType="afterEffect">
                                  <p:stCondLst>
                                    <p:cond delay="0"/>
                                  </p:stCondLst>
                                  <p:childTnLst>
                                    <p:set>
                                      <p:cBhvr>
                                        <p:cTn id="20" dur="1" fill="hold">
                                          <p:stCondLst>
                                            <p:cond delay="0"/>
                                          </p:stCondLst>
                                        </p:cTn>
                                        <p:tgtEl>
                                          <p:spTgt spid="89"/>
                                        </p:tgtEl>
                                        <p:attrNameLst>
                                          <p:attrName>style.visibility</p:attrName>
                                        </p:attrNameLst>
                                      </p:cBhvr>
                                      <p:to>
                                        <p:strVal val="visible"/>
                                      </p:to>
                                    </p:set>
                                    <p:animEffect transition="in" filter="fade">
                                      <p:cBhvr>
                                        <p:cTn id="21" dur="1000"/>
                                        <p:tgtEl>
                                          <p:spTgt spid="89"/>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fade">
                                      <p:cBhvr>
                                        <p:cTn id="26" dur="500"/>
                                        <p:tgtEl>
                                          <p:spTgt spid="8"/>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childTnLst>
                          </p:cTn>
                        </p:par>
                        <p:par>
                          <p:cTn id="30" fill="hold">
                            <p:stCondLst>
                              <p:cond delay="500"/>
                            </p:stCondLst>
                            <p:childTnLst>
                              <p:par>
                                <p:cTn id="31" presetID="10" presetClass="entr" presetSubtype="0" fill="hold" nodeType="afterEffect">
                                  <p:stCondLst>
                                    <p:cond delay="0"/>
                                  </p:stCondLst>
                                  <p:childTnLst>
                                    <p:set>
                                      <p:cBhvr>
                                        <p:cTn id="32" dur="1" fill="hold">
                                          <p:stCondLst>
                                            <p:cond delay="0"/>
                                          </p:stCondLst>
                                        </p:cTn>
                                        <p:tgtEl>
                                          <p:spTgt spid="53"/>
                                        </p:tgtEl>
                                        <p:attrNameLst>
                                          <p:attrName>style.visibility</p:attrName>
                                        </p:attrNameLst>
                                      </p:cBhvr>
                                      <p:to>
                                        <p:strVal val="visible"/>
                                      </p:to>
                                    </p:set>
                                    <p:animEffect transition="in" filter="fade">
                                      <p:cBhvr>
                                        <p:cTn id="33" dur="500"/>
                                        <p:tgtEl>
                                          <p:spTgt spid="53"/>
                                        </p:tgtEl>
                                      </p:cBhvr>
                                    </p:animEffect>
                                  </p:childTnLst>
                                </p:cTn>
                              </p:par>
                            </p:childTnLst>
                          </p:cTn>
                        </p:par>
                        <p:par>
                          <p:cTn id="34" fill="hold">
                            <p:stCondLst>
                              <p:cond delay="1000"/>
                            </p:stCondLst>
                            <p:childTnLst>
                              <p:par>
                                <p:cTn id="35" presetID="10" presetClass="entr" presetSubtype="0" fill="hold" nodeType="afterEffect">
                                  <p:stCondLst>
                                    <p:cond delay="0"/>
                                  </p:stCondLst>
                                  <p:childTnLst>
                                    <p:set>
                                      <p:cBhvr>
                                        <p:cTn id="36" dur="1" fill="hold">
                                          <p:stCondLst>
                                            <p:cond delay="0"/>
                                          </p:stCondLst>
                                        </p:cTn>
                                        <p:tgtEl>
                                          <p:spTgt spid="82"/>
                                        </p:tgtEl>
                                        <p:attrNameLst>
                                          <p:attrName>style.visibility</p:attrName>
                                        </p:attrNameLst>
                                      </p:cBhvr>
                                      <p:to>
                                        <p:strVal val="visible"/>
                                      </p:to>
                                    </p:set>
                                    <p:animEffect transition="in" filter="fade">
                                      <p:cBhvr>
                                        <p:cTn id="37" dur="1000"/>
                                        <p:tgtEl>
                                          <p:spTgt spid="8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2"/>
                                        </p:tgtEl>
                                        <p:attrNameLst>
                                          <p:attrName>style.visibility</p:attrName>
                                        </p:attrNameLst>
                                      </p:cBhvr>
                                      <p:to>
                                        <p:strVal val="visible"/>
                                      </p:to>
                                    </p:set>
                                    <p:animEffect transition="in" filter="fade">
                                      <p:cBhvr>
                                        <p:cTn id="45" dur="500"/>
                                        <p:tgtEl>
                                          <p:spTgt spid="12"/>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3"/>
                                        </p:tgtEl>
                                        <p:attrNameLst>
                                          <p:attrName>style.visibility</p:attrName>
                                        </p:attrNameLst>
                                      </p:cBhvr>
                                      <p:to>
                                        <p:strVal val="visible"/>
                                      </p:to>
                                    </p:set>
                                    <p:animEffect transition="in" filter="fade">
                                      <p:cBhvr>
                                        <p:cTn id="48" dur="500"/>
                                        <p:tgtEl>
                                          <p:spTgt spid="13"/>
                                        </p:tgtEl>
                                      </p:cBhvr>
                                    </p:animEffect>
                                  </p:childTnLst>
                                </p:cTn>
                              </p:par>
                            </p:childTnLst>
                          </p:cTn>
                        </p:par>
                        <p:par>
                          <p:cTn id="49" fill="hold">
                            <p:stCondLst>
                              <p:cond delay="500"/>
                            </p:stCondLst>
                            <p:childTnLst>
                              <p:par>
                                <p:cTn id="50" presetID="10" presetClass="entr" presetSubtype="0" fill="hold" nodeType="afterEffect">
                                  <p:stCondLst>
                                    <p:cond delay="0"/>
                                  </p:stCondLst>
                                  <p:childTnLst>
                                    <p:set>
                                      <p:cBhvr>
                                        <p:cTn id="51" dur="1" fill="hold">
                                          <p:stCondLst>
                                            <p:cond delay="0"/>
                                          </p:stCondLst>
                                        </p:cTn>
                                        <p:tgtEl>
                                          <p:spTgt spid="66"/>
                                        </p:tgtEl>
                                        <p:attrNameLst>
                                          <p:attrName>style.visibility</p:attrName>
                                        </p:attrNameLst>
                                      </p:cBhvr>
                                      <p:to>
                                        <p:strVal val="visible"/>
                                      </p:to>
                                    </p:set>
                                    <p:animEffect transition="in" filter="fade">
                                      <p:cBhvr>
                                        <p:cTn id="52" dur="500"/>
                                        <p:tgtEl>
                                          <p:spTgt spid="66"/>
                                        </p:tgtEl>
                                      </p:cBhvr>
                                    </p:animEffect>
                                  </p:childTnLst>
                                </p:cTn>
                              </p:par>
                            </p:childTnLst>
                          </p:cTn>
                        </p:par>
                        <p:par>
                          <p:cTn id="53" fill="hold">
                            <p:stCondLst>
                              <p:cond delay="1000"/>
                            </p:stCondLst>
                            <p:childTnLst>
                              <p:par>
                                <p:cTn id="54" presetID="10" presetClass="entr" presetSubtype="0" fill="hold" nodeType="afterEffect">
                                  <p:stCondLst>
                                    <p:cond delay="0"/>
                                  </p:stCondLst>
                                  <p:childTnLst>
                                    <p:set>
                                      <p:cBhvr>
                                        <p:cTn id="55" dur="1" fill="hold">
                                          <p:stCondLst>
                                            <p:cond delay="0"/>
                                          </p:stCondLst>
                                        </p:cTn>
                                        <p:tgtEl>
                                          <p:spTgt spid="86"/>
                                        </p:tgtEl>
                                        <p:attrNameLst>
                                          <p:attrName>style.visibility</p:attrName>
                                        </p:attrNameLst>
                                      </p:cBhvr>
                                      <p:to>
                                        <p:strVal val="visible"/>
                                      </p:to>
                                    </p:set>
                                    <p:animEffect transition="in" filter="fade">
                                      <p:cBhvr>
                                        <p:cTn id="56" dur="1000"/>
                                        <p:tgtEl>
                                          <p:spTgt spid="86"/>
                                        </p:tgtEl>
                                      </p:cBhvr>
                                    </p:animEffect>
                                  </p:childTnLst>
                                </p:cTn>
                              </p:par>
                              <p:par>
                                <p:cTn id="57" presetID="10" presetClass="entr" presetSubtype="0" fill="hold" nodeType="withEffect">
                                  <p:stCondLst>
                                    <p:cond delay="0"/>
                                  </p:stCondLst>
                                  <p:childTnLst>
                                    <p:set>
                                      <p:cBhvr>
                                        <p:cTn id="58" dur="1" fill="hold">
                                          <p:stCondLst>
                                            <p:cond delay="0"/>
                                          </p:stCondLst>
                                        </p:cTn>
                                        <p:tgtEl>
                                          <p:spTgt spid="84"/>
                                        </p:tgtEl>
                                        <p:attrNameLst>
                                          <p:attrName>style.visibility</p:attrName>
                                        </p:attrNameLst>
                                      </p:cBhvr>
                                      <p:to>
                                        <p:strVal val="visible"/>
                                      </p:to>
                                    </p:set>
                                    <p:animEffect transition="in" filter="fade">
                                      <p:cBhvr>
                                        <p:cTn id="59" dur="1000"/>
                                        <p:tgtEl>
                                          <p:spTgt spid="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1" grpId="0" animBg="1"/>
      <p:bldP spid="12" grpId="0" animBg="1"/>
      <p:bldP spid="1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Kombinace odstínů</a:t>
            </a:r>
          </a:p>
        </p:txBody>
      </p:sp>
      <p:sp>
        <p:nvSpPr>
          <p:cNvPr id="3" name="Zástupný symbol pro obsah 2"/>
          <p:cNvSpPr>
            <a:spLocks noGrp="1"/>
          </p:cNvSpPr>
          <p:nvPr>
            <p:ph idx="1"/>
          </p:nvPr>
        </p:nvSpPr>
        <p:spPr>
          <a:xfrm>
            <a:off x="3991255" y="1828801"/>
            <a:ext cx="4224629" cy="4760258"/>
          </a:xfrm>
        </p:spPr>
        <p:txBody>
          <a:bodyPr/>
          <a:lstStyle/>
          <a:p>
            <a:pPr marL="0" indent="0">
              <a:lnSpc>
                <a:spcPct val="150000"/>
              </a:lnSpc>
              <a:buNone/>
            </a:pPr>
            <a:r>
              <a:rPr lang="cs-CZ" b="1" dirty="0"/>
              <a:t>Analogické barvy </a:t>
            </a:r>
            <a:r>
              <a:rPr lang="cs-CZ" dirty="0" smtClean="0"/>
              <a:t/>
            </a:r>
            <a:br>
              <a:rPr lang="cs-CZ" dirty="0" smtClean="0"/>
            </a:br>
            <a:r>
              <a:rPr lang="cs-CZ" dirty="0" err="1" smtClean="0"/>
              <a:t>Barvy</a:t>
            </a:r>
            <a:r>
              <a:rPr lang="cs-CZ" dirty="0" smtClean="0"/>
              <a:t> </a:t>
            </a:r>
            <a:r>
              <a:rPr lang="cs-CZ" dirty="0"/>
              <a:t>sousedící v barevném kole </a:t>
            </a:r>
            <a:r>
              <a:rPr lang="cs-CZ" dirty="0" smtClean="0"/>
              <a:t/>
            </a:r>
            <a:br>
              <a:rPr lang="cs-CZ" dirty="0" smtClean="0"/>
            </a:br>
            <a:r>
              <a:rPr lang="cs-CZ" dirty="0" smtClean="0"/>
              <a:t>se </a:t>
            </a:r>
            <a:r>
              <a:rPr lang="cs-CZ" dirty="0"/>
              <a:t>nazývají analogické. Jsou sice </a:t>
            </a:r>
            <a:r>
              <a:rPr lang="cs-CZ" dirty="0" smtClean="0"/>
              <a:t/>
            </a:r>
            <a:br>
              <a:rPr lang="cs-CZ" dirty="0" smtClean="0"/>
            </a:br>
            <a:r>
              <a:rPr lang="cs-CZ" dirty="0" smtClean="0"/>
              <a:t>od </a:t>
            </a:r>
            <a:r>
              <a:rPr lang="cs-CZ" dirty="0"/>
              <a:t>sebe navzájem rozeznatelné, </a:t>
            </a:r>
            <a:r>
              <a:rPr lang="cs-CZ" dirty="0" smtClean="0"/>
              <a:t/>
            </a:r>
            <a:br>
              <a:rPr lang="cs-CZ" dirty="0" smtClean="0"/>
            </a:br>
            <a:r>
              <a:rPr lang="cs-CZ" dirty="0" smtClean="0"/>
              <a:t>ale jsou-li </a:t>
            </a:r>
            <a:r>
              <a:rPr lang="cs-CZ" dirty="0"/>
              <a:t>zkombinovány, vyniká spíše to, zda v tomto srovnání působí studeně nebo teple. </a:t>
            </a:r>
            <a:endParaRPr lang="cs-CZ" dirty="0" smtClean="0"/>
          </a:p>
          <a:p>
            <a:pPr marL="0" indent="0">
              <a:lnSpc>
                <a:spcPct val="150000"/>
              </a:lnSpc>
              <a:buNone/>
            </a:pPr>
            <a:r>
              <a:rPr lang="cs-CZ" dirty="0" smtClean="0"/>
              <a:t>Na obrázku </a:t>
            </a:r>
            <a:r>
              <a:rPr lang="cs-CZ" dirty="0"/>
              <a:t>jsou například různé odstíny zelené, u nichž v tomto kontextu vnímáme znatelný rozdíl. </a:t>
            </a:r>
          </a:p>
        </p:txBody>
      </p:sp>
      <p:sp>
        <p:nvSpPr>
          <p:cNvPr id="4" name="Obdélník 3"/>
          <p:cNvSpPr/>
          <p:nvPr/>
        </p:nvSpPr>
        <p:spPr>
          <a:xfrm>
            <a:off x="1118904" y="1882028"/>
            <a:ext cx="1277471" cy="1277471"/>
          </a:xfrm>
          <a:prstGeom prst="rect">
            <a:avLst/>
          </a:prstGeom>
          <a:solidFill>
            <a:srgbClr val="0095C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bdélník 4"/>
          <p:cNvSpPr/>
          <p:nvPr/>
        </p:nvSpPr>
        <p:spPr>
          <a:xfrm>
            <a:off x="2396375" y="1882028"/>
            <a:ext cx="1277471" cy="1277471"/>
          </a:xfrm>
          <a:prstGeom prst="rect">
            <a:avLst/>
          </a:prstGeom>
          <a:solidFill>
            <a:srgbClr val="A3BE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a:off x="1996325" y="2359399"/>
            <a:ext cx="800100" cy="800100"/>
          </a:xfrm>
          <a:prstGeom prst="rect">
            <a:avLst/>
          </a:prstGeom>
          <a:solidFill>
            <a:srgbClr val="008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7" name="Skupina 6"/>
          <p:cNvGrpSpPr/>
          <p:nvPr/>
        </p:nvGrpSpPr>
        <p:grpSpPr>
          <a:xfrm>
            <a:off x="1118904" y="3614458"/>
            <a:ext cx="2596962" cy="2630952"/>
            <a:chOff x="298637" y="3614458"/>
            <a:chExt cx="2596962" cy="2630952"/>
          </a:xfrm>
        </p:grpSpPr>
        <p:sp>
          <p:nvSpPr>
            <p:cNvPr id="8" name="Ovál 7"/>
            <p:cNvSpPr/>
            <p:nvPr/>
          </p:nvSpPr>
          <p:spPr>
            <a:xfrm>
              <a:off x="1332941" y="3614458"/>
              <a:ext cx="486334" cy="486334"/>
            </a:xfrm>
            <a:prstGeom prst="ellipse">
              <a:avLst/>
            </a:prstGeom>
            <a:solidFill>
              <a:srgbClr val="DE35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vál 8"/>
            <p:cNvSpPr/>
            <p:nvPr/>
          </p:nvSpPr>
          <p:spPr>
            <a:xfrm>
              <a:off x="1880628" y="3766858"/>
              <a:ext cx="486334" cy="486334"/>
            </a:xfrm>
            <a:prstGeom prst="ellipse">
              <a:avLst/>
            </a:prstGeom>
            <a:solidFill>
              <a:srgbClr val="E94E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vál 9"/>
            <p:cNvSpPr/>
            <p:nvPr/>
          </p:nvSpPr>
          <p:spPr>
            <a:xfrm>
              <a:off x="2280678" y="4147858"/>
              <a:ext cx="486334" cy="486334"/>
            </a:xfrm>
            <a:prstGeom prst="ellipse">
              <a:avLst/>
            </a:prstGeom>
            <a:solidFill>
              <a:srgbClr val="F08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vál 10"/>
            <p:cNvSpPr/>
            <p:nvPr/>
          </p:nvSpPr>
          <p:spPr>
            <a:xfrm>
              <a:off x="2409265" y="4695545"/>
              <a:ext cx="486334" cy="486334"/>
            </a:xfrm>
            <a:prstGeom prst="ellipse">
              <a:avLst/>
            </a:prstGeom>
            <a:solidFill>
              <a:srgbClr val="F1B2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vál 11"/>
            <p:cNvSpPr/>
            <p:nvPr/>
          </p:nvSpPr>
          <p:spPr>
            <a:xfrm>
              <a:off x="2280678" y="5205971"/>
              <a:ext cx="486334" cy="486334"/>
            </a:xfrm>
            <a:prstGeom prst="ellipse">
              <a:avLst/>
            </a:prstGeom>
            <a:solidFill>
              <a:srgbClr val="F3D4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vál 12"/>
            <p:cNvSpPr/>
            <p:nvPr/>
          </p:nvSpPr>
          <p:spPr>
            <a:xfrm>
              <a:off x="1880628" y="5622551"/>
              <a:ext cx="486334" cy="486334"/>
            </a:xfrm>
            <a:prstGeom prst="ellipse">
              <a:avLst/>
            </a:prstGeom>
            <a:solidFill>
              <a:srgbClr val="A1B8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vál 13"/>
            <p:cNvSpPr/>
            <p:nvPr/>
          </p:nvSpPr>
          <p:spPr>
            <a:xfrm>
              <a:off x="1332941" y="5759076"/>
              <a:ext cx="486334" cy="486334"/>
            </a:xfrm>
            <a:prstGeom prst="ellipse">
              <a:avLst/>
            </a:prstGeom>
            <a:solidFill>
              <a:srgbClr val="008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vál 14"/>
            <p:cNvSpPr/>
            <p:nvPr/>
          </p:nvSpPr>
          <p:spPr>
            <a:xfrm>
              <a:off x="799526" y="5622551"/>
              <a:ext cx="486334" cy="486334"/>
            </a:xfrm>
            <a:prstGeom prst="ellipse">
              <a:avLst/>
            </a:prstGeom>
            <a:solidFill>
              <a:srgbClr val="009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16" name="Ovál 15"/>
            <p:cNvSpPr/>
            <p:nvPr/>
          </p:nvSpPr>
          <p:spPr>
            <a:xfrm>
              <a:off x="399476" y="5205971"/>
              <a:ext cx="486334" cy="486334"/>
            </a:xfrm>
            <a:prstGeom prst="ellipse">
              <a:avLst/>
            </a:prstGeom>
            <a:solidFill>
              <a:srgbClr val="0064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17" name="Ovál 16"/>
            <p:cNvSpPr/>
            <p:nvPr/>
          </p:nvSpPr>
          <p:spPr>
            <a:xfrm>
              <a:off x="298637" y="4695545"/>
              <a:ext cx="486334" cy="486334"/>
            </a:xfrm>
            <a:prstGeom prst="ellipse">
              <a:avLst/>
            </a:prstGeom>
            <a:solidFill>
              <a:srgbClr val="43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18" name="Ovál 17"/>
            <p:cNvSpPr/>
            <p:nvPr/>
          </p:nvSpPr>
          <p:spPr>
            <a:xfrm>
              <a:off x="399476" y="4147858"/>
              <a:ext cx="486334" cy="486334"/>
            </a:xfrm>
            <a:prstGeom prst="ellipse">
              <a:avLst/>
            </a:prstGeom>
            <a:solidFill>
              <a:srgbClr val="8C42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19" name="Ovál 18"/>
            <p:cNvSpPr/>
            <p:nvPr/>
          </p:nvSpPr>
          <p:spPr>
            <a:xfrm>
              <a:off x="815931" y="3773020"/>
              <a:ext cx="486334" cy="486334"/>
            </a:xfrm>
            <a:prstGeom prst="ellipse">
              <a:avLst/>
            </a:prstGeom>
            <a:solidFill>
              <a:srgbClr val="C731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grpSp>
      <p:cxnSp>
        <p:nvCxnSpPr>
          <p:cNvPr id="20" name="Přímá spojnice 19"/>
          <p:cNvCxnSpPr/>
          <p:nvPr/>
        </p:nvCxnSpPr>
        <p:spPr>
          <a:xfrm>
            <a:off x="1552279" y="6375657"/>
            <a:ext cx="1696024" cy="16438"/>
          </a:xfrm>
          <a:prstGeom prst="line">
            <a:avLst/>
          </a:prstGeom>
          <a:ln>
            <a:prstDash val="dash"/>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98161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par>
                          <p:cTn id="14" fill="hold">
                            <p:stCondLst>
                              <p:cond delay="500"/>
                            </p:stCondLst>
                            <p:childTnLst>
                              <p:par>
                                <p:cTn id="15" presetID="10" presetClass="entr" presetSubtype="0" fill="hold"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par>
                          <p:cTn id="18" fill="hold">
                            <p:stCondLst>
                              <p:cond delay="1000"/>
                            </p:stCondLst>
                            <p:childTnLst>
                              <p:par>
                                <p:cTn id="19" presetID="10" presetClass="entr" presetSubtype="0" fill="hold" nodeType="after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1000"/>
                                        <p:tgtEl>
                                          <p:spTgt spid="20"/>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0" end="0"/>
                                            </p:txEl>
                                          </p:spTgt>
                                        </p:tgtEl>
                                        <p:attrNameLst>
                                          <p:attrName>style.visibility</p:attrName>
                                        </p:attrNameLst>
                                      </p:cBhvr>
                                      <p:to>
                                        <p:strVal val="visible"/>
                                      </p:to>
                                    </p:set>
                                    <p:animEffect transition="in" filter="fade">
                                      <p:cBhvr>
                                        <p:cTn id="26" dur="500"/>
                                        <p:tgtEl>
                                          <p:spTgt spid="3">
                                            <p:txEl>
                                              <p:pRg st="0" end="0"/>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Effect transition="in" filter="fade">
                                      <p:cBhvr>
                                        <p:cTn id="29"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Kombinace odstínů</a:t>
            </a:r>
          </a:p>
        </p:txBody>
      </p:sp>
      <p:sp>
        <p:nvSpPr>
          <p:cNvPr id="3" name="Zástupný symbol pro obsah 2"/>
          <p:cNvSpPr>
            <a:spLocks noGrp="1"/>
          </p:cNvSpPr>
          <p:nvPr>
            <p:ph idx="1"/>
          </p:nvPr>
        </p:nvSpPr>
        <p:spPr>
          <a:xfrm>
            <a:off x="3991255" y="1828801"/>
            <a:ext cx="4224629" cy="4760258"/>
          </a:xfrm>
        </p:spPr>
        <p:txBody>
          <a:bodyPr/>
          <a:lstStyle/>
          <a:p>
            <a:pPr marL="0" indent="0">
              <a:lnSpc>
                <a:spcPct val="150000"/>
              </a:lnSpc>
              <a:buNone/>
            </a:pPr>
            <a:r>
              <a:rPr lang="cs-CZ" b="1" dirty="0"/>
              <a:t>Komplementární barvy </a:t>
            </a:r>
            <a:r>
              <a:rPr lang="cs-CZ" b="1" dirty="0" smtClean="0"/>
              <a:t/>
            </a:r>
            <a:br>
              <a:rPr lang="cs-CZ" b="1" dirty="0" smtClean="0"/>
            </a:br>
            <a:r>
              <a:rPr lang="cs-CZ" dirty="0" smtClean="0"/>
              <a:t>Dvě </a:t>
            </a:r>
            <a:r>
              <a:rPr lang="cs-CZ" dirty="0"/>
              <a:t>v barevném kole navzájem protilehlé barvy nazýváme komplementární. </a:t>
            </a:r>
            <a:r>
              <a:rPr lang="cs-CZ" dirty="0" smtClean="0"/>
              <a:t/>
            </a:r>
            <a:br>
              <a:rPr lang="cs-CZ" dirty="0" smtClean="0"/>
            </a:br>
            <a:r>
              <a:rPr lang="cs-CZ" dirty="0" smtClean="0"/>
              <a:t>Jejich </a:t>
            </a:r>
            <a:r>
              <a:rPr lang="cs-CZ" dirty="0"/>
              <a:t>smísením vznikne neutrální odstín. Působením světla vznikne jako neutrální středně šedý odstín, působením barevného inkoustu zase tlumený odstín hnědý. </a:t>
            </a:r>
          </a:p>
        </p:txBody>
      </p:sp>
      <p:sp>
        <p:nvSpPr>
          <p:cNvPr id="37" name="Obdélník 36"/>
          <p:cNvSpPr/>
          <p:nvPr/>
        </p:nvSpPr>
        <p:spPr>
          <a:xfrm>
            <a:off x="1124793" y="1882028"/>
            <a:ext cx="1277471" cy="1277471"/>
          </a:xfrm>
          <a:prstGeom prst="rect">
            <a:avLst/>
          </a:prstGeom>
          <a:solidFill>
            <a:srgbClr val="E42E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8" name="Obdélník 37"/>
          <p:cNvSpPr/>
          <p:nvPr/>
        </p:nvSpPr>
        <p:spPr>
          <a:xfrm>
            <a:off x="2402264" y="1882028"/>
            <a:ext cx="1277471" cy="1277471"/>
          </a:xfrm>
          <a:prstGeom prst="rect">
            <a:avLst/>
          </a:prstGeom>
          <a:solidFill>
            <a:srgbClr val="0091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39" name="Skupina 38"/>
          <p:cNvGrpSpPr/>
          <p:nvPr/>
        </p:nvGrpSpPr>
        <p:grpSpPr>
          <a:xfrm>
            <a:off x="1082773" y="3614458"/>
            <a:ext cx="2596962" cy="2630952"/>
            <a:chOff x="298637" y="3614458"/>
            <a:chExt cx="2596962" cy="2630952"/>
          </a:xfrm>
        </p:grpSpPr>
        <p:sp>
          <p:nvSpPr>
            <p:cNvPr id="40" name="Ovál 39"/>
            <p:cNvSpPr/>
            <p:nvPr/>
          </p:nvSpPr>
          <p:spPr>
            <a:xfrm>
              <a:off x="1332941" y="3614458"/>
              <a:ext cx="486334" cy="486334"/>
            </a:xfrm>
            <a:prstGeom prst="ellipse">
              <a:avLst/>
            </a:prstGeom>
            <a:solidFill>
              <a:srgbClr val="DE35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1" name="Ovál 40"/>
            <p:cNvSpPr/>
            <p:nvPr/>
          </p:nvSpPr>
          <p:spPr>
            <a:xfrm>
              <a:off x="1880628" y="3766858"/>
              <a:ext cx="486334" cy="486334"/>
            </a:xfrm>
            <a:prstGeom prst="ellipse">
              <a:avLst/>
            </a:prstGeom>
            <a:solidFill>
              <a:srgbClr val="E94E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2" name="Ovál 41"/>
            <p:cNvSpPr/>
            <p:nvPr/>
          </p:nvSpPr>
          <p:spPr>
            <a:xfrm>
              <a:off x="2280678" y="4147858"/>
              <a:ext cx="486334" cy="486334"/>
            </a:xfrm>
            <a:prstGeom prst="ellipse">
              <a:avLst/>
            </a:prstGeom>
            <a:solidFill>
              <a:srgbClr val="F08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3" name="Ovál 42"/>
            <p:cNvSpPr/>
            <p:nvPr/>
          </p:nvSpPr>
          <p:spPr>
            <a:xfrm>
              <a:off x="2409265" y="4695545"/>
              <a:ext cx="486334" cy="486334"/>
            </a:xfrm>
            <a:prstGeom prst="ellipse">
              <a:avLst/>
            </a:prstGeom>
            <a:solidFill>
              <a:srgbClr val="F1B2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4" name="Ovál 43"/>
            <p:cNvSpPr/>
            <p:nvPr/>
          </p:nvSpPr>
          <p:spPr>
            <a:xfrm>
              <a:off x="2280678" y="5205971"/>
              <a:ext cx="486334" cy="486334"/>
            </a:xfrm>
            <a:prstGeom prst="ellipse">
              <a:avLst/>
            </a:prstGeom>
            <a:solidFill>
              <a:srgbClr val="F3D4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5" name="Ovál 44"/>
            <p:cNvSpPr/>
            <p:nvPr/>
          </p:nvSpPr>
          <p:spPr>
            <a:xfrm>
              <a:off x="1880628" y="5622551"/>
              <a:ext cx="486334" cy="486334"/>
            </a:xfrm>
            <a:prstGeom prst="ellipse">
              <a:avLst/>
            </a:prstGeom>
            <a:solidFill>
              <a:srgbClr val="A1B8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6" name="Ovál 45"/>
            <p:cNvSpPr/>
            <p:nvPr/>
          </p:nvSpPr>
          <p:spPr>
            <a:xfrm>
              <a:off x="1332941" y="5759076"/>
              <a:ext cx="486334" cy="486334"/>
            </a:xfrm>
            <a:prstGeom prst="ellipse">
              <a:avLst/>
            </a:prstGeom>
            <a:solidFill>
              <a:srgbClr val="008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7" name="Ovál 46"/>
            <p:cNvSpPr/>
            <p:nvPr/>
          </p:nvSpPr>
          <p:spPr>
            <a:xfrm>
              <a:off x="799526" y="5622551"/>
              <a:ext cx="486334" cy="486334"/>
            </a:xfrm>
            <a:prstGeom prst="ellipse">
              <a:avLst/>
            </a:prstGeom>
            <a:solidFill>
              <a:srgbClr val="009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48" name="Ovál 47"/>
            <p:cNvSpPr/>
            <p:nvPr/>
          </p:nvSpPr>
          <p:spPr>
            <a:xfrm>
              <a:off x="399476" y="5205971"/>
              <a:ext cx="486334" cy="486334"/>
            </a:xfrm>
            <a:prstGeom prst="ellipse">
              <a:avLst/>
            </a:prstGeom>
            <a:solidFill>
              <a:srgbClr val="0064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49" name="Ovál 48"/>
            <p:cNvSpPr/>
            <p:nvPr/>
          </p:nvSpPr>
          <p:spPr>
            <a:xfrm>
              <a:off x="298637" y="4695545"/>
              <a:ext cx="486334" cy="486334"/>
            </a:xfrm>
            <a:prstGeom prst="ellipse">
              <a:avLst/>
            </a:prstGeom>
            <a:solidFill>
              <a:srgbClr val="43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50" name="Ovál 49"/>
            <p:cNvSpPr/>
            <p:nvPr/>
          </p:nvSpPr>
          <p:spPr>
            <a:xfrm>
              <a:off x="399476" y="4147858"/>
              <a:ext cx="486334" cy="486334"/>
            </a:xfrm>
            <a:prstGeom prst="ellipse">
              <a:avLst/>
            </a:prstGeom>
            <a:solidFill>
              <a:srgbClr val="8C42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51" name="Ovál 50"/>
            <p:cNvSpPr/>
            <p:nvPr/>
          </p:nvSpPr>
          <p:spPr>
            <a:xfrm>
              <a:off x="815931" y="3773020"/>
              <a:ext cx="486334" cy="486334"/>
            </a:xfrm>
            <a:prstGeom prst="ellipse">
              <a:avLst/>
            </a:prstGeom>
            <a:solidFill>
              <a:srgbClr val="C731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grpSp>
      <p:cxnSp>
        <p:nvCxnSpPr>
          <p:cNvPr id="52" name="Přímá spojnice 51"/>
          <p:cNvCxnSpPr>
            <a:stCxn id="46" idx="0"/>
            <a:endCxn id="40" idx="4"/>
          </p:cNvCxnSpPr>
          <p:nvPr/>
        </p:nvCxnSpPr>
        <p:spPr>
          <a:xfrm flipV="1">
            <a:off x="2360244" y="4100792"/>
            <a:ext cx="0" cy="1658284"/>
          </a:xfrm>
          <a:prstGeom prst="line">
            <a:avLst/>
          </a:prstGeom>
          <a:ln>
            <a:prstDash val="dash"/>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6699952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500"/>
                            </p:stCondLst>
                            <p:childTnLst>
                              <p:par>
                                <p:cTn id="5" presetID="10" presetClass="entr" presetSubtype="0" fill="hold" grpId="0" nodeType="after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fade">
                                      <p:cBhvr>
                                        <p:cTn id="7" dur="500"/>
                                        <p:tgtEl>
                                          <p:spTgt spid="37"/>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38"/>
                                        </p:tgtEl>
                                        <p:attrNameLst>
                                          <p:attrName>style.visibility</p:attrName>
                                        </p:attrNameLst>
                                      </p:cBhvr>
                                      <p:to>
                                        <p:strVal val="visible"/>
                                      </p:to>
                                    </p:set>
                                    <p:animEffect transition="in" filter="fade">
                                      <p:cBhvr>
                                        <p:cTn id="11" dur="500"/>
                                        <p:tgtEl>
                                          <p:spTgt spid="38"/>
                                        </p:tgtEl>
                                      </p:cBhvr>
                                    </p:animEffect>
                                  </p:childTnLst>
                                </p:cTn>
                              </p:par>
                            </p:childTnLst>
                          </p:cTn>
                        </p:par>
                        <p:par>
                          <p:cTn id="12" fill="hold">
                            <p:stCondLst>
                              <p:cond delay="1500"/>
                            </p:stCondLst>
                            <p:childTnLst>
                              <p:par>
                                <p:cTn id="13" presetID="10" presetClass="entr" presetSubtype="0" fill="hold" nodeType="afterEffect">
                                  <p:stCondLst>
                                    <p:cond delay="0"/>
                                  </p:stCondLst>
                                  <p:childTnLst>
                                    <p:set>
                                      <p:cBhvr>
                                        <p:cTn id="14" dur="1" fill="hold">
                                          <p:stCondLst>
                                            <p:cond delay="0"/>
                                          </p:stCondLst>
                                        </p:cTn>
                                        <p:tgtEl>
                                          <p:spTgt spid="39"/>
                                        </p:tgtEl>
                                        <p:attrNameLst>
                                          <p:attrName>style.visibility</p:attrName>
                                        </p:attrNameLst>
                                      </p:cBhvr>
                                      <p:to>
                                        <p:strVal val="visible"/>
                                      </p:to>
                                    </p:set>
                                    <p:animEffect transition="in" filter="fade">
                                      <p:cBhvr>
                                        <p:cTn id="15" dur="500"/>
                                        <p:tgtEl>
                                          <p:spTgt spid="39"/>
                                        </p:tgtEl>
                                      </p:cBhvr>
                                    </p:animEffect>
                                  </p:childTnLst>
                                </p:cTn>
                              </p:par>
                            </p:childTnLst>
                          </p:cTn>
                        </p:par>
                        <p:par>
                          <p:cTn id="16" fill="hold">
                            <p:stCondLst>
                              <p:cond delay="2000"/>
                            </p:stCondLst>
                            <p:childTnLst>
                              <p:par>
                                <p:cTn id="17" presetID="10" presetClass="entr" presetSubtype="0" fill="hold" nodeType="afterEffect">
                                  <p:stCondLst>
                                    <p:cond delay="0"/>
                                  </p:stCondLst>
                                  <p:childTnLst>
                                    <p:set>
                                      <p:cBhvr>
                                        <p:cTn id="18" dur="1" fill="hold">
                                          <p:stCondLst>
                                            <p:cond delay="0"/>
                                          </p:stCondLst>
                                        </p:cTn>
                                        <p:tgtEl>
                                          <p:spTgt spid="52"/>
                                        </p:tgtEl>
                                        <p:attrNameLst>
                                          <p:attrName>style.visibility</p:attrName>
                                        </p:attrNameLst>
                                      </p:cBhvr>
                                      <p:to>
                                        <p:strVal val="visible"/>
                                      </p:to>
                                    </p:set>
                                    <p:animEffect transition="in" filter="fade">
                                      <p:cBhvr>
                                        <p:cTn id="19" dur="1000"/>
                                        <p:tgtEl>
                                          <p:spTgt spid="52"/>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Effect transition="in" filter="fade">
                                      <p:cBhvr>
                                        <p:cTn id="24"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7" grpId="0" animBg="1"/>
      <p:bldP spid="3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Kombinace odstínů</a:t>
            </a:r>
          </a:p>
        </p:txBody>
      </p:sp>
      <p:sp>
        <p:nvSpPr>
          <p:cNvPr id="3" name="Zástupný symbol pro obsah 2"/>
          <p:cNvSpPr>
            <a:spLocks noGrp="1"/>
          </p:cNvSpPr>
          <p:nvPr>
            <p:ph idx="1"/>
          </p:nvPr>
        </p:nvSpPr>
        <p:spPr>
          <a:xfrm>
            <a:off x="3991255" y="1828801"/>
            <a:ext cx="4224629" cy="4760258"/>
          </a:xfrm>
        </p:spPr>
        <p:txBody>
          <a:bodyPr/>
          <a:lstStyle/>
          <a:p>
            <a:pPr marL="0" indent="0">
              <a:lnSpc>
                <a:spcPct val="150000"/>
              </a:lnSpc>
              <a:buNone/>
            </a:pPr>
            <a:r>
              <a:rPr lang="cs-CZ" b="1" dirty="0"/>
              <a:t>Triáda </a:t>
            </a:r>
            <a:r>
              <a:rPr lang="cs-CZ" b="1" dirty="0" smtClean="0"/>
              <a:t/>
            </a:r>
            <a:br>
              <a:rPr lang="cs-CZ" b="1" dirty="0" smtClean="0"/>
            </a:br>
            <a:r>
              <a:rPr lang="cs-CZ" dirty="0" smtClean="0"/>
              <a:t>Někdy </a:t>
            </a:r>
            <a:r>
              <a:rPr lang="cs-CZ" dirty="0"/>
              <a:t>se můžeme setkat také s pojmem "měkký kontrast". </a:t>
            </a:r>
            <a:r>
              <a:rPr lang="cs-CZ" dirty="0" smtClean="0"/>
              <a:t/>
            </a:r>
            <a:br>
              <a:rPr lang="cs-CZ" dirty="0" smtClean="0"/>
            </a:br>
            <a:r>
              <a:rPr lang="cs-CZ" dirty="0" smtClean="0"/>
              <a:t>Triáda </a:t>
            </a:r>
            <a:r>
              <a:rPr lang="cs-CZ" dirty="0"/>
              <a:t>je tvořena třemi barvami rovnoměrně rozloženými v třetinách barevného kruhu, mezi nimiž je vždy interval 120 stupňů. </a:t>
            </a:r>
            <a:r>
              <a:rPr lang="cs-CZ" dirty="0" smtClean="0"/>
              <a:t/>
            </a:r>
            <a:br>
              <a:rPr lang="cs-CZ" dirty="0" smtClean="0"/>
            </a:br>
            <a:r>
              <a:rPr lang="cs-CZ" dirty="0" smtClean="0"/>
              <a:t>Každá </a:t>
            </a:r>
            <a:r>
              <a:rPr lang="cs-CZ" dirty="0"/>
              <a:t>ze tří barev má své dvě "měkké kontrastní" vždy </a:t>
            </a:r>
            <a:r>
              <a:rPr lang="cs-CZ" dirty="0" smtClean="0"/>
              <a:t/>
            </a:r>
            <a:br>
              <a:rPr lang="cs-CZ" dirty="0" smtClean="0"/>
            </a:br>
            <a:r>
              <a:rPr lang="cs-CZ" dirty="0" smtClean="0"/>
              <a:t>v </a:t>
            </a:r>
            <a:r>
              <a:rPr lang="cs-CZ" dirty="0"/>
              <a:t>oboustranně stejné vzdálenosti od své protilehlé komplementární barvy. </a:t>
            </a:r>
            <a:r>
              <a:rPr lang="cs-CZ" dirty="0" smtClean="0"/>
              <a:t> </a:t>
            </a:r>
            <a:endParaRPr lang="cs-CZ" dirty="0"/>
          </a:p>
        </p:txBody>
      </p:sp>
      <p:sp>
        <p:nvSpPr>
          <p:cNvPr id="54" name="Obdélník 53"/>
          <p:cNvSpPr/>
          <p:nvPr/>
        </p:nvSpPr>
        <p:spPr>
          <a:xfrm>
            <a:off x="1071845" y="1828801"/>
            <a:ext cx="1277471" cy="1277471"/>
          </a:xfrm>
          <a:prstGeom prst="rect">
            <a:avLst/>
          </a:prstGeom>
          <a:solidFill>
            <a:srgbClr val="8D3C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5" name="Obdélník 54"/>
          <p:cNvSpPr/>
          <p:nvPr/>
        </p:nvSpPr>
        <p:spPr>
          <a:xfrm>
            <a:off x="2349316" y="1828801"/>
            <a:ext cx="1277471" cy="1277471"/>
          </a:xfrm>
          <a:prstGeom prst="rect">
            <a:avLst/>
          </a:prstGeom>
          <a:solidFill>
            <a:srgbClr val="F883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6" name="Obdélník 55"/>
          <p:cNvSpPr/>
          <p:nvPr/>
        </p:nvSpPr>
        <p:spPr>
          <a:xfrm>
            <a:off x="1949266" y="2306172"/>
            <a:ext cx="800100" cy="800100"/>
          </a:xfrm>
          <a:prstGeom prst="rect">
            <a:avLst/>
          </a:prstGeom>
          <a:solidFill>
            <a:srgbClr val="0092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57" name="Skupina 56"/>
          <p:cNvGrpSpPr/>
          <p:nvPr/>
        </p:nvGrpSpPr>
        <p:grpSpPr>
          <a:xfrm>
            <a:off x="1065642" y="3561231"/>
            <a:ext cx="2596962" cy="2630952"/>
            <a:chOff x="298637" y="3614458"/>
            <a:chExt cx="2596962" cy="2630952"/>
          </a:xfrm>
        </p:grpSpPr>
        <p:sp>
          <p:nvSpPr>
            <p:cNvPr id="58" name="Ovál 57"/>
            <p:cNvSpPr/>
            <p:nvPr/>
          </p:nvSpPr>
          <p:spPr>
            <a:xfrm>
              <a:off x="1332941" y="3614458"/>
              <a:ext cx="486334" cy="486334"/>
            </a:xfrm>
            <a:prstGeom prst="ellipse">
              <a:avLst/>
            </a:prstGeom>
            <a:solidFill>
              <a:srgbClr val="DE35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9" name="Ovál 58"/>
            <p:cNvSpPr/>
            <p:nvPr/>
          </p:nvSpPr>
          <p:spPr>
            <a:xfrm>
              <a:off x="1880628" y="3766858"/>
              <a:ext cx="486334" cy="486334"/>
            </a:xfrm>
            <a:prstGeom prst="ellipse">
              <a:avLst/>
            </a:prstGeom>
            <a:solidFill>
              <a:srgbClr val="E94E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0" name="Ovál 59"/>
            <p:cNvSpPr/>
            <p:nvPr/>
          </p:nvSpPr>
          <p:spPr>
            <a:xfrm>
              <a:off x="2280678" y="4147858"/>
              <a:ext cx="486334" cy="486334"/>
            </a:xfrm>
            <a:prstGeom prst="ellipse">
              <a:avLst/>
            </a:prstGeom>
            <a:solidFill>
              <a:srgbClr val="F08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1" name="Ovál 60"/>
            <p:cNvSpPr/>
            <p:nvPr/>
          </p:nvSpPr>
          <p:spPr>
            <a:xfrm>
              <a:off x="2409265" y="4695545"/>
              <a:ext cx="486334" cy="486334"/>
            </a:xfrm>
            <a:prstGeom prst="ellipse">
              <a:avLst/>
            </a:prstGeom>
            <a:solidFill>
              <a:srgbClr val="F1B2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2" name="Ovál 61"/>
            <p:cNvSpPr/>
            <p:nvPr/>
          </p:nvSpPr>
          <p:spPr>
            <a:xfrm>
              <a:off x="2280678" y="5205971"/>
              <a:ext cx="486334" cy="486334"/>
            </a:xfrm>
            <a:prstGeom prst="ellipse">
              <a:avLst/>
            </a:prstGeom>
            <a:solidFill>
              <a:srgbClr val="F3D4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3" name="Ovál 62"/>
            <p:cNvSpPr/>
            <p:nvPr/>
          </p:nvSpPr>
          <p:spPr>
            <a:xfrm>
              <a:off x="1880628" y="5622551"/>
              <a:ext cx="486334" cy="486334"/>
            </a:xfrm>
            <a:prstGeom prst="ellipse">
              <a:avLst/>
            </a:prstGeom>
            <a:solidFill>
              <a:srgbClr val="A1B8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4" name="Ovál 63"/>
            <p:cNvSpPr/>
            <p:nvPr/>
          </p:nvSpPr>
          <p:spPr>
            <a:xfrm>
              <a:off x="1332941" y="5759076"/>
              <a:ext cx="486334" cy="486334"/>
            </a:xfrm>
            <a:prstGeom prst="ellipse">
              <a:avLst/>
            </a:prstGeom>
            <a:solidFill>
              <a:srgbClr val="008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5" name="Ovál 64"/>
            <p:cNvSpPr/>
            <p:nvPr/>
          </p:nvSpPr>
          <p:spPr>
            <a:xfrm>
              <a:off x="799526" y="5622551"/>
              <a:ext cx="486334" cy="486334"/>
            </a:xfrm>
            <a:prstGeom prst="ellipse">
              <a:avLst/>
            </a:prstGeom>
            <a:solidFill>
              <a:srgbClr val="009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66" name="Ovál 65"/>
            <p:cNvSpPr/>
            <p:nvPr/>
          </p:nvSpPr>
          <p:spPr>
            <a:xfrm>
              <a:off x="399476" y="5205971"/>
              <a:ext cx="486334" cy="486334"/>
            </a:xfrm>
            <a:prstGeom prst="ellipse">
              <a:avLst/>
            </a:prstGeom>
            <a:solidFill>
              <a:srgbClr val="0064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67" name="Ovál 66"/>
            <p:cNvSpPr/>
            <p:nvPr/>
          </p:nvSpPr>
          <p:spPr>
            <a:xfrm>
              <a:off x="298637" y="4695545"/>
              <a:ext cx="486334" cy="486334"/>
            </a:xfrm>
            <a:prstGeom prst="ellipse">
              <a:avLst/>
            </a:prstGeom>
            <a:solidFill>
              <a:srgbClr val="434F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68" name="Ovál 67"/>
            <p:cNvSpPr/>
            <p:nvPr/>
          </p:nvSpPr>
          <p:spPr>
            <a:xfrm>
              <a:off x="399476" y="4147858"/>
              <a:ext cx="486334" cy="486334"/>
            </a:xfrm>
            <a:prstGeom prst="ellipse">
              <a:avLst/>
            </a:prstGeom>
            <a:solidFill>
              <a:srgbClr val="8C42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69" name="Ovál 68"/>
            <p:cNvSpPr/>
            <p:nvPr/>
          </p:nvSpPr>
          <p:spPr>
            <a:xfrm>
              <a:off x="815931" y="3773020"/>
              <a:ext cx="486334" cy="486334"/>
            </a:xfrm>
            <a:prstGeom prst="ellipse">
              <a:avLst/>
            </a:prstGeom>
            <a:solidFill>
              <a:srgbClr val="C731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grpSp>
      <p:cxnSp>
        <p:nvCxnSpPr>
          <p:cNvPr id="70" name="Přímá spojnice 69"/>
          <p:cNvCxnSpPr>
            <a:stCxn id="64" idx="0"/>
            <a:endCxn id="68" idx="5"/>
          </p:cNvCxnSpPr>
          <p:nvPr/>
        </p:nvCxnSpPr>
        <p:spPr>
          <a:xfrm flipH="1" flipV="1">
            <a:off x="1581593" y="4509743"/>
            <a:ext cx="761520" cy="1196106"/>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71" name="Přímá spojnice 70"/>
          <p:cNvCxnSpPr>
            <a:stCxn id="64" idx="0"/>
            <a:endCxn id="60" idx="3"/>
          </p:cNvCxnSpPr>
          <p:nvPr/>
        </p:nvCxnSpPr>
        <p:spPr>
          <a:xfrm flipV="1">
            <a:off x="2343113" y="4509743"/>
            <a:ext cx="775792" cy="1196106"/>
          </a:xfrm>
          <a:prstGeom prst="line">
            <a:avLst/>
          </a:prstGeom>
          <a:ln>
            <a:prstDash val="dash"/>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8817343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4"/>
                                        </p:tgtEl>
                                        <p:attrNameLst>
                                          <p:attrName>style.visibility</p:attrName>
                                        </p:attrNameLst>
                                      </p:cBhvr>
                                      <p:to>
                                        <p:strVal val="visible"/>
                                      </p:to>
                                    </p:set>
                                    <p:animEffect transition="in" filter="fade">
                                      <p:cBhvr>
                                        <p:cTn id="7" dur="500"/>
                                        <p:tgtEl>
                                          <p:spTgt spid="5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5"/>
                                        </p:tgtEl>
                                        <p:attrNameLst>
                                          <p:attrName>style.visibility</p:attrName>
                                        </p:attrNameLst>
                                      </p:cBhvr>
                                      <p:to>
                                        <p:strVal val="visible"/>
                                      </p:to>
                                    </p:set>
                                    <p:animEffect transition="in" filter="fade">
                                      <p:cBhvr>
                                        <p:cTn id="11" dur="500"/>
                                        <p:tgtEl>
                                          <p:spTgt spid="55"/>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56"/>
                                        </p:tgtEl>
                                        <p:attrNameLst>
                                          <p:attrName>style.visibility</p:attrName>
                                        </p:attrNameLst>
                                      </p:cBhvr>
                                      <p:to>
                                        <p:strVal val="visible"/>
                                      </p:to>
                                    </p:set>
                                    <p:animEffect transition="in" filter="fade">
                                      <p:cBhvr>
                                        <p:cTn id="15" dur="500"/>
                                        <p:tgtEl>
                                          <p:spTgt spid="56"/>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57"/>
                                        </p:tgtEl>
                                        <p:attrNameLst>
                                          <p:attrName>style.visibility</p:attrName>
                                        </p:attrNameLst>
                                      </p:cBhvr>
                                      <p:to>
                                        <p:strVal val="visible"/>
                                      </p:to>
                                    </p:set>
                                    <p:animEffect transition="in" filter="fade">
                                      <p:cBhvr>
                                        <p:cTn id="19" dur="500"/>
                                        <p:tgtEl>
                                          <p:spTgt spid="57"/>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71"/>
                                        </p:tgtEl>
                                        <p:attrNameLst>
                                          <p:attrName>style.visibility</p:attrName>
                                        </p:attrNameLst>
                                      </p:cBhvr>
                                      <p:to>
                                        <p:strVal val="visible"/>
                                      </p:to>
                                    </p:set>
                                    <p:animEffect transition="in" filter="fade">
                                      <p:cBhvr>
                                        <p:cTn id="23" dur="1000"/>
                                        <p:tgtEl>
                                          <p:spTgt spid="71"/>
                                        </p:tgtEl>
                                      </p:cBhvr>
                                    </p:animEffect>
                                  </p:childTnLst>
                                </p:cTn>
                              </p:par>
                              <p:par>
                                <p:cTn id="24" presetID="10" presetClass="entr" presetSubtype="0" fill="hold" nodeType="withEffect">
                                  <p:stCondLst>
                                    <p:cond delay="0"/>
                                  </p:stCondLst>
                                  <p:childTnLst>
                                    <p:set>
                                      <p:cBhvr>
                                        <p:cTn id="25" dur="1" fill="hold">
                                          <p:stCondLst>
                                            <p:cond delay="0"/>
                                          </p:stCondLst>
                                        </p:cTn>
                                        <p:tgtEl>
                                          <p:spTgt spid="70"/>
                                        </p:tgtEl>
                                        <p:attrNameLst>
                                          <p:attrName>style.visibility</p:attrName>
                                        </p:attrNameLst>
                                      </p:cBhvr>
                                      <p:to>
                                        <p:strVal val="visible"/>
                                      </p:to>
                                    </p:set>
                                    <p:animEffect transition="in" filter="fade">
                                      <p:cBhvr>
                                        <p:cTn id="26" dur="1000"/>
                                        <p:tgtEl>
                                          <p:spTgt spid="7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Effect transition="in" filter="fade">
                                      <p:cBhvr>
                                        <p:cTn id="31"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4" grpId="0" animBg="1"/>
      <p:bldP spid="55" grpId="0" animBg="1"/>
      <p:bldP spid="5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Extenze barvy </a:t>
            </a:r>
          </a:p>
        </p:txBody>
      </p:sp>
      <p:sp>
        <p:nvSpPr>
          <p:cNvPr id="3" name="Zástupný symbol pro obsah 2"/>
          <p:cNvSpPr>
            <a:spLocks noGrp="1"/>
          </p:cNvSpPr>
          <p:nvPr>
            <p:ph idx="1"/>
          </p:nvPr>
        </p:nvSpPr>
        <p:spPr/>
        <p:txBody>
          <a:bodyPr/>
          <a:lstStyle/>
          <a:p>
            <a:pPr>
              <a:lnSpc>
                <a:spcPct val="150000"/>
              </a:lnSpc>
            </a:pPr>
            <a:r>
              <a:rPr lang="cs-CZ" dirty="0"/>
              <a:t>Relativní kvantita jedné barvy v takovém poměru k druhé, že se obě jeví rovnoměrně přítomné, je vyjádřena vztahem extenze. </a:t>
            </a:r>
            <a:endParaRPr lang="cs-CZ" dirty="0" smtClean="0"/>
          </a:p>
          <a:p>
            <a:pPr>
              <a:lnSpc>
                <a:spcPct val="150000"/>
              </a:lnSpc>
            </a:pPr>
            <a:r>
              <a:rPr lang="cs-CZ" dirty="0"/>
              <a:t>Někdy je kvantita barvy neúměrná kvantitě barvy, s níž tvoří kombinaci. V tomto vztahu hraje vizuální roli i jejich intenzita.</a:t>
            </a:r>
          </a:p>
        </p:txBody>
      </p:sp>
      <p:sp>
        <p:nvSpPr>
          <p:cNvPr id="4" name="Obdélník 3"/>
          <p:cNvSpPr/>
          <p:nvPr/>
        </p:nvSpPr>
        <p:spPr>
          <a:xfrm>
            <a:off x="946404" y="5069018"/>
            <a:ext cx="1111120" cy="1111120"/>
          </a:xfrm>
          <a:prstGeom prst="rect">
            <a:avLst/>
          </a:prstGeom>
          <a:solidFill>
            <a:srgbClr val="C731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bdélník 4"/>
          <p:cNvSpPr/>
          <p:nvPr/>
        </p:nvSpPr>
        <p:spPr>
          <a:xfrm>
            <a:off x="1206314" y="5345649"/>
            <a:ext cx="557860" cy="557858"/>
          </a:xfrm>
          <a:prstGeom prst="rect">
            <a:avLst/>
          </a:prstGeom>
          <a:solidFill>
            <a:srgbClr val="4E4D9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2317434" y="5069018"/>
            <a:ext cx="1111120" cy="1111120"/>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a:off x="2577344" y="5345649"/>
            <a:ext cx="557860" cy="557858"/>
          </a:xfrm>
          <a:prstGeom prst="rect">
            <a:avLst/>
          </a:prstGeom>
          <a:solidFill>
            <a:srgbClr val="4E4D9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3688464" y="5069018"/>
            <a:ext cx="1111120" cy="1111120"/>
          </a:xfrm>
          <a:prstGeom prst="rect">
            <a:avLst/>
          </a:prstGeom>
          <a:solidFill>
            <a:srgbClr val="8C42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3948374" y="5345649"/>
            <a:ext cx="557860" cy="557858"/>
          </a:xfrm>
          <a:prstGeom prst="rect">
            <a:avLst/>
          </a:prstGeom>
          <a:solidFill>
            <a:srgbClr val="4E4D9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4795921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Simultánní kontrast</a:t>
            </a:r>
            <a:endParaRPr lang="cs-CZ" dirty="0"/>
          </a:p>
        </p:txBody>
      </p:sp>
      <p:sp>
        <p:nvSpPr>
          <p:cNvPr id="3" name="Zástupný symbol pro obsah 2"/>
          <p:cNvSpPr>
            <a:spLocks noGrp="1"/>
          </p:cNvSpPr>
          <p:nvPr>
            <p:ph idx="1"/>
          </p:nvPr>
        </p:nvSpPr>
        <p:spPr>
          <a:xfrm>
            <a:off x="679103" y="4335372"/>
            <a:ext cx="7750977" cy="2255927"/>
          </a:xfrm>
        </p:spPr>
        <p:txBody>
          <a:bodyPr>
            <a:noAutofit/>
          </a:bodyPr>
          <a:lstStyle/>
          <a:p>
            <a:pPr marL="0" indent="0">
              <a:lnSpc>
                <a:spcPct val="150000"/>
              </a:lnSpc>
              <a:buNone/>
            </a:pPr>
            <a:r>
              <a:rPr lang="cs-CZ" dirty="0"/>
              <a:t>Tento optický klam má vliv na to, že spolu se změnou barevného prostředí, v jakém se barva nachází, vnímáme i změnu jejího působení. Na těchto obrázcích se jedna a tatáž modrá jeví čtyřmi různými způsoby (má pokaždé jiný odstín), protože je obklopena jinou barvou.</a:t>
            </a:r>
            <a:endParaRPr lang="cs-CZ" dirty="0"/>
          </a:p>
        </p:txBody>
      </p:sp>
      <p:sp>
        <p:nvSpPr>
          <p:cNvPr id="4" name="Obdélník 3"/>
          <p:cNvSpPr/>
          <p:nvPr/>
        </p:nvSpPr>
        <p:spPr>
          <a:xfrm>
            <a:off x="679104" y="1786930"/>
            <a:ext cx="2452834" cy="2452834"/>
          </a:xfrm>
          <a:prstGeom prst="rect">
            <a:avLst/>
          </a:prstGeom>
          <a:solidFill>
            <a:srgbClr val="E94E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bdélník 4"/>
          <p:cNvSpPr/>
          <p:nvPr/>
        </p:nvSpPr>
        <p:spPr>
          <a:xfrm>
            <a:off x="1264057" y="2397600"/>
            <a:ext cx="1231492" cy="1231492"/>
          </a:xfrm>
          <a:prstGeom prst="rect">
            <a:avLst/>
          </a:prstGeom>
          <a:solidFill>
            <a:srgbClr val="6B92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3328175" y="1786930"/>
            <a:ext cx="2452834" cy="245283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3913128" y="2397600"/>
            <a:ext cx="1231492" cy="1231492"/>
          </a:xfrm>
          <a:prstGeom prst="rect">
            <a:avLst/>
          </a:prstGeom>
          <a:solidFill>
            <a:srgbClr val="6B92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5977246" y="1786930"/>
            <a:ext cx="2452834" cy="2452834"/>
          </a:xfrm>
          <a:prstGeom prst="rect">
            <a:avLst/>
          </a:prstGeom>
          <a:solidFill>
            <a:srgbClr val="0093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6562199" y="2397600"/>
            <a:ext cx="1231492" cy="1231492"/>
          </a:xfrm>
          <a:prstGeom prst="rect">
            <a:avLst/>
          </a:prstGeom>
          <a:solidFill>
            <a:srgbClr val="6B92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6691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500"/>
                                        <p:tgtEl>
                                          <p:spTgt spid="1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500"/>
                                        <p:tgtEl>
                                          <p:spTgt spid="11"/>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500"/>
                                        <p:tgtEl>
                                          <p:spTgt spid="13"/>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par>
                          <p:cTn id="23" fill="hold">
                            <p:stCondLst>
                              <p:cond delay="500"/>
                            </p:stCondLst>
                            <p:childTnLst>
                              <p:par>
                                <p:cTn id="24" presetID="10" presetClass="entr" presetSubtype="0" fill="hold" grpId="0" nodeType="afterEffect">
                                  <p:stCondLst>
                                    <p:cond delay="0"/>
                                  </p:stCondLst>
                                  <p:childTnLst>
                                    <p:set>
                                      <p:cBhvr>
                                        <p:cTn id="25" dur="1" fill="hold">
                                          <p:stCondLst>
                                            <p:cond delay="0"/>
                                          </p:stCondLst>
                                        </p:cTn>
                                        <p:tgtEl>
                                          <p:spTgt spid="3">
                                            <p:txEl>
                                              <p:pRg st="0" end="0"/>
                                            </p:txEl>
                                          </p:spTgt>
                                        </p:tgtEl>
                                        <p:attrNameLst>
                                          <p:attrName>style.visibility</p:attrName>
                                        </p:attrNameLst>
                                      </p:cBhvr>
                                      <p:to>
                                        <p:strVal val="visible"/>
                                      </p:to>
                                    </p:set>
                                    <p:animEffect transition="in" filter="fade">
                                      <p:cBhvr>
                                        <p:cTn id="2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10" grpId="0" animBg="1"/>
      <p:bldP spid="11" grpId="0" animBg="1"/>
      <p:bldP spid="12" grpId="0" animBg="1"/>
      <p:bldP spid="1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46404" y="365760"/>
            <a:ext cx="8049678" cy="1325562"/>
          </a:xfrm>
        </p:spPr>
        <p:txBody>
          <a:bodyPr/>
          <a:lstStyle/>
          <a:p>
            <a:r>
              <a:rPr lang="cs-CZ" dirty="0"/>
              <a:t>Kombinace </a:t>
            </a:r>
            <a:r>
              <a:rPr lang="cs-CZ" dirty="0" smtClean="0"/>
              <a:t>tmavosti a </a:t>
            </a:r>
            <a:r>
              <a:rPr lang="cs-CZ" dirty="0"/>
              <a:t>světlosti</a:t>
            </a:r>
          </a:p>
        </p:txBody>
      </p:sp>
      <p:sp>
        <p:nvSpPr>
          <p:cNvPr id="3" name="Zástupný symbol pro obsah 2"/>
          <p:cNvSpPr>
            <a:spLocks noGrp="1"/>
          </p:cNvSpPr>
          <p:nvPr>
            <p:ph idx="1"/>
          </p:nvPr>
        </p:nvSpPr>
        <p:spPr/>
        <p:txBody>
          <a:bodyPr/>
          <a:lstStyle/>
          <a:p>
            <a:pPr>
              <a:lnSpc>
                <a:spcPct val="150000"/>
              </a:lnSpc>
            </a:pPr>
            <a:r>
              <a:rPr lang="cs-CZ" dirty="0"/>
              <a:t>Nezávisle na svém odstínu nesou barvy vybrané </a:t>
            </a:r>
            <a:r>
              <a:rPr lang="cs-CZ" dirty="0" smtClean="0"/>
              <a:t/>
            </a:r>
            <a:br>
              <a:rPr lang="cs-CZ" dirty="0" smtClean="0"/>
            </a:br>
            <a:r>
              <a:rPr lang="cs-CZ" dirty="0" smtClean="0"/>
              <a:t>do </a:t>
            </a:r>
            <a:r>
              <a:rPr lang="cs-CZ" dirty="0"/>
              <a:t>palety i určité hodnoty jasu. </a:t>
            </a:r>
            <a:endParaRPr lang="cs-CZ" dirty="0" smtClean="0"/>
          </a:p>
          <a:p>
            <a:pPr>
              <a:lnSpc>
                <a:spcPct val="150000"/>
              </a:lnSpc>
            </a:pPr>
            <a:r>
              <a:rPr lang="cs-CZ" dirty="0" smtClean="0"/>
              <a:t>Použitím </a:t>
            </a:r>
            <a:r>
              <a:rPr lang="cs-CZ" dirty="0"/>
              <a:t>barev s výrazně jinými hodnotami ve vzájemném poměru může designér vytvořit efektivní kontrast a rytmus mezi tmavšími a světlejšími barevnými plochami, a to i s několika málo odstíny. </a:t>
            </a:r>
          </a:p>
        </p:txBody>
      </p:sp>
      <p:grpSp>
        <p:nvGrpSpPr>
          <p:cNvPr id="10" name="Skupina 9"/>
          <p:cNvGrpSpPr/>
          <p:nvPr/>
        </p:nvGrpSpPr>
        <p:grpSpPr>
          <a:xfrm>
            <a:off x="946404" y="5023835"/>
            <a:ext cx="4257876" cy="1048582"/>
            <a:chOff x="946404" y="5023835"/>
            <a:chExt cx="4257876" cy="1048582"/>
          </a:xfrm>
        </p:grpSpPr>
        <p:sp>
          <p:nvSpPr>
            <p:cNvPr id="5" name="Obdélník 4"/>
            <p:cNvSpPr/>
            <p:nvPr/>
          </p:nvSpPr>
          <p:spPr>
            <a:xfrm>
              <a:off x="946404" y="5023835"/>
              <a:ext cx="857930" cy="1048582"/>
            </a:xfrm>
            <a:prstGeom prst="rect">
              <a:avLst/>
            </a:prstGeom>
            <a:solidFill>
              <a:srgbClr val="F2D2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a:off x="1804334" y="5023835"/>
              <a:ext cx="1239233" cy="1048582"/>
            </a:xfrm>
            <a:prstGeom prst="rect">
              <a:avLst/>
            </a:prstGeom>
            <a:solidFill>
              <a:srgbClr val="008DB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3043567" y="5023835"/>
              <a:ext cx="285977" cy="1048582"/>
            </a:xfrm>
            <a:prstGeom prst="rect">
              <a:avLst/>
            </a:prstGeom>
            <a:solidFill>
              <a:srgbClr val="F2D2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a:off x="3329544" y="5023835"/>
              <a:ext cx="1874736" cy="1048582"/>
            </a:xfrm>
            <a:prstGeom prst="rect">
              <a:avLst/>
            </a:prstGeom>
            <a:solidFill>
              <a:srgbClr val="3E448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Tree>
    <p:extLst>
      <p:ext uri="{BB962C8B-B14F-4D97-AF65-F5344CB8AC3E}">
        <p14:creationId xmlns:p14="http://schemas.microsoft.com/office/powerpoint/2010/main" val="36625238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Rytmická extenze</a:t>
            </a:r>
          </a:p>
        </p:txBody>
      </p:sp>
      <p:sp>
        <p:nvSpPr>
          <p:cNvPr id="3" name="Zástupný symbol pro obsah 2"/>
          <p:cNvSpPr>
            <a:spLocks noGrp="1"/>
          </p:cNvSpPr>
          <p:nvPr>
            <p:ph idx="1"/>
          </p:nvPr>
        </p:nvSpPr>
        <p:spPr>
          <a:xfrm>
            <a:off x="946404" y="4007224"/>
            <a:ext cx="6446520" cy="2172914"/>
          </a:xfrm>
        </p:spPr>
        <p:txBody>
          <a:bodyPr/>
          <a:lstStyle/>
          <a:p>
            <a:pPr>
              <a:lnSpc>
                <a:spcPct val="150000"/>
              </a:lnSpc>
            </a:pPr>
            <a:r>
              <a:rPr lang="cs-CZ" dirty="0"/>
              <a:t>Řada odstínů různého jasu (světlejších a tmavších) vypadá rytmicky</a:t>
            </a:r>
            <a:r>
              <a:rPr lang="cs-CZ" dirty="0" smtClean="0"/>
              <a:t>, jsou-li </a:t>
            </a:r>
            <a:r>
              <a:rPr lang="cs-CZ" dirty="0"/>
              <a:t>mezi nimi znatelné rozdíly také v kvantitě. </a:t>
            </a:r>
            <a:r>
              <a:rPr lang="cs-CZ" dirty="0" smtClean="0"/>
              <a:t/>
            </a:r>
            <a:br>
              <a:rPr lang="cs-CZ" dirty="0" smtClean="0"/>
            </a:br>
            <a:r>
              <a:rPr lang="cs-CZ" dirty="0" smtClean="0"/>
              <a:t>Optický </a:t>
            </a:r>
            <a:r>
              <a:rPr lang="cs-CZ" dirty="0"/>
              <a:t>rytmus a zdánlivá prostorovost jsou tedy vyvolány střídáním tmavých a světlých odstínů.</a:t>
            </a:r>
          </a:p>
        </p:txBody>
      </p:sp>
      <p:grpSp>
        <p:nvGrpSpPr>
          <p:cNvPr id="4" name="Skupina 3"/>
          <p:cNvGrpSpPr/>
          <p:nvPr/>
        </p:nvGrpSpPr>
        <p:grpSpPr>
          <a:xfrm>
            <a:off x="946404" y="1957906"/>
            <a:ext cx="7502420" cy="1847612"/>
            <a:chOff x="946404" y="5023835"/>
            <a:chExt cx="4257876" cy="1048582"/>
          </a:xfrm>
        </p:grpSpPr>
        <p:sp>
          <p:nvSpPr>
            <p:cNvPr id="5" name="Obdélník 4"/>
            <p:cNvSpPr/>
            <p:nvPr/>
          </p:nvSpPr>
          <p:spPr>
            <a:xfrm>
              <a:off x="946404" y="5023835"/>
              <a:ext cx="857930" cy="1048582"/>
            </a:xfrm>
            <a:prstGeom prst="rect">
              <a:avLst/>
            </a:prstGeom>
            <a:solidFill>
              <a:srgbClr val="F2D2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a:off x="1804334" y="5023835"/>
              <a:ext cx="1239233" cy="1048582"/>
            </a:xfrm>
            <a:prstGeom prst="rect">
              <a:avLst/>
            </a:prstGeom>
            <a:solidFill>
              <a:srgbClr val="008DB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3043567" y="5023835"/>
              <a:ext cx="285977" cy="1048582"/>
            </a:xfrm>
            <a:prstGeom prst="rect">
              <a:avLst/>
            </a:prstGeom>
            <a:solidFill>
              <a:srgbClr val="F2D2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a:off x="3329544" y="5023835"/>
              <a:ext cx="1874736" cy="1048582"/>
            </a:xfrm>
            <a:prstGeom prst="rect">
              <a:avLst/>
            </a:prstGeom>
            <a:solidFill>
              <a:srgbClr val="3E448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Tree>
    <p:extLst>
      <p:ext uri="{BB962C8B-B14F-4D97-AF65-F5344CB8AC3E}">
        <p14:creationId xmlns:p14="http://schemas.microsoft.com/office/powerpoint/2010/main" val="23257591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Analogický stupeň jasu</a:t>
            </a:r>
            <a:endParaRPr lang="cs-CZ" dirty="0"/>
          </a:p>
        </p:txBody>
      </p:sp>
      <p:sp>
        <p:nvSpPr>
          <p:cNvPr id="9" name="Obdélník 8"/>
          <p:cNvSpPr/>
          <p:nvPr/>
        </p:nvSpPr>
        <p:spPr>
          <a:xfrm>
            <a:off x="946404" y="1834345"/>
            <a:ext cx="1406823" cy="1406823"/>
          </a:xfrm>
          <a:prstGeom prst="rect">
            <a:avLst/>
          </a:prstGeom>
          <a:solidFill>
            <a:srgbClr val="EE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a:off x="2353227" y="1834345"/>
            <a:ext cx="1406823" cy="1406823"/>
          </a:xfrm>
          <a:prstGeom prst="rect">
            <a:avLst/>
          </a:prstGeom>
          <a:solidFill>
            <a:srgbClr val="F4E2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946404" y="3387374"/>
            <a:ext cx="1406823" cy="1406823"/>
          </a:xfrm>
          <a:prstGeom prst="rect">
            <a:avLst/>
          </a:prstGeom>
          <a:solidFill>
            <a:srgbClr val="FAB4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bdélník 16"/>
          <p:cNvSpPr/>
          <p:nvPr/>
        </p:nvSpPr>
        <p:spPr>
          <a:xfrm>
            <a:off x="2353227" y="3387374"/>
            <a:ext cx="1406823" cy="1406823"/>
          </a:xfrm>
          <a:prstGeom prst="rect">
            <a:avLst/>
          </a:prstGeom>
          <a:solidFill>
            <a:srgbClr val="A3B82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a:off x="4877134" y="1834345"/>
            <a:ext cx="1406823" cy="1406823"/>
          </a:xfrm>
          <a:prstGeom prst="rect">
            <a:avLst/>
          </a:prstGeom>
          <a:solidFill>
            <a:srgbClr val="5856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bdélník 18"/>
          <p:cNvSpPr/>
          <p:nvPr/>
        </p:nvSpPr>
        <p:spPr>
          <a:xfrm>
            <a:off x="6283957" y="1834345"/>
            <a:ext cx="1406823" cy="1406823"/>
          </a:xfrm>
          <a:prstGeom prst="rect">
            <a:avLst/>
          </a:prstGeom>
          <a:solidFill>
            <a:srgbClr val="474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bdélník 19"/>
          <p:cNvSpPr/>
          <p:nvPr/>
        </p:nvSpPr>
        <p:spPr>
          <a:xfrm>
            <a:off x="4877134" y="3387374"/>
            <a:ext cx="1406823" cy="1406823"/>
          </a:xfrm>
          <a:prstGeom prst="rect">
            <a:avLst/>
          </a:prstGeom>
          <a:solidFill>
            <a:srgbClr val="A69C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bdélník 20"/>
          <p:cNvSpPr/>
          <p:nvPr/>
        </p:nvSpPr>
        <p:spPr>
          <a:xfrm>
            <a:off x="6283957" y="3387374"/>
            <a:ext cx="1406823" cy="1406823"/>
          </a:xfrm>
          <a:prstGeom prst="rect">
            <a:avLst/>
          </a:prstGeom>
          <a:solidFill>
            <a:srgbClr val="86B4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Zástupný symbol pro obsah 2"/>
          <p:cNvSpPr txBox="1">
            <a:spLocks/>
          </p:cNvSpPr>
          <p:nvPr/>
        </p:nvSpPr>
        <p:spPr>
          <a:xfrm>
            <a:off x="768096" y="4940403"/>
            <a:ext cx="7628929" cy="1573325"/>
          </a:xfrm>
          <a:prstGeom prst="rect">
            <a:avLst/>
          </a:prstGeom>
        </p:spPr>
        <p:txBody>
          <a:bodyPr vert="horz" lIns="91440" tIns="45720" rIns="91440" bIns="45720" rtlCol="0" anchor="t">
            <a:normAutofit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cs-CZ" dirty="0"/>
              <a:t>Na stupnici od světlejšího k tmavšímu stupni se analogické barvy nacházejí u sebe, jsou stejně či velmi podobně jasné </a:t>
            </a:r>
            <a:r>
              <a:rPr lang="cs-CZ" dirty="0" smtClean="0"/>
              <a:t/>
            </a:r>
            <a:br>
              <a:rPr lang="cs-CZ" dirty="0" smtClean="0"/>
            </a:br>
            <a:r>
              <a:rPr lang="cs-CZ" dirty="0" smtClean="0"/>
              <a:t>(</a:t>
            </a:r>
            <a:r>
              <a:rPr lang="cs-CZ" dirty="0"/>
              <a:t>tj. světlé nebo tmavé), nehledě na sytost </a:t>
            </a:r>
            <a:r>
              <a:rPr lang="cs-CZ" dirty="0" smtClean="0"/>
              <a:t>či odstín</a:t>
            </a:r>
            <a:r>
              <a:rPr lang="cs-CZ" dirty="0"/>
              <a:t>. </a:t>
            </a:r>
            <a:r>
              <a:rPr lang="cs-CZ" dirty="0" smtClean="0"/>
              <a:t/>
            </a:r>
            <a:br>
              <a:rPr lang="cs-CZ" dirty="0" smtClean="0"/>
            </a:br>
            <a:r>
              <a:rPr lang="cs-CZ" dirty="0" smtClean="0"/>
              <a:t/>
            </a:r>
            <a:br>
              <a:rPr lang="cs-CZ" dirty="0" smtClean="0"/>
            </a:br>
            <a:r>
              <a:rPr lang="cs-CZ" dirty="0" smtClean="0"/>
              <a:t>Jak </a:t>
            </a:r>
            <a:r>
              <a:rPr lang="cs-CZ" dirty="0"/>
              <a:t>se k sobě barvy hodnotou jasu přibližují</a:t>
            </a:r>
            <a:r>
              <a:rPr lang="cs-CZ" dirty="0" smtClean="0"/>
              <a:t>, zmenšuje </a:t>
            </a:r>
            <a:r>
              <a:rPr lang="cs-CZ" dirty="0"/>
              <a:t>se naše </a:t>
            </a:r>
            <a:r>
              <a:rPr lang="cs-CZ" dirty="0" smtClean="0"/>
              <a:t>schopnost rozlišit </a:t>
            </a:r>
            <a:r>
              <a:rPr lang="cs-CZ" dirty="0"/>
              <a:t>hranici mezi nimi.</a:t>
            </a:r>
            <a:endParaRPr lang="cs-CZ" dirty="0"/>
          </a:p>
        </p:txBody>
      </p:sp>
    </p:spTree>
    <p:extLst>
      <p:ext uri="{BB962C8B-B14F-4D97-AF65-F5344CB8AC3E}">
        <p14:creationId xmlns:p14="http://schemas.microsoft.com/office/powerpoint/2010/main" val="2372181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Progresivita</a:t>
            </a:r>
            <a:endParaRPr lang="cs-CZ" dirty="0"/>
          </a:p>
        </p:txBody>
      </p:sp>
      <p:sp>
        <p:nvSpPr>
          <p:cNvPr id="3" name="Zástupný symbol pro obsah 2"/>
          <p:cNvSpPr>
            <a:spLocks noGrp="1"/>
          </p:cNvSpPr>
          <p:nvPr>
            <p:ph idx="1"/>
          </p:nvPr>
        </p:nvSpPr>
        <p:spPr>
          <a:xfrm>
            <a:off x="768096" y="1978194"/>
            <a:ext cx="7628929" cy="4023360"/>
          </a:xfrm>
        </p:spPr>
        <p:txBody>
          <a:bodyPr anchor="t"/>
          <a:lstStyle/>
          <a:p>
            <a:r>
              <a:rPr lang="cs-CZ" dirty="0"/>
              <a:t>Sled </a:t>
            </a:r>
            <a:r>
              <a:rPr lang="cs-CZ" dirty="0" smtClean="0"/>
              <a:t>barev s </a:t>
            </a:r>
            <a:r>
              <a:rPr lang="cs-CZ" dirty="0"/>
              <a:t>různými hodnotami </a:t>
            </a:r>
            <a:r>
              <a:rPr lang="cs-CZ" dirty="0" smtClean="0"/>
              <a:t>jasu v </a:t>
            </a:r>
            <a:r>
              <a:rPr lang="cs-CZ" dirty="0"/>
              <a:t>opticky rovnoměrné či geometrické posloupnosti je považován za progresivní</a:t>
            </a:r>
            <a:r>
              <a:rPr lang="cs-CZ" dirty="0" smtClean="0"/>
              <a:t>, vnímáme-li </a:t>
            </a:r>
            <a:r>
              <a:rPr lang="cs-CZ" dirty="0"/>
              <a:t>celkový efekt jako postupné ztmavování či zesvětlování barev v rámci dané sady barev. </a:t>
            </a:r>
            <a:endParaRPr lang="cs-CZ" dirty="0"/>
          </a:p>
        </p:txBody>
      </p:sp>
      <p:sp>
        <p:nvSpPr>
          <p:cNvPr id="9" name="Obdélník 8"/>
          <p:cNvSpPr/>
          <p:nvPr/>
        </p:nvSpPr>
        <p:spPr>
          <a:xfrm>
            <a:off x="1029081" y="3269240"/>
            <a:ext cx="1547957" cy="1547957"/>
          </a:xfrm>
          <a:prstGeom prst="rect">
            <a:avLst/>
          </a:prstGeom>
          <a:solidFill>
            <a:srgbClr val="F7D52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2577038" y="3269240"/>
            <a:ext cx="1547957" cy="1547957"/>
          </a:xfrm>
          <a:prstGeom prst="rect">
            <a:avLst/>
          </a:prstGeom>
          <a:solidFill>
            <a:srgbClr val="F082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4124995" y="3269240"/>
            <a:ext cx="1547957" cy="1547957"/>
          </a:xfrm>
          <a:prstGeom prst="rect">
            <a:avLst/>
          </a:prstGeom>
          <a:solidFill>
            <a:srgbClr val="005A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a:off x="5672952" y="3269240"/>
            <a:ext cx="1547957" cy="1547957"/>
          </a:xfrm>
          <a:prstGeom prst="rect">
            <a:avLst/>
          </a:prstGeom>
          <a:solidFill>
            <a:srgbClr val="23232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a:off x="1029081" y="4960633"/>
            <a:ext cx="1547957" cy="1547957"/>
          </a:xfrm>
          <a:prstGeom prst="rect">
            <a:avLst/>
          </a:prstGeom>
          <a:solidFill>
            <a:srgbClr val="9FC0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2577038" y="4960633"/>
            <a:ext cx="1547957" cy="1547957"/>
          </a:xfrm>
          <a:prstGeom prst="rect">
            <a:avLst/>
          </a:prstGeom>
          <a:solidFill>
            <a:srgbClr val="23A5C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bdélník 16"/>
          <p:cNvSpPr/>
          <p:nvPr/>
        </p:nvSpPr>
        <p:spPr>
          <a:xfrm>
            <a:off x="4124995" y="4960633"/>
            <a:ext cx="1547957" cy="1547957"/>
          </a:xfrm>
          <a:prstGeom prst="rect">
            <a:avLst/>
          </a:prstGeom>
          <a:solidFill>
            <a:srgbClr val="457EC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a:off x="5672952" y="4960633"/>
            <a:ext cx="1547957" cy="1547957"/>
          </a:xfrm>
          <a:prstGeom prst="rect">
            <a:avLst/>
          </a:prstGeom>
          <a:solidFill>
            <a:srgbClr val="3B43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5905172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500"/>
                                        <p:tgtEl>
                                          <p:spTgt spid="17"/>
                                        </p:tgtEl>
                                      </p:cBhvr>
                                    </p:animEffect>
                                  </p:childTnLst>
                                </p:cTn>
                              </p:par>
                            </p:childTnLst>
                          </p:cTn>
                        </p:par>
                        <p:par>
                          <p:cTn id="32" fill="hold">
                            <p:stCondLst>
                              <p:cond delay="3500"/>
                            </p:stCondLst>
                            <p:childTnLst>
                              <p:par>
                                <p:cTn id="33" presetID="10" presetClass="entr" presetSubtype="0" fill="hold" grpId="0" nodeType="afterEffect">
                                  <p:stCondLst>
                                    <p:cond delay="0"/>
                                  </p:stCondLst>
                                  <p:childTnLst>
                                    <p:set>
                                      <p:cBhvr>
                                        <p:cTn id="34" dur="1" fill="hold">
                                          <p:stCondLst>
                                            <p:cond delay="0"/>
                                          </p:stCondLst>
                                        </p:cTn>
                                        <p:tgtEl>
                                          <p:spTgt spid="18"/>
                                        </p:tgtEl>
                                        <p:attrNameLst>
                                          <p:attrName>style.visibility</p:attrName>
                                        </p:attrNameLst>
                                      </p:cBhvr>
                                      <p:to>
                                        <p:strVal val="visible"/>
                                      </p:to>
                                    </p:set>
                                    <p:animEffect transition="in" filter="fade">
                                      <p:cBhvr>
                                        <p:cTn id="35"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4" grpId="0" animBg="1"/>
      <p:bldP spid="15" grpId="0" animBg="1"/>
      <p:bldP spid="16" grpId="0" animBg="1"/>
      <p:bldP spid="17" grpId="0" animBg="1"/>
      <p:bldP spid="1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Analogická sytost</a:t>
            </a:r>
            <a:endParaRPr lang="cs-CZ" dirty="0"/>
          </a:p>
        </p:txBody>
      </p:sp>
      <p:sp>
        <p:nvSpPr>
          <p:cNvPr id="9" name="Obdélník 8"/>
          <p:cNvSpPr/>
          <p:nvPr/>
        </p:nvSpPr>
        <p:spPr>
          <a:xfrm>
            <a:off x="946404" y="1834345"/>
            <a:ext cx="1406823" cy="1406823"/>
          </a:xfrm>
          <a:prstGeom prst="rect">
            <a:avLst/>
          </a:prstGeom>
          <a:solidFill>
            <a:srgbClr val="EE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a:off x="2353227" y="1834345"/>
            <a:ext cx="1406823" cy="1406823"/>
          </a:xfrm>
          <a:prstGeom prst="rect">
            <a:avLst/>
          </a:prstGeom>
          <a:solidFill>
            <a:srgbClr val="F4E2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946404" y="3387374"/>
            <a:ext cx="1406823" cy="1406823"/>
          </a:xfrm>
          <a:prstGeom prst="rect">
            <a:avLst/>
          </a:prstGeom>
          <a:solidFill>
            <a:srgbClr val="FAB4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bdélník 16"/>
          <p:cNvSpPr/>
          <p:nvPr/>
        </p:nvSpPr>
        <p:spPr>
          <a:xfrm>
            <a:off x="2353227" y="3387374"/>
            <a:ext cx="1406823" cy="1406823"/>
          </a:xfrm>
          <a:prstGeom prst="rect">
            <a:avLst/>
          </a:prstGeom>
          <a:solidFill>
            <a:srgbClr val="A3B82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Zástupný symbol pro obsah 2"/>
          <p:cNvSpPr txBox="1">
            <a:spLocks/>
          </p:cNvSpPr>
          <p:nvPr/>
        </p:nvSpPr>
        <p:spPr>
          <a:xfrm>
            <a:off x="4079632" y="1691323"/>
            <a:ext cx="4317394" cy="4822406"/>
          </a:xfrm>
          <a:prstGeom prst="rect">
            <a:avLst/>
          </a:prstGeom>
        </p:spPr>
        <p:txBody>
          <a:bodyPr vert="horz" lIns="91440" tIns="45720" rIns="91440" bIns="45720" rtlCol="0" anchor="t">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lnSpc>
                <a:spcPct val="150000"/>
              </a:lnSpc>
            </a:pPr>
            <a:r>
              <a:rPr lang="cs-CZ" dirty="0" smtClean="0"/>
              <a:t>Barvy </a:t>
            </a:r>
            <a:r>
              <a:rPr lang="pl-PL" dirty="0"/>
              <a:t>(nehledě na jejich odstín, jas či to, zda působí jako teplé či studené) se stejným stupněm sytosti (intenzity) vykazují analogickou sytost.</a:t>
            </a:r>
            <a:endParaRPr lang="cs-CZ" dirty="0"/>
          </a:p>
        </p:txBody>
      </p:sp>
      <p:sp>
        <p:nvSpPr>
          <p:cNvPr id="12" name="Obdélník 11"/>
          <p:cNvSpPr/>
          <p:nvPr/>
        </p:nvSpPr>
        <p:spPr>
          <a:xfrm>
            <a:off x="946404" y="4940403"/>
            <a:ext cx="1406823" cy="1406823"/>
          </a:xfrm>
          <a:prstGeom prst="rect">
            <a:avLst/>
          </a:prstGeom>
          <a:solidFill>
            <a:srgbClr val="5856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2353227" y="4940403"/>
            <a:ext cx="1406823" cy="1406823"/>
          </a:xfrm>
          <a:prstGeom prst="rect">
            <a:avLst/>
          </a:prstGeom>
          <a:solidFill>
            <a:srgbClr val="474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8174855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Protilehlost</a:t>
            </a:r>
            <a:endParaRPr lang="cs-CZ" dirty="0"/>
          </a:p>
        </p:txBody>
      </p:sp>
      <p:sp>
        <p:nvSpPr>
          <p:cNvPr id="9" name="Obdélník 8"/>
          <p:cNvSpPr/>
          <p:nvPr/>
        </p:nvSpPr>
        <p:spPr>
          <a:xfrm>
            <a:off x="946404" y="1834345"/>
            <a:ext cx="1406823" cy="1406823"/>
          </a:xfrm>
          <a:prstGeom prst="rect">
            <a:avLst/>
          </a:prstGeom>
          <a:solidFill>
            <a:srgbClr val="8F37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a:off x="2353227" y="1834345"/>
            <a:ext cx="1406823" cy="1406823"/>
          </a:xfrm>
          <a:prstGeom prst="rect">
            <a:avLst/>
          </a:prstGeom>
          <a:solidFill>
            <a:srgbClr val="8C8A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946404" y="3387374"/>
            <a:ext cx="1406823" cy="1406823"/>
          </a:xfrm>
          <a:prstGeom prst="rect">
            <a:avLst/>
          </a:prstGeom>
          <a:solidFill>
            <a:srgbClr val="0096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bdélník 16"/>
          <p:cNvSpPr/>
          <p:nvPr/>
        </p:nvSpPr>
        <p:spPr>
          <a:xfrm>
            <a:off x="2353227" y="3387374"/>
            <a:ext cx="1406823" cy="1406823"/>
          </a:xfrm>
          <a:prstGeom prst="rect">
            <a:avLst/>
          </a:prstGeom>
          <a:solidFill>
            <a:srgbClr val="90AA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Zástupný symbol pro obsah 2"/>
          <p:cNvSpPr txBox="1">
            <a:spLocks/>
          </p:cNvSpPr>
          <p:nvPr/>
        </p:nvSpPr>
        <p:spPr>
          <a:xfrm>
            <a:off x="4037428" y="1691323"/>
            <a:ext cx="4359597" cy="4822406"/>
          </a:xfrm>
          <a:prstGeom prst="rect">
            <a:avLst/>
          </a:prstGeom>
        </p:spPr>
        <p:txBody>
          <a:bodyPr vert="horz" lIns="91440" tIns="45720" rIns="91440" bIns="45720" rtlCol="0" anchor="t">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lnSpc>
                <a:spcPct val="150000"/>
              </a:lnSpc>
            </a:pPr>
            <a:r>
              <a:rPr lang="cs-CZ" dirty="0"/>
              <a:t>Tento vztah připomíná barevné komplementy, ovšem nesrovnáváme zde odstín, ale </a:t>
            </a:r>
            <a:r>
              <a:rPr lang="pl-PL" dirty="0"/>
              <a:t>sytost. Na obrázku vidíte vždy dva stejné odstíny, ale se zcela opačnými stupni sytosti. Srovnáním lze zjistit, že zatímco tlumená barva má stále svůj stejný neměnný odstín,její komplementární barva se jeví proměnlivá, protože vyvolává </a:t>
            </a:r>
            <a:r>
              <a:rPr lang="pl-PL" dirty="0" smtClean="0"/>
              <a:t>tzv. efekt </a:t>
            </a:r>
            <a:r>
              <a:rPr lang="pl-PL" dirty="0"/>
              <a:t>přetrvávajícího </a:t>
            </a:r>
            <a:r>
              <a:rPr lang="pl-PL" dirty="0" smtClean="0"/>
              <a:t>vjemu</a:t>
            </a:r>
            <a:endParaRPr lang="cs-CZ" dirty="0"/>
          </a:p>
        </p:txBody>
      </p:sp>
      <p:sp>
        <p:nvSpPr>
          <p:cNvPr id="12" name="Obdélník 11"/>
          <p:cNvSpPr/>
          <p:nvPr/>
        </p:nvSpPr>
        <p:spPr>
          <a:xfrm>
            <a:off x="946404" y="4940403"/>
            <a:ext cx="1406823" cy="1406823"/>
          </a:xfrm>
          <a:prstGeom prst="rect">
            <a:avLst/>
          </a:prstGeom>
          <a:solidFill>
            <a:srgbClr val="9FB6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2353227" y="4940403"/>
            <a:ext cx="1406823" cy="1406823"/>
          </a:xfrm>
          <a:prstGeom prst="rect">
            <a:avLst/>
          </a:prstGeom>
          <a:solidFill>
            <a:srgbClr val="CACBA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9215239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Protilehlost</a:t>
            </a:r>
            <a:endParaRPr lang="cs-CZ" dirty="0"/>
          </a:p>
        </p:txBody>
      </p:sp>
      <p:sp>
        <p:nvSpPr>
          <p:cNvPr id="9" name="Obdélník 8"/>
          <p:cNvSpPr/>
          <p:nvPr/>
        </p:nvSpPr>
        <p:spPr>
          <a:xfrm>
            <a:off x="946404" y="1834345"/>
            <a:ext cx="1406823" cy="1406823"/>
          </a:xfrm>
          <a:prstGeom prst="rect">
            <a:avLst/>
          </a:prstGeom>
          <a:solidFill>
            <a:srgbClr val="E42B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a:off x="2353227" y="1834345"/>
            <a:ext cx="1406823" cy="1406823"/>
          </a:xfrm>
          <a:prstGeom prst="rect">
            <a:avLst/>
          </a:prstGeom>
          <a:solidFill>
            <a:srgbClr val="857E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946404" y="3387374"/>
            <a:ext cx="1406823" cy="1406823"/>
          </a:xfrm>
          <a:prstGeom prst="rect">
            <a:avLst/>
          </a:prstGeom>
          <a:solidFill>
            <a:srgbClr val="0088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bdélník 16"/>
          <p:cNvSpPr/>
          <p:nvPr/>
        </p:nvSpPr>
        <p:spPr>
          <a:xfrm>
            <a:off x="2353227" y="3387374"/>
            <a:ext cx="1406823" cy="1406823"/>
          </a:xfrm>
          <a:prstGeom prst="rect">
            <a:avLst/>
          </a:prstGeom>
          <a:solidFill>
            <a:srgbClr val="8A93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Zástupný symbol pro obsah 2"/>
          <p:cNvSpPr txBox="1">
            <a:spLocks/>
          </p:cNvSpPr>
          <p:nvPr/>
        </p:nvSpPr>
        <p:spPr>
          <a:xfrm>
            <a:off x="3945780" y="1667843"/>
            <a:ext cx="3972943" cy="4679383"/>
          </a:xfrm>
          <a:prstGeom prst="rect">
            <a:avLst/>
          </a:prstGeom>
        </p:spPr>
        <p:txBody>
          <a:bodyPr vert="horz" lIns="91440" tIns="45720" rIns="91440" bIns="45720" rtlCol="0" anchor="t">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lnSpc>
                <a:spcPct val="150000"/>
              </a:lnSpc>
            </a:pPr>
            <a:r>
              <a:rPr lang="pl-PL" dirty="0" smtClean="0"/>
              <a:t>Oko </a:t>
            </a:r>
            <a:r>
              <a:rPr lang="pl-PL" dirty="0"/>
              <a:t>je stimulováno intenzivní barvou tak silně, že i při pohledu jinam má před sebou barevnou vidinu v barvě k ní přesně komplementární. </a:t>
            </a:r>
            <a:endParaRPr lang="cs-CZ" dirty="0"/>
          </a:p>
        </p:txBody>
      </p:sp>
      <p:sp>
        <p:nvSpPr>
          <p:cNvPr id="12" name="Obdélník 11"/>
          <p:cNvSpPr/>
          <p:nvPr/>
        </p:nvSpPr>
        <p:spPr>
          <a:xfrm>
            <a:off x="946404" y="4940403"/>
            <a:ext cx="1406823" cy="1406823"/>
          </a:xfrm>
          <a:prstGeom prst="rect">
            <a:avLst/>
          </a:prstGeom>
          <a:solidFill>
            <a:srgbClr val="F8D6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2353227" y="4940403"/>
            <a:ext cx="1406823" cy="1406823"/>
          </a:xfrm>
          <a:prstGeom prst="rect">
            <a:avLst/>
          </a:prstGeom>
          <a:solidFill>
            <a:srgbClr val="C9C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7908946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Barevná charakteristika</a:t>
            </a:r>
            <a:endParaRPr lang="cs-CZ" dirty="0"/>
          </a:p>
        </p:txBody>
      </p:sp>
      <p:sp>
        <p:nvSpPr>
          <p:cNvPr id="3" name="Zástupný symbol pro obsah 2"/>
          <p:cNvSpPr>
            <a:spLocks noGrp="1"/>
          </p:cNvSpPr>
          <p:nvPr>
            <p:ph idx="1"/>
          </p:nvPr>
        </p:nvSpPr>
        <p:spPr>
          <a:xfrm>
            <a:off x="768096" y="1978194"/>
            <a:ext cx="7628929" cy="4023360"/>
          </a:xfrm>
        </p:spPr>
        <p:txBody>
          <a:bodyPr anchor="t"/>
          <a:lstStyle/>
          <a:p>
            <a:r>
              <a:rPr lang="cs-CZ" dirty="0" smtClean="0"/>
              <a:t>Jednotlivé </a:t>
            </a:r>
            <a:r>
              <a:rPr lang="cs-CZ" dirty="0"/>
              <a:t>barvy jsou definovány čtyřmi základními vlastnostmi, </a:t>
            </a:r>
            <a:r>
              <a:rPr lang="cs-CZ" dirty="0" smtClean="0"/>
              <a:t/>
            </a:r>
            <a:br>
              <a:rPr lang="cs-CZ" dirty="0" smtClean="0"/>
            </a:br>
            <a:r>
              <a:rPr lang="cs-CZ" dirty="0" smtClean="0"/>
              <a:t>a </a:t>
            </a:r>
            <a:r>
              <a:rPr lang="cs-CZ" dirty="0"/>
              <a:t>to podle toho, jak vnímáme jejich </a:t>
            </a:r>
            <a:r>
              <a:rPr lang="cs-CZ" dirty="0" smtClean="0"/>
              <a:t>podstatu</a:t>
            </a:r>
            <a:endParaRPr lang="cs-CZ" dirty="0"/>
          </a:p>
        </p:txBody>
      </p:sp>
      <p:sp>
        <p:nvSpPr>
          <p:cNvPr id="6" name="TextovéPole 5"/>
          <p:cNvSpPr txBox="1"/>
          <p:nvPr/>
        </p:nvSpPr>
        <p:spPr>
          <a:xfrm>
            <a:off x="5793738" y="2754168"/>
            <a:ext cx="2715261" cy="1754326"/>
          </a:xfrm>
          <a:prstGeom prst="rect">
            <a:avLst/>
          </a:prstGeom>
          <a:noFill/>
        </p:spPr>
        <p:txBody>
          <a:bodyPr wrap="square" rtlCol="0">
            <a:spAutoFit/>
          </a:bodyPr>
          <a:lstStyle/>
          <a:p>
            <a:r>
              <a:rPr lang="cs-CZ" b="1" dirty="0" smtClean="0"/>
              <a:t>Teplota </a:t>
            </a:r>
            <a:r>
              <a:rPr lang="cs-CZ" b="1" dirty="0"/>
              <a:t>barvy </a:t>
            </a:r>
            <a:r>
              <a:rPr lang="cs-CZ" b="1" dirty="0" smtClean="0"/>
              <a:t/>
            </a:r>
            <a:br>
              <a:rPr lang="cs-CZ" b="1" dirty="0" smtClean="0"/>
            </a:br>
            <a:r>
              <a:rPr lang="cs-CZ" dirty="0" smtClean="0"/>
              <a:t>Emoce</a:t>
            </a:r>
            <a:r>
              <a:rPr lang="cs-CZ" dirty="0"/>
              <a:t>, které máme spojeny s různými barvami, vytvářejí dojem barev teplých a studených </a:t>
            </a:r>
          </a:p>
        </p:txBody>
      </p:sp>
      <p:sp>
        <p:nvSpPr>
          <p:cNvPr id="9" name="Obdélník 8"/>
          <p:cNvSpPr/>
          <p:nvPr/>
        </p:nvSpPr>
        <p:spPr>
          <a:xfrm>
            <a:off x="1029081" y="2754168"/>
            <a:ext cx="1547957" cy="1547957"/>
          </a:xfrm>
          <a:prstGeom prst="rect">
            <a:avLst/>
          </a:prstGeom>
          <a:solidFill>
            <a:srgbClr val="0096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2577038" y="2754168"/>
            <a:ext cx="1547957" cy="1547957"/>
          </a:xfrm>
          <a:prstGeom prst="rect">
            <a:avLst/>
          </a:prstGeom>
          <a:solidFill>
            <a:srgbClr val="1E62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4124995" y="2754168"/>
            <a:ext cx="1547957" cy="1547957"/>
          </a:xfrm>
          <a:prstGeom prst="rect">
            <a:avLst/>
          </a:prstGeom>
          <a:solidFill>
            <a:srgbClr val="8F3E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5793738" y="4703147"/>
            <a:ext cx="2715261" cy="1200329"/>
          </a:xfrm>
          <a:prstGeom prst="rect">
            <a:avLst/>
          </a:prstGeom>
          <a:noFill/>
        </p:spPr>
        <p:txBody>
          <a:bodyPr wrap="square" rtlCol="0">
            <a:spAutoFit/>
          </a:bodyPr>
          <a:lstStyle/>
          <a:p>
            <a:r>
              <a:rPr lang="cs-CZ" b="1" dirty="0" smtClean="0"/>
              <a:t>Jas </a:t>
            </a:r>
            <a:r>
              <a:rPr lang="cs-CZ" b="1" dirty="0"/>
              <a:t>i</a:t>
            </a:r>
            <a:r>
              <a:rPr lang="cs-CZ" b="1" dirty="0" smtClean="0"/>
              <a:t> </a:t>
            </a:r>
            <a:r>
              <a:rPr lang="cs-CZ" b="1" dirty="0"/>
              <a:t>světlost barvy </a:t>
            </a:r>
            <a:r>
              <a:rPr lang="cs-CZ" dirty="0"/>
              <a:t>Vyjadřuje, jak moc světlá či naopak tmavá se barva </a:t>
            </a:r>
            <a:r>
              <a:rPr lang="cs-CZ" dirty="0" smtClean="0"/>
              <a:t>jeví</a:t>
            </a:r>
            <a:endParaRPr lang="cs-CZ" dirty="0"/>
          </a:p>
        </p:txBody>
      </p:sp>
      <p:sp>
        <p:nvSpPr>
          <p:cNvPr id="12" name="Obdélník 11"/>
          <p:cNvSpPr/>
          <p:nvPr/>
        </p:nvSpPr>
        <p:spPr>
          <a:xfrm>
            <a:off x="1029081" y="4703147"/>
            <a:ext cx="1547957" cy="1547957"/>
          </a:xfrm>
          <a:prstGeom prst="rect">
            <a:avLst/>
          </a:prstGeom>
          <a:solidFill>
            <a:srgbClr val="F9D8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2577038" y="4703147"/>
            <a:ext cx="1547957" cy="1547957"/>
          </a:xfrm>
          <a:prstGeom prst="rect">
            <a:avLst/>
          </a:prstGeom>
          <a:solidFill>
            <a:srgbClr val="F7B4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a:off x="4124995" y="4703147"/>
            <a:ext cx="1547957" cy="1547957"/>
          </a:xfrm>
          <a:prstGeom prst="rect">
            <a:avLst/>
          </a:prstGeom>
          <a:solidFill>
            <a:srgbClr val="F24D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88881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500"/>
                                        <p:tgtEl>
                                          <p:spTgt spid="12"/>
                                        </p:tgtEl>
                                      </p:cBhvr>
                                    </p:animEffect>
                                  </p:childTnLst>
                                </p:cTn>
                              </p:par>
                            </p:childTnLst>
                          </p:cTn>
                        </p:par>
                        <p:par>
                          <p:cTn id="25" fill="hold">
                            <p:stCondLst>
                              <p:cond delay="500"/>
                            </p:stCondLst>
                            <p:childTnLst>
                              <p:par>
                                <p:cTn id="26" presetID="10" presetClass="entr" presetSubtype="0" fill="hold" grpId="0" nodeType="after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childTnLst>
                          </p:cTn>
                        </p:par>
                        <p:par>
                          <p:cTn id="29" fill="hold">
                            <p:stCondLst>
                              <p:cond delay="1000"/>
                            </p:stCondLst>
                            <p:childTnLst>
                              <p:par>
                                <p:cTn id="30" presetID="10" presetClass="entr" presetSubtype="0" fill="hold" grpId="0" nodeType="after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par>
                          <p:cTn id="33" fill="hold">
                            <p:stCondLst>
                              <p:cond delay="1500"/>
                            </p:stCondLst>
                            <p:childTnLst>
                              <p:par>
                                <p:cTn id="34" presetID="10" presetClass="entr" presetSubtype="0" fill="hold" grpId="0" nodeType="after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animBg="1"/>
      <p:bldP spid="10" grpId="0" animBg="1"/>
      <p:bldP spid="11" grpId="0" animBg="1"/>
      <p:bldP spid="8" grpId="0"/>
      <p:bldP spid="12" grpId="0" animBg="1"/>
      <p:bldP spid="13" grpId="0" animBg="1"/>
      <p:bldP spid="1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46403" y="365760"/>
            <a:ext cx="7605925" cy="1325562"/>
          </a:xfrm>
        </p:spPr>
        <p:txBody>
          <a:bodyPr/>
          <a:lstStyle/>
          <a:p>
            <a:r>
              <a:rPr lang="cs-CZ" dirty="0"/>
              <a:t>Kombinace sytosti a tlumenosti</a:t>
            </a:r>
          </a:p>
        </p:txBody>
      </p:sp>
      <p:sp>
        <p:nvSpPr>
          <p:cNvPr id="3" name="Zástupný symbol pro obsah 2"/>
          <p:cNvSpPr>
            <a:spLocks noGrp="1"/>
          </p:cNvSpPr>
          <p:nvPr>
            <p:ph idx="1"/>
          </p:nvPr>
        </p:nvSpPr>
        <p:spPr>
          <a:xfrm>
            <a:off x="946403" y="1828801"/>
            <a:ext cx="7605925" cy="4351337"/>
          </a:xfrm>
        </p:spPr>
        <p:txBody>
          <a:bodyPr/>
          <a:lstStyle/>
          <a:p>
            <a:r>
              <a:rPr lang="cs-CZ" dirty="0"/>
              <a:t>Fungují nezávisle na kombinacích odstínů, ale obvykle úzce ovlivňují světlost a tmavost a také to, jestli barva působí jako studená či teplá. </a:t>
            </a:r>
            <a:endParaRPr lang="cs-CZ" dirty="0" smtClean="0"/>
          </a:p>
          <a:p>
            <a:r>
              <a:rPr lang="cs-CZ" dirty="0" smtClean="0"/>
              <a:t>Je-li </a:t>
            </a:r>
            <a:r>
              <a:rPr lang="cs-CZ" dirty="0"/>
              <a:t>odstín tlumený (neintenzivní), může oproti odstínu sytějšímu (intenzivněj­šímu) </a:t>
            </a:r>
            <a:r>
              <a:rPr lang="cs-CZ" dirty="0" smtClean="0"/>
              <a:t>vypadat tmavší</a:t>
            </a:r>
            <a:r>
              <a:rPr lang="cs-CZ" dirty="0"/>
              <a:t>, zároveň ale také může vypadat </a:t>
            </a:r>
            <a:r>
              <a:rPr lang="cs-CZ" dirty="0" smtClean="0"/>
              <a:t>studenější </a:t>
            </a:r>
            <a:r>
              <a:rPr lang="cs-CZ" dirty="0"/>
              <a:t>oproti odstínu teplému</a:t>
            </a:r>
            <a:r>
              <a:rPr lang="cs-CZ" dirty="0" smtClean="0"/>
              <a:t>.</a:t>
            </a:r>
          </a:p>
          <a:p>
            <a:r>
              <a:rPr lang="cs-CZ" dirty="0" smtClean="0"/>
              <a:t> Dáme-li </a:t>
            </a:r>
            <a:r>
              <a:rPr lang="cs-CZ" dirty="0"/>
              <a:t>dohromady analogické odstíny stejných intenzit a jeden odstín s intenzitou odlišnou, vznikne harmonická a příjemná barevná kompozice. </a:t>
            </a:r>
            <a:endParaRPr lang="cs-CZ" dirty="0" smtClean="0"/>
          </a:p>
          <a:p>
            <a:r>
              <a:rPr lang="cs-CZ" dirty="0" smtClean="0"/>
              <a:t>Dáme-</a:t>
            </a:r>
            <a:r>
              <a:rPr lang="cs-CZ" dirty="0" err="1" smtClean="0"/>
              <a:t>Ii</a:t>
            </a:r>
            <a:r>
              <a:rPr lang="cs-CZ" dirty="0" smtClean="0"/>
              <a:t> </a:t>
            </a:r>
            <a:r>
              <a:rPr lang="cs-CZ" dirty="0"/>
              <a:t>dohromady odstíny komplementární či tvořící triádu, všechny se stejnými hodnotami jasu, ale </a:t>
            </a:r>
            <a:r>
              <a:rPr lang="cs-CZ" dirty="0" smtClean="0"/>
              <a:t/>
            </a:r>
            <a:br>
              <a:rPr lang="cs-CZ" dirty="0" smtClean="0"/>
            </a:br>
            <a:r>
              <a:rPr lang="cs-CZ" dirty="0" smtClean="0"/>
              <a:t>s </a:t>
            </a:r>
            <a:r>
              <a:rPr lang="cs-CZ" dirty="0"/>
              <a:t>různými hodnotami intenzity, vznikne kompozice barevně velmi působivá a efektní. </a:t>
            </a:r>
          </a:p>
        </p:txBody>
      </p:sp>
    </p:spTree>
    <p:extLst>
      <p:ext uri="{BB962C8B-B14F-4D97-AF65-F5344CB8AC3E}">
        <p14:creationId xmlns:p14="http://schemas.microsoft.com/office/powerpoint/2010/main" val="7545115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46404" y="365760"/>
            <a:ext cx="7888314" cy="1325562"/>
          </a:xfrm>
        </p:spPr>
        <p:txBody>
          <a:bodyPr/>
          <a:lstStyle/>
          <a:p>
            <a:r>
              <a:rPr lang="pl-PL" dirty="0"/>
              <a:t>Forma a prostor z hlediska barvy</a:t>
            </a:r>
            <a:endParaRPr lang="cs-CZ" dirty="0"/>
          </a:p>
        </p:txBody>
      </p:sp>
      <p:sp>
        <p:nvSpPr>
          <p:cNvPr id="3" name="Zástupný symbol pro obsah 2"/>
          <p:cNvSpPr>
            <a:spLocks noGrp="1"/>
          </p:cNvSpPr>
          <p:nvPr>
            <p:ph idx="1"/>
          </p:nvPr>
        </p:nvSpPr>
        <p:spPr>
          <a:xfrm>
            <a:off x="946403" y="1828801"/>
            <a:ext cx="7605925" cy="4351337"/>
          </a:xfrm>
        </p:spPr>
        <p:txBody>
          <a:bodyPr/>
          <a:lstStyle/>
          <a:p>
            <a:r>
              <a:rPr lang="cs-CZ" dirty="0"/>
              <a:t>Barva </a:t>
            </a:r>
            <a:r>
              <a:rPr lang="cs-CZ" dirty="0" smtClean="0"/>
              <a:t>působí </a:t>
            </a:r>
            <a:r>
              <a:rPr lang="cs-CZ" dirty="0"/>
              <a:t>v prostoru různě. </a:t>
            </a:r>
            <a:r>
              <a:rPr lang="cs-CZ" dirty="0" smtClean="0"/>
              <a:t>Studené </a:t>
            </a:r>
            <a:r>
              <a:rPr lang="cs-CZ" dirty="0"/>
              <a:t>barvy vypadají, </a:t>
            </a:r>
            <a:r>
              <a:rPr lang="cs-CZ" dirty="0" smtClean="0"/>
              <a:t/>
            </a:r>
            <a:br>
              <a:rPr lang="cs-CZ" dirty="0" smtClean="0"/>
            </a:br>
            <a:r>
              <a:rPr lang="cs-CZ" dirty="0" smtClean="0"/>
              <a:t>jako </a:t>
            </a:r>
            <a:r>
              <a:rPr lang="cs-CZ" dirty="0"/>
              <a:t>by ustupovaly do pozadí, zatímco barvy teplé zase vystupují </a:t>
            </a:r>
            <a:r>
              <a:rPr lang="cs-CZ" dirty="0" smtClean="0"/>
              <a:t/>
            </a:r>
            <a:br>
              <a:rPr lang="cs-CZ" dirty="0" smtClean="0"/>
            </a:br>
            <a:r>
              <a:rPr lang="cs-CZ" dirty="0" smtClean="0"/>
              <a:t>do </a:t>
            </a:r>
            <a:r>
              <a:rPr lang="cs-CZ" dirty="0"/>
              <a:t>popředí. </a:t>
            </a:r>
            <a:endParaRPr lang="cs-CZ" dirty="0" smtClean="0"/>
          </a:p>
          <a:p>
            <a:r>
              <a:rPr lang="cs-CZ" dirty="0" smtClean="0"/>
              <a:t>U </a:t>
            </a:r>
            <a:r>
              <a:rPr lang="cs-CZ" dirty="0"/>
              <a:t>základních barev, modrá opticky ustupuje do pozadí, žlutá vystupuje do popředí a červená v prostoru </a:t>
            </a:r>
            <a:r>
              <a:rPr lang="cs-CZ" dirty="0" smtClean="0"/>
              <a:t>zůstává </a:t>
            </a:r>
            <a:r>
              <a:rPr lang="cs-CZ" dirty="0"/>
              <a:t>statická někde mezi </a:t>
            </a:r>
            <a:r>
              <a:rPr lang="cs-CZ" dirty="0" smtClean="0"/>
              <a:t>.</a:t>
            </a:r>
          </a:p>
          <a:p>
            <a:r>
              <a:rPr lang="cs-CZ" dirty="0"/>
              <a:t>Barva hraje v prostorovém uspořádání svoji roli, </a:t>
            </a:r>
            <a:r>
              <a:rPr lang="cs-CZ" dirty="0" smtClean="0"/>
              <a:t>to</a:t>
            </a:r>
            <a:r>
              <a:rPr lang="cs-CZ" dirty="0"/>
              <a:t>, jakou zvolíte, ovlivní hierarchii (relativní pořadí důležitosti objektů uvnitř kompozice). </a:t>
            </a:r>
            <a:endParaRPr lang="cs-CZ" dirty="0" smtClean="0"/>
          </a:p>
          <a:p>
            <a:r>
              <a:rPr lang="cs-CZ" dirty="0" smtClean="0"/>
              <a:t>Standardní černobílá kompozice </a:t>
            </a:r>
            <a:r>
              <a:rPr lang="cs-CZ" dirty="0"/>
              <a:t>může použitím barvy vyniknout nebo být </a:t>
            </a:r>
            <a:r>
              <a:rPr lang="cs-CZ" dirty="0" smtClean="0"/>
              <a:t>záměrně ozvláštněna.</a:t>
            </a:r>
          </a:p>
          <a:p>
            <a:r>
              <a:rPr lang="cs-CZ" dirty="0"/>
              <a:t>Rozdíly v barevnostech mohou skvěle podpořit prostorové vnímání a usnadnit orientaci v kompoziční hierarchii. </a:t>
            </a:r>
          </a:p>
        </p:txBody>
      </p:sp>
    </p:spTree>
    <p:extLst>
      <p:ext uri="{BB962C8B-B14F-4D97-AF65-F5344CB8AC3E}">
        <p14:creationId xmlns:p14="http://schemas.microsoft.com/office/powerpoint/2010/main" val="32449830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46404" y="365760"/>
            <a:ext cx="7888314" cy="1325562"/>
          </a:xfrm>
        </p:spPr>
        <p:txBody>
          <a:bodyPr/>
          <a:lstStyle/>
          <a:p>
            <a:r>
              <a:rPr lang="pl-PL" dirty="0"/>
              <a:t>Forma a prostor z hlediska barvy</a:t>
            </a:r>
            <a:endParaRPr lang="cs-CZ" dirty="0"/>
          </a:p>
        </p:txBody>
      </p:sp>
      <p:sp>
        <p:nvSpPr>
          <p:cNvPr id="3" name="Zástupný symbol pro obsah 2"/>
          <p:cNvSpPr>
            <a:spLocks noGrp="1"/>
          </p:cNvSpPr>
          <p:nvPr>
            <p:ph idx="1"/>
          </p:nvPr>
        </p:nvSpPr>
        <p:spPr>
          <a:xfrm>
            <a:off x="946403" y="1828801"/>
            <a:ext cx="7605925" cy="4351337"/>
          </a:xfrm>
        </p:spPr>
        <p:txBody>
          <a:bodyPr/>
          <a:lstStyle/>
          <a:p>
            <a:r>
              <a:rPr lang="cs-CZ" dirty="0"/>
              <a:t>Pokud má například prvek stojící na pomyslném vrcholu </a:t>
            </a:r>
            <a:r>
              <a:rPr lang="cs-CZ" dirty="0" smtClean="0"/>
              <a:t>hierarchie </a:t>
            </a:r>
            <a:r>
              <a:rPr lang="cs-CZ" dirty="0"/>
              <a:t>výraznou, sytou a zářivou červenooranžovou barvu, zatímco prvky </a:t>
            </a:r>
            <a:r>
              <a:rPr lang="cs-CZ" dirty="0" smtClean="0"/>
              <a:t>sekundárního významu </a:t>
            </a:r>
            <a:r>
              <a:rPr lang="cs-CZ" dirty="0"/>
              <a:t>jsou zbarveny šedě, budou </a:t>
            </a:r>
            <a:r>
              <a:rPr lang="cs-CZ" dirty="0" smtClean="0"/>
              <a:t>dva </a:t>
            </a:r>
            <a:r>
              <a:rPr lang="cs-CZ" dirty="0"/>
              <a:t>stupně hierarchie zřetelně a pro diváka čitelně odlišeny. </a:t>
            </a:r>
            <a:endParaRPr lang="cs-CZ" dirty="0" smtClean="0"/>
          </a:p>
          <a:p>
            <a:r>
              <a:rPr lang="cs-CZ" dirty="0" smtClean="0"/>
              <a:t>Stupně </a:t>
            </a:r>
            <a:r>
              <a:rPr lang="cs-CZ" dirty="0"/>
              <a:t>jejich jasu mohou </a:t>
            </a:r>
            <a:r>
              <a:rPr lang="cs-CZ" dirty="0" smtClean="0"/>
              <a:t>být </a:t>
            </a:r>
            <a:r>
              <a:rPr lang="cs-CZ" dirty="0"/>
              <a:t>velmi podobné, přesto zářivě oranžový prvek opticky vystoupí do popředí, zatímco šedý ustoupí do pozadí</a:t>
            </a:r>
            <a:r>
              <a:rPr lang="cs-CZ" dirty="0" smtClean="0"/>
              <a:t>.</a:t>
            </a:r>
          </a:p>
          <a:p>
            <a:r>
              <a:rPr lang="cs-CZ" dirty="0"/>
              <a:t>Hierarchii může barva ovlivnit i jinak.</a:t>
            </a:r>
            <a:br>
              <a:rPr lang="cs-CZ" dirty="0"/>
            </a:br>
            <a:r>
              <a:rPr lang="cs-CZ" dirty="0"/>
              <a:t>Objekt a jeho podklad, každý jinak barevný, mohou dohromady </a:t>
            </a:r>
            <a:r>
              <a:rPr lang="cs-CZ" dirty="0" smtClean="0"/>
              <a:t>působit různě</a:t>
            </a:r>
            <a:r>
              <a:rPr lang="cs-CZ" dirty="0"/>
              <a:t>: mohou spolu ladit či si naopak opticky klást odpor, což záleží na jejich vzájemném "vztahu</a:t>
            </a:r>
            <a:r>
              <a:rPr lang="cs-CZ" dirty="0" smtClean="0"/>
              <a:t>". </a:t>
            </a:r>
            <a:r>
              <a:rPr lang="cs-CZ" dirty="0"/>
              <a:t>Jsou-li barvy na pozadí a v popředí navzájem v </a:t>
            </a:r>
            <a:r>
              <a:rPr lang="cs-CZ" dirty="0" smtClean="0"/>
              <a:t>určitém vztahu</a:t>
            </a:r>
            <a:r>
              <a:rPr lang="cs-CZ" dirty="0"/>
              <a:t>, budou také v závislosti na tom působit prvky v prostoru. Pokud jsou tyto barvy navzájem komplementární, bude každá zaujímat jinou prostorovou dimenzi. </a:t>
            </a:r>
          </a:p>
        </p:txBody>
      </p:sp>
    </p:spTree>
    <p:extLst>
      <p:ext uri="{BB962C8B-B14F-4D97-AF65-F5344CB8AC3E}">
        <p14:creationId xmlns:p14="http://schemas.microsoft.com/office/powerpoint/2010/main" val="33729708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Prostorové rozdíly</a:t>
            </a:r>
            <a:endParaRPr lang="cs-CZ" dirty="0"/>
          </a:p>
        </p:txBody>
      </p:sp>
      <p:sp>
        <p:nvSpPr>
          <p:cNvPr id="3" name="Zástupný symbol pro obsah 2"/>
          <p:cNvSpPr>
            <a:spLocks noGrp="1"/>
          </p:cNvSpPr>
          <p:nvPr>
            <p:ph idx="1"/>
          </p:nvPr>
        </p:nvSpPr>
        <p:spPr>
          <a:xfrm>
            <a:off x="6248954" y="1955593"/>
            <a:ext cx="2653746" cy="4351337"/>
          </a:xfrm>
        </p:spPr>
        <p:txBody>
          <a:bodyPr/>
          <a:lstStyle/>
          <a:p>
            <a:r>
              <a:rPr lang="cs-CZ" dirty="0"/>
              <a:t>Umístěním barev na různé podklady můžete významně měnit vnímání prostorové polohy objektů a v důsledku toho i vizuální hierarchii</a:t>
            </a:r>
            <a:r>
              <a:rPr lang="cs-CZ" dirty="0" smtClean="0"/>
              <a:t>. </a:t>
            </a:r>
            <a:endParaRPr lang="cs-CZ" dirty="0"/>
          </a:p>
        </p:txBody>
      </p:sp>
      <p:sp>
        <p:nvSpPr>
          <p:cNvPr id="5" name="Obdélník 4"/>
          <p:cNvSpPr/>
          <p:nvPr/>
        </p:nvSpPr>
        <p:spPr>
          <a:xfrm>
            <a:off x="683813" y="1955593"/>
            <a:ext cx="1688123" cy="1688123"/>
          </a:xfrm>
          <a:prstGeom prst="rect">
            <a:avLst/>
          </a:prstGeom>
          <a:solidFill>
            <a:srgbClr val="E6E2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vál 5"/>
          <p:cNvSpPr/>
          <p:nvPr/>
        </p:nvSpPr>
        <p:spPr>
          <a:xfrm>
            <a:off x="1659792" y="2799655"/>
            <a:ext cx="618978" cy="618978"/>
          </a:xfrm>
          <a:prstGeom prst="ellipse">
            <a:avLst/>
          </a:prstGeom>
          <a:solidFill>
            <a:srgbClr val="873B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Pravoúhlý trojúhelník 6"/>
          <p:cNvSpPr/>
          <p:nvPr/>
        </p:nvSpPr>
        <p:spPr>
          <a:xfrm rot="662342">
            <a:off x="672895" y="2777890"/>
            <a:ext cx="545477" cy="209140"/>
          </a:xfrm>
          <a:custGeom>
            <a:avLst/>
            <a:gdLst>
              <a:gd name="connsiteX0" fmla="*/ 0 w 495998"/>
              <a:gd name="connsiteY0" fmla="*/ 201957 h 201957"/>
              <a:gd name="connsiteX1" fmla="*/ 0 w 495998"/>
              <a:gd name="connsiteY1" fmla="*/ 0 h 201957"/>
              <a:gd name="connsiteX2" fmla="*/ 495998 w 495998"/>
              <a:gd name="connsiteY2" fmla="*/ 201957 h 201957"/>
              <a:gd name="connsiteX3" fmla="*/ 0 w 495998"/>
              <a:gd name="connsiteY3" fmla="*/ 201957 h 201957"/>
              <a:gd name="connsiteX0" fmla="*/ 49479 w 545477"/>
              <a:gd name="connsiteY0" fmla="*/ 206861 h 206861"/>
              <a:gd name="connsiteX1" fmla="*/ 0 w 545477"/>
              <a:gd name="connsiteY1" fmla="*/ 0 h 206861"/>
              <a:gd name="connsiteX2" fmla="*/ 545477 w 545477"/>
              <a:gd name="connsiteY2" fmla="*/ 206861 h 206861"/>
              <a:gd name="connsiteX3" fmla="*/ 49479 w 545477"/>
              <a:gd name="connsiteY3" fmla="*/ 206861 h 206861"/>
              <a:gd name="connsiteX0" fmla="*/ 44805 w 545477"/>
              <a:gd name="connsiteY0" fmla="*/ 207772 h 207772"/>
              <a:gd name="connsiteX1" fmla="*/ 0 w 545477"/>
              <a:gd name="connsiteY1" fmla="*/ 0 h 207772"/>
              <a:gd name="connsiteX2" fmla="*/ 545477 w 545477"/>
              <a:gd name="connsiteY2" fmla="*/ 206861 h 207772"/>
              <a:gd name="connsiteX3" fmla="*/ 44805 w 545477"/>
              <a:gd name="connsiteY3" fmla="*/ 207772 h 207772"/>
              <a:gd name="connsiteX0" fmla="*/ 37794 w 545477"/>
              <a:gd name="connsiteY0" fmla="*/ 209140 h 209140"/>
              <a:gd name="connsiteX1" fmla="*/ 0 w 545477"/>
              <a:gd name="connsiteY1" fmla="*/ 0 h 209140"/>
              <a:gd name="connsiteX2" fmla="*/ 545477 w 545477"/>
              <a:gd name="connsiteY2" fmla="*/ 206861 h 209140"/>
              <a:gd name="connsiteX3" fmla="*/ 37794 w 545477"/>
              <a:gd name="connsiteY3" fmla="*/ 209140 h 209140"/>
            </a:gdLst>
            <a:ahLst/>
            <a:cxnLst>
              <a:cxn ang="0">
                <a:pos x="connsiteX0" y="connsiteY0"/>
              </a:cxn>
              <a:cxn ang="0">
                <a:pos x="connsiteX1" y="connsiteY1"/>
              </a:cxn>
              <a:cxn ang="0">
                <a:pos x="connsiteX2" y="connsiteY2"/>
              </a:cxn>
              <a:cxn ang="0">
                <a:pos x="connsiteX3" y="connsiteY3"/>
              </a:cxn>
            </a:cxnLst>
            <a:rect l="l" t="t" r="r" b="b"/>
            <a:pathLst>
              <a:path w="545477" h="209140">
                <a:moveTo>
                  <a:pt x="37794" y="209140"/>
                </a:moveTo>
                <a:lnTo>
                  <a:pt x="0" y="0"/>
                </a:lnTo>
                <a:lnTo>
                  <a:pt x="545477" y="206861"/>
                </a:lnTo>
                <a:lnTo>
                  <a:pt x="37794" y="209140"/>
                </a:lnTo>
                <a:close/>
              </a:path>
            </a:pathLst>
          </a:custGeom>
          <a:solidFill>
            <a:srgbClr val="00A4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rot="983750">
            <a:off x="1377061" y="2014416"/>
            <a:ext cx="301625" cy="1570476"/>
          </a:xfrm>
          <a:prstGeom prst="rect">
            <a:avLst/>
          </a:prstGeom>
          <a:solidFill>
            <a:srgbClr val="EA48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2626484" y="1955593"/>
            <a:ext cx="1688123" cy="1688123"/>
          </a:xfrm>
          <a:prstGeom prst="rect">
            <a:avLst/>
          </a:prstGeom>
          <a:solidFill>
            <a:srgbClr val="E6E2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vál 9"/>
          <p:cNvSpPr/>
          <p:nvPr/>
        </p:nvSpPr>
        <p:spPr>
          <a:xfrm>
            <a:off x="3602463" y="2799655"/>
            <a:ext cx="618978" cy="618978"/>
          </a:xfrm>
          <a:prstGeom prst="ellipse">
            <a:avLst/>
          </a:prstGeom>
          <a:solidFill>
            <a:srgbClr val="ED44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Pravoúhlý trojúhelník 6"/>
          <p:cNvSpPr/>
          <p:nvPr/>
        </p:nvSpPr>
        <p:spPr>
          <a:xfrm rot="662342">
            <a:off x="2615566" y="2777890"/>
            <a:ext cx="545477" cy="209140"/>
          </a:xfrm>
          <a:custGeom>
            <a:avLst/>
            <a:gdLst>
              <a:gd name="connsiteX0" fmla="*/ 0 w 495998"/>
              <a:gd name="connsiteY0" fmla="*/ 201957 h 201957"/>
              <a:gd name="connsiteX1" fmla="*/ 0 w 495998"/>
              <a:gd name="connsiteY1" fmla="*/ 0 h 201957"/>
              <a:gd name="connsiteX2" fmla="*/ 495998 w 495998"/>
              <a:gd name="connsiteY2" fmla="*/ 201957 h 201957"/>
              <a:gd name="connsiteX3" fmla="*/ 0 w 495998"/>
              <a:gd name="connsiteY3" fmla="*/ 201957 h 201957"/>
              <a:gd name="connsiteX0" fmla="*/ 49479 w 545477"/>
              <a:gd name="connsiteY0" fmla="*/ 206861 h 206861"/>
              <a:gd name="connsiteX1" fmla="*/ 0 w 545477"/>
              <a:gd name="connsiteY1" fmla="*/ 0 h 206861"/>
              <a:gd name="connsiteX2" fmla="*/ 545477 w 545477"/>
              <a:gd name="connsiteY2" fmla="*/ 206861 h 206861"/>
              <a:gd name="connsiteX3" fmla="*/ 49479 w 545477"/>
              <a:gd name="connsiteY3" fmla="*/ 206861 h 206861"/>
              <a:gd name="connsiteX0" fmla="*/ 44805 w 545477"/>
              <a:gd name="connsiteY0" fmla="*/ 207772 h 207772"/>
              <a:gd name="connsiteX1" fmla="*/ 0 w 545477"/>
              <a:gd name="connsiteY1" fmla="*/ 0 h 207772"/>
              <a:gd name="connsiteX2" fmla="*/ 545477 w 545477"/>
              <a:gd name="connsiteY2" fmla="*/ 206861 h 207772"/>
              <a:gd name="connsiteX3" fmla="*/ 44805 w 545477"/>
              <a:gd name="connsiteY3" fmla="*/ 207772 h 207772"/>
              <a:gd name="connsiteX0" fmla="*/ 37794 w 545477"/>
              <a:gd name="connsiteY0" fmla="*/ 209140 h 209140"/>
              <a:gd name="connsiteX1" fmla="*/ 0 w 545477"/>
              <a:gd name="connsiteY1" fmla="*/ 0 h 209140"/>
              <a:gd name="connsiteX2" fmla="*/ 545477 w 545477"/>
              <a:gd name="connsiteY2" fmla="*/ 206861 h 209140"/>
              <a:gd name="connsiteX3" fmla="*/ 37794 w 545477"/>
              <a:gd name="connsiteY3" fmla="*/ 209140 h 209140"/>
            </a:gdLst>
            <a:ahLst/>
            <a:cxnLst>
              <a:cxn ang="0">
                <a:pos x="connsiteX0" y="connsiteY0"/>
              </a:cxn>
              <a:cxn ang="0">
                <a:pos x="connsiteX1" y="connsiteY1"/>
              </a:cxn>
              <a:cxn ang="0">
                <a:pos x="connsiteX2" y="connsiteY2"/>
              </a:cxn>
              <a:cxn ang="0">
                <a:pos x="connsiteX3" y="connsiteY3"/>
              </a:cxn>
            </a:cxnLst>
            <a:rect l="l" t="t" r="r" b="b"/>
            <a:pathLst>
              <a:path w="545477" h="209140">
                <a:moveTo>
                  <a:pt x="37794" y="209140"/>
                </a:moveTo>
                <a:lnTo>
                  <a:pt x="0" y="0"/>
                </a:lnTo>
                <a:lnTo>
                  <a:pt x="545477" y="206861"/>
                </a:lnTo>
                <a:lnTo>
                  <a:pt x="37794" y="209140"/>
                </a:lnTo>
                <a:close/>
              </a:path>
            </a:pathLst>
          </a:custGeom>
          <a:solidFill>
            <a:srgbClr val="863D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rot="983750">
            <a:off x="3319732" y="2014416"/>
            <a:ext cx="301625" cy="1570476"/>
          </a:xfrm>
          <a:prstGeom prst="rect">
            <a:avLst/>
          </a:prstGeom>
          <a:solidFill>
            <a:srgbClr val="0091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4540314" y="1955593"/>
            <a:ext cx="1688123" cy="1688123"/>
          </a:xfrm>
          <a:prstGeom prst="rect">
            <a:avLst/>
          </a:prstGeom>
          <a:solidFill>
            <a:srgbClr val="E6E2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vál 13"/>
          <p:cNvSpPr/>
          <p:nvPr/>
        </p:nvSpPr>
        <p:spPr>
          <a:xfrm>
            <a:off x="5516293" y="2799655"/>
            <a:ext cx="618978" cy="618978"/>
          </a:xfrm>
          <a:prstGeom prst="ellipse">
            <a:avLst/>
          </a:prstGeom>
          <a:solidFill>
            <a:srgbClr val="0091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Pravoúhlý trojúhelník 6"/>
          <p:cNvSpPr/>
          <p:nvPr/>
        </p:nvSpPr>
        <p:spPr>
          <a:xfrm rot="662342">
            <a:off x="4529396" y="2777890"/>
            <a:ext cx="545477" cy="209140"/>
          </a:xfrm>
          <a:custGeom>
            <a:avLst/>
            <a:gdLst>
              <a:gd name="connsiteX0" fmla="*/ 0 w 495998"/>
              <a:gd name="connsiteY0" fmla="*/ 201957 h 201957"/>
              <a:gd name="connsiteX1" fmla="*/ 0 w 495998"/>
              <a:gd name="connsiteY1" fmla="*/ 0 h 201957"/>
              <a:gd name="connsiteX2" fmla="*/ 495998 w 495998"/>
              <a:gd name="connsiteY2" fmla="*/ 201957 h 201957"/>
              <a:gd name="connsiteX3" fmla="*/ 0 w 495998"/>
              <a:gd name="connsiteY3" fmla="*/ 201957 h 201957"/>
              <a:gd name="connsiteX0" fmla="*/ 49479 w 545477"/>
              <a:gd name="connsiteY0" fmla="*/ 206861 h 206861"/>
              <a:gd name="connsiteX1" fmla="*/ 0 w 545477"/>
              <a:gd name="connsiteY1" fmla="*/ 0 h 206861"/>
              <a:gd name="connsiteX2" fmla="*/ 545477 w 545477"/>
              <a:gd name="connsiteY2" fmla="*/ 206861 h 206861"/>
              <a:gd name="connsiteX3" fmla="*/ 49479 w 545477"/>
              <a:gd name="connsiteY3" fmla="*/ 206861 h 206861"/>
              <a:gd name="connsiteX0" fmla="*/ 44805 w 545477"/>
              <a:gd name="connsiteY0" fmla="*/ 207772 h 207772"/>
              <a:gd name="connsiteX1" fmla="*/ 0 w 545477"/>
              <a:gd name="connsiteY1" fmla="*/ 0 h 207772"/>
              <a:gd name="connsiteX2" fmla="*/ 545477 w 545477"/>
              <a:gd name="connsiteY2" fmla="*/ 206861 h 207772"/>
              <a:gd name="connsiteX3" fmla="*/ 44805 w 545477"/>
              <a:gd name="connsiteY3" fmla="*/ 207772 h 207772"/>
              <a:gd name="connsiteX0" fmla="*/ 37794 w 545477"/>
              <a:gd name="connsiteY0" fmla="*/ 209140 h 209140"/>
              <a:gd name="connsiteX1" fmla="*/ 0 w 545477"/>
              <a:gd name="connsiteY1" fmla="*/ 0 h 209140"/>
              <a:gd name="connsiteX2" fmla="*/ 545477 w 545477"/>
              <a:gd name="connsiteY2" fmla="*/ 206861 h 209140"/>
              <a:gd name="connsiteX3" fmla="*/ 37794 w 545477"/>
              <a:gd name="connsiteY3" fmla="*/ 209140 h 209140"/>
            </a:gdLst>
            <a:ahLst/>
            <a:cxnLst>
              <a:cxn ang="0">
                <a:pos x="connsiteX0" y="connsiteY0"/>
              </a:cxn>
              <a:cxn ang="0">
                <a:pos x="connsiteX1" y="connsiteY1"/>
              </a:cxn>
              <a:cxn ang="0">
                <a:pos x="connsiteX2" y="connsiteY2"/>
              </a:cxn>
              <a:cxn ang="0">
                <a:pos x="connsiteX3" y="connsiteY3"/>
              </a:cxn>
            </a:cxnLst>
            <a:rect l="l" t="t" r="r" b="b"/>
            <a:pathLst>
              <a:path w="545477" h="209140">
                <a:moveTo>
                  <a:pt x="37794" y="209140"/>
                </a:moveTo>
                <a:lnTo>
                  <a:pt x="0" y="0"/>
                </a:lnTo>
                <a:lnTo>
                  <a:pt x="545477" y="206861"/>
                </a:lnTo>
                <a:lnTo>
                  <a:pt x="37794" y="209140"/>
                </a:lnTo>
                <a:close/>
              </a:path>
            </a:pathLst>
          </a:custGeom>
          <a:solidFill>
            <a:srgbClr val="EE4B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rot="983750">
            <a:off x="5233562" y="2014416"/>
            <a:ext cx="301625" cy="1570476"/>
          </a:xfrm>
          <a:prstGeom prst="rect">
            <a:avLst/>
          </a:prstGeom>
          <a:solidFill>
            <a:srgbClr val="883C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bdélník 16"/>
          <p:cNvSpPr/>
          <p:nvPr/>
        </p:nvSpPr>
        <p:spPr>
          <a:xfrm>
            <a:off x="683813" y="3833197"/>
            <a:ext cx="1688123" cy="1688123"/>
          </a:xfrm>
          <a:prstGeom prst="rect">
            <a:avLst/>
          </a:prstGeom>
          <a:solidFill>
            <a:srgbClr val="F4D0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vál 17"/>
          <p:cNvSpPr/>
          <p:nvPr/>
        </p:nvSpPr>
        <p:spPr>
          <a:xfrm>
            <a:off x="1659792" y="4677259"/>
            <a:ext cx="618978" cy="618978"/>
          </a:xfrm>
          <a:prstGeom prst="ellipse">
            <a:avLst/>
          </a:prstGeom>
          <a:solidFill>
            <a:srgbClr val="873B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Pravoúhlý trojúhelník 6"/>
          <p:cNvSpPr/>
          <p:nvPr/>
        </p:nvSpPr>
        <p:spPr>
          <a:xfrm rot="662342">
            <a:off x="672895" y="4655494"/>
            <a:ext cx="545477" cy="209140"/>
          </a:xfrm>
          <a:custGeom>
            <a:avLst/>
            <a:gdLst>
              <a:gd name="connsiteX0" fmla="*/ 0 w 495998"/>
              <a:gd name="connsiteY0" fmla="*/ 201957 h 201957"/>
              <a:gd name="connsiteX1" fmla="*/ 0 w 495998"/>
              <a:gd name="connsiteY1" fmla="*/ 0 h 201957"/>
              <a:gd name="connsiteX2" fmla="*/ 495998 w 495998"/>
              <a:gd name="connsiteY2" fmla="*/ 201957 h 201957"/>
              <a:gd name="connsiteX3" fmla="*/ 0 w 495998"/>
              <a:gd name="connsiteY3" fmla="*/ 201957 h 201957"/>
              <a:gd name="connsiteX0" fmla="*/ 49479 w 545477"/>
              <a:gd name="connsiteY0" fmla="*/ 206861 h 206861"/>
              <a:gd name="connsiteX1" fmla="*/ 0 w 545477"/>
              <a:gd name="connsiteY1" fmla="*/ 0 h 206861"/>
              <a:gd name="connsiteX2" fmla="*/ 545477 w 545477"/>
              <a:gd name="connsiteY2" fmla="*/ 206861 h 206861"/>
              <a:gd name="connsiteX3" fmla="*/ 49479 w 545477"/>
              <a:gd name="connsiteY3" fmla="*/ 206861 h 206861"/>
              <a:gd name="connsiteX0" fmla="*/ 44805 w 545477"/>
              <a:gd name="connsiteY0" fmla="*/ 207772 h 207772"/>
              <a:gd name="connsiteX1" fmla="*/ 0 w 545477"/>
              <a:gd name="connsiteY1" fmla="*/ 0 h 207772"/>
              <a:gd name="connsiteX2" fmla="*/ 545477 w 545477"/>
              <a:gd name="connsiteY2" fmla="*/ 206861 h 207772"/>
              <a:gd name="connsiteX3" fmla="*/ 44805 w 545477"/>
              <a:gd name="connsiteY3" fmla="*/ 207772 h 207772"/>
              <a:gd name="connsiteX0" fmla="*/ 37794 w 545477"/>
              <a:gd name="connsiteY0" fmla="*/ 209140 h 209140"/>
              <a:gd name="connsiteX1" fmla="*/ 0 w 545477"/>
              <a:gd name="connsiteY1" fmla="*/ 0 h 209140"/>
              <a:gd name="connsiteX2" fmla="*/ 545477 w 545477"/>
              <a:gd name="connsiteY2" fmla="*/ 206861 h 209140"/>
              <a:gd name="connsiteX3" fmla="*/ 37794 w 545477"/>
              <a:gd name="connsiteY3" fmla="*/ 209140 h 209140"/>
            </a:gdLst>
            <a:ahLst/>
            <a:cxnLst>
              <a:cxn ang="0">
                <a:pos x="connsiteX0" y="connsiteY0"/>
              </a:cxn>
              <a:cxn ang="0">
                <a:pos x="connsiteX1" y="connsiteY1"/>
              </a:cxn>
              <a:cxn ang="0">
                <a:pos x="connsiteX2" y="connsiteY2"/>
              </a:cxn>
              <a:cxn ang="0">
                <a:pos x="connsiteX3" y="connsiteY3"/>
              </a:cxn>
            </a:cxnLst>
            <a:rect l="l" t="t" r="r" b="b"/>
            <a:pathLst>
              <a:path w="545477" h="209140">
                <a:moveTo>
                  <a:pt x="37794" y="209140"/>
                </a:moveTo>
                <a:lnTo>
                  <a:pt x="0" y="0"/>
                </a:lnTo>
                <a:lnTo>
                  <a:pt x="545477" y="206861"/>
                </a:lnTo>
                <a:lnTo>
                  <a:pt x="37794" y="209140"/>
                </a:lnTo>
                <a:close/>
              </a:path>
            </a:pathLst>
          </a:custGeom>
          <a:solidFill>
            <a:srgbClr val="00A4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bdélník 19"/>
          <p:cNvSpPr/>
          <p:nvPr/>
        </p:nvSpPr>
        <p:spPr>
          <a:xfrm rot="983750">
            <a:off x="1377061" y="3892020"/>
            <a:ext cx="301625" cy="1570476"/>
          </a:xfrm>
          <a:prstGeom prst="rect">
            <a:avLst/>
          </a:prstGeom>
          <a:solidFill>
            <a:srgbClr val="EA48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bdélník 20"/>
          <p:cNvSpPr/>
          <p:nvPr/>
        </p:nvSpPr>
        <p:spPr>
          <a:xfrm>
            <a:off x="2626484" y="3833197"/>
            <a:ext cx="1688123" cy="1688123"/>
          </a:xfrm>
          <a:prstGeom prst="rect">
            <a:avLst/>
          </a:prstGeom>
          <a:solidFill>
            <a:srgbClr val="7C74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vál 21"/>
          <p:cNvSpPr/>
          <p:nvPr/>
        </p:nvSpPr>
        <p:spPr>
          <a:xfrm>
            <a:off x="3602463" y="4677259"/>
            <a:ext cx="618978" cy="618978"/>
          </a:xfrm>
          <a:prstGeom prst="ellipse">
            <a:avLst/>
          </a:prstGeom>
          <a:solidFill>
            <a:srgbClr val="EB42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Pravoúhlý trojúhelník 6"/>
          <p:cNvSpPr/>
          <p:nvPr/>
        </p:nvSpPr>
        <p:spPr>
          <a:xfrm rot="662342">
            <a:off x="2615566" y="4655494"/>
            <a:ext cx="545477" cy="209140"/>
          </a:xfrm>
          <a:custGeom>
            <a:avLst/>
            <a:gdLst>
              <a:gd name="connsiteX0" fmla="*/ 0 w 495998"/>
              <a:gd name="connsiteY0" fmla="*/ 201957 h 201957"/>
              <a:gd name="connsiteX1" fmla="*/ 0 w 495998"/>
              <a:gd name="connsiteY1" fmla="*/ 0 h 201957"/>
              <a:gd name="connsiteX2" fmla="*/ 495998 w 495998"/>
              <a:gd name="connsiteY2" fmla="*/ 201957 h 201957"/>
              <a:gd name="connsiteX3" fmla="*/ 0 w 495998"/>
              <a:gd name="connsiteY3" fmla="*/ 201957 h 201957"/>
              <a:gd name="connsiteX0" fmla="*/ 49479 w 545477"/>
              <a:gd name="connsiteY0" fmla="*/ 206861 h 206861"/>
              <a:gd name="connsiteX1" fmla="*/ 0 w 545477"/>
              <a:gd name="connsiteY1" fmla="*/ 0 h 206861"/>
              <a:gd name="connsiteX2" fmla="*/ 545477 w 545477"/>
              <a:gd name="connsiteY2" fmla="*/ 206861 h 206861"/>
              <a:gd name="connsiteX3" fmla="*/ 49479 w 545477"/>
              <a:gd name="connsiteY3" fmla="*/ 206861 h 206861"/>
              <a:gd name="connsiteX0" fmla="*/ 44805 w 545477"/>
              <a:gd name="connsiteY0" fmla="*/ 207772 h 207772"/>
              <a:gd name="connsiteX1" fmla="*/ 0 w 545477"/>
              <a:gd name="connsiteY1" fmla="*/ 0 h 207772"/>
              <a:gd name="connsiteX2" fmla="*/ 545477 w 545477"/>
              <a:gd name="connsiteY2" fmla="*/ 206861 h 207772"/>
              <a:gd name="connsiteX3" fmla="*/ 44805 w 545477"/>
              <a:gd name="connsiteY3" fmla="*/ 207772 h 207772"/>
              <a:gd name="connsiteX0" fmla="*/ 37794 w 545477"/>
              <a:gd name="connsiteY0" fmla="*/ 209140 h 209140"/>
              <a:gd name="connsiteX1" fmla="*/ 0 w 545477"/>
              <a:gd name="connsiteY1" fmla="*/ 0 h 209140"/>
              <a:gd name="connsiteX2" fmla="*/ 545477 w 545477"/>
              <a:gd name="connsiteY2" fmla="*/ 206861 h 209140"/>
              <a:gd name="connsiteX3" fmla="*/ 37794 w 545477"/>
              <a:gd name="connsiteY3" fmla="*/ 209140 h 209140"/>
            </a:gdLst>
            <a:ahLst/>
            <a:cxnLst>
              <a:cxn ang="0">
                <a:pos x="connsiteX0" y="connsiteY0"/>
              </a:cxn>
              <a:cxn ang="0">
                <a:pos x="connsiteX1" y="connsiteY1"/>
              </a:cxn>
              <a:cxn ang="0">
                <a:pos x="connsiteX2" y="connsiteY2"/>
              </a:cxn>
              <a:cxn ang="0">
                <a:pos x="connsiteX3" y="connsiteY3"/>
              </a:cxn>
            </a:cxnLst>
            <a:rect l="l" t="t" r="r" b="b"/>
            <a:pathLst>
              <a:path w="545477" h="209140">
                <a:moveTo>
                  <a:pt x="37794" y="209140"/>
                </a:moveTo>
                <a:lnTo>
                  <a:pt x="0" y="0"/>
                </a:lnTo>
                <a:lnTo>
                  <a:pt x="545477" y="206861"/>
                </a:lnTo>
                <a:lnTo>
                  <a:pt x="37794" y="209140"/>
                </a:lnTo>
                <a:close/>
              </a:path>
            </a:pathLst>
          </a:custGeom>
          <a:solidFill>
            <a:srgbClr val="8535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bdélník 23"/>
          <p:cNvSpPr/>
          <p:nvPr/>
        </p:nvSpPr>
        <p:spPr>
          <a:xfrm rot="983750">
            <a:off x="3319732" y="3892020"/>
            <a:ext cx="301625" cy="1570476"/>
          </a:xfrm>
          <a:prstGeom prst="rect">
            <a:avLst/>
          </a:prstGeom>
          <a:solidFill>
            <a:srgbClr val="008D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4540314" y="3833197"/>
            <a:ext cx="1688123" cy="1688123"/>
          </a:xfrm>
          <a:prstGeom prst="rect">
            <a:avLst/>
          </a:prstGeom>
          <a:solidFill>
            <a:srgbClr val="4242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Ovál 25"/>
          <p:cNvSpPr/>
          <p:nvPr/>
        </p:nvSpPr>
        <p:spPr>
          <a:xfrm>
            <a:off x="5516293" y="4677259"/>
            <a:ext cx="618978" cy="618978"/>
          </a:xfrm>
          <a:prstGeom prst="ellipse">
            <a:avLst/>
          </a:prstGeom>
          <a:solidFill>
            <a:srgbClr val="008D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Pravoúhlý trojúhelník 6"/>
          <p:cNvSpPr/>
          <p:nvPr/>
        </p:nvSpPr>
        <p:spPr>
          <a:xfrm rot="662342">
            <a:off x="4529396" y="4655494"/>
            <a:ext cx="545477" cy="209140"/>
          </a:xfrm>
          <a:custGeom>
            <a:avLst/>
            <a:gdLst>
              <a:gd name="connsiteX0" fmla="*/ 0 w 495998"/>
              <a:gd name="connsiteY0" fmla="*/ 201957 h 201957"/>
              <a:gd name="connsiteX1" fmla="*/ 0 w 495998"/>
              <a:gd name="connsiteY1" fmla="*/ 0 h 201957"/>
              <a:gd name="connsiteX2" fmla="*/ 495998 w 495998"/>
              <a:gd name="connsiteY2" fmla="*/ 201957 h 201957"/>
              <a:gd name="connsiteX3" fmla="*/ 0 w 495998"/>
              <a:gd name="connsiteY3" fmla="*/ 201957 h 201957"/>
              <a:gd name="connsiteX0" fmla="*/ 49479 w 545477"/>
              <a:gd name="connsiteY0" fmla="*/ 206861 h 206861"/>
              <a:gd name="connsiteX1" fmla="*/ 0 w 545477"/>
              <a:gd name="connsiteY1" fmla="*/ 0 h 206861"/>
              <a:gd name="connsiteX2" fmla="*/ 545477 w 545477"/>
              <a:gd name="connsiteY2" fmla="*/ 206861 h 206861"/>
              <a:gd name="connsiteX3" fmla="*/ 49479 w 545477"/>
              <a:gd name="connsiteY3" fmla="*/ 206861 h 206861"/>
              <a:gd name="connsiteX0" fmla="*/ 44805 w 545477"/>
              <a:gd name="connsiteY0" fmla="*/ 207772 h 207772"/>
              <a:gd name="connsiteX1" fmla="*/ 0 w 545477"/>
              <a:gd name="connsiteY1" fmla="*/ 0 h 207772"/>
              <a:gd name="connsiteX2" fmla="*/ 545477 w 545477"/>
              <a:gd name="connsiteY2" fmla="*/ 206861 h 207772"/>
              <a:gd name="connsiteX3" fmla="*/ 44805 w 545477"/>
              <a:gd name="connsiteY3" fmla="*/ 207772 h 207772"/>
              <a:gd name="connsiteX0" fmla="*/ 37794 w 545477"/>
              <a:gd name="connsiteY0" fmla="*/ 209140 h 209140"/>
              <a:gd name="connsiteX1" fmla="*/ 0 w 545477"/>
              <a:gd name="connsiteY1" fmla="*/ 0 h 209140"/>
              <a:gd name="connsiteX2" fmla="*/ 545477 w 545477"/>
              <a:gd name="connsiteY2" fmla="*/ 206861 h 209140"/>
              <a:gd name="connsiteX3" fmla="*/ 37794 w 545477"/>
              <a:gd name="connsiteY3" fmla="*/ 209140 h 209140"/>
            </a:gdLst>
            <a:ahLst/>
            <a:cxnLst>
              <a:cxn ang="0">
                <a:pos x="connsiteX0" y="connsiteY0"/>
              </a:cxn>
              <a:cxn ang="0">
                <a:pos x="connsiteX1" y="connsiteY1"/>
              </a:cxn>
              <a:cxn ang="0">
                <a:pos x="connsiteX2" y="connsiteY2"/>
              </a:cxn>
              <a:cxn ang="0">
                <a:pos x="connsiteX3" y="connsiteY3"/>
              </a:cxn>
            </a:cxnLst>
            <a:rect l="l" t="t" r="r" b="b"/>
            <a:pathLst>
              <a:path w="545477" h="209140">
                <a:moveTo>
                  <a:pt x="37794" y="209140"/>
                </a:moveTo>
                <a:lnTo>
                  <a:pt x="0" y="0"/>
                </a:lnTo>
                <a:lnTo>
                  <a:pt x="545477" y="206861"/>
                </a:lnTo>
                <a:lnTo>
                  <a:pt x="37794" y="209140"/>
                </a:lnTo>
                <a:close/>
              </a:path>
            </a:pathLst>
          </a:custGeom>
          <a:solidFill>
            <a:srgbClr val="E7432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8" name="Obdélník 27"/>
          <p:cNvSpPr/>
          <p:nvPr/>
        </p:nvSpPr>
        <p:spPr>
          <a:xfrm rot="983750">
            <a:off x="5233562" y="3892020"/>
            <a:ext cx="301625" cy="1570476"/>
          </a:xfrm>
          <a:prstGeom prst="rect">
            <a:avLst/>
          </a:prstGeom>
          <a:solidFill>
            <a:srgbClr val="8535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6267316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95000"/>
                <a:lumOff val="5000"/>
              </a:schemeClr>
            </a:gs>
            <a:gs pos="0">
              <a:schemeClr val="bg1">
                <a:lumMod val="50000"/>
                <a:lumOff val="50000"/>
              </a:schemeClr>
            </a:gs>
            <a:gs pos="0">
              <a:schemeClr val="bg1">
                <a:lumMod val="65000"/>
                <a:lumOff val="35000"/>
              </a:schemeClr>
            </a:gs>
            <a:gs pos="97000">
              <a:schemeClr val="bg1">
                <a:lumMod val="75000"/>
                <a:lumOff val="25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Konec</a:t>
            </a:r>
            <a:endParaRPr lang="cs-CZ" dirty="0"/>
          </a:p>
        </p:txBody>
      </p:sp>
      <p:sp>
        <p:nvSpPr>
          <p:cNvPr id="3" name="Podnadpis 2"/>
          <p:cNvSpPr>
            <a:spLocks noGrp="1"/>
          </p:cNvSpPr>
          <p:nvPr>
            <p:ph type="subTitle" idx="1"/>
          </p:nvPr>
        </p:nvSpPr>
        <p:spPr/>
        <p:txBody>
          <a:bodyPr/>
          <a:lstStyle/>
          <a:p>
            <a:r>
              <a:rPr lang="cs-CZ" dirty="0"/>
              <a:t>Zdroj: archiv autora</a:t>
            </a:r>
            <a:endParaRPr lang="cs-CZ" dirty="0"/>
          </a:p>
        </p:txBody>
      </p:sp>
    </p:spTree>
    <p:extLst>
      <p:ext uri="{BB962C8B-B14F-4D97-AF65-F5344CB8AC3E}">
        <p14:creationId xmlns:p14="http://schemas.microsoft.com/office/powerpoint/2010/main" val="35833113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View">
  <a:themeElements>
    <a:clrScheme name="Aspek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TC103457515[[fn=Zobrazení]]</Template>
  <TotalTime>429</TotalTime>
  <Words>740</Words>
  <Application>Microsoft Office PowerPoint</Application>
  <PresentationFormat>Předvádění na obrazovce (4:3)</PresentationFormat>
  <Paragraphs>121</Paragraphs>
  <Slides>22</Slides>
  <Notes>0</Notes>
  <HiddenSlides>0</HiddenSlides>
  <MMClips>0</MMClips>
  <ScaleCrop>false</ScaleCrop>
  <HeadingPairs>
    <vt:vector size="6" baseType="variant">
      <vt:variant>
        <vt:lpstr>Použitá písma</vt:lpstr>
      </vt:variant>
      <vt:variant>
        <vt:i4>4</vt:i4>
      </vt:variant>
      <vt:variant>
        <vt:lpstr>Motiv</vt:lpstr>
      </vt:variant>
      <vt:variant>
        <vt:i4>1</vt:i4>
      </vt:variant>
      <vt:variant>
        <vt:lpstr>Nadpisy snímků</vt:lpstr>
      </vt:variant>
      <vt:variant>
        <vt:i4>22</vt:i4>
      </vt:variant>
    </vt:vector>
  </HeadingPairs>
  <TitlesOfParts>
    <vt:vector size="27" baseType="lpstr">
      <vt:lpstr>Arial</vt:lpstr>
      <vt:lpstr>Century Schoolbook</vt:lpstr>
      <vt:lpstr>Times New Roman</vt:lpstr>
      <vt:lpstr>Wingdings 2</vt:lpstr>
      <vt:lpstr>View</vt:lpstr>
      <vt:lpstr>Prezentace aplikace PowerPoint</vt:lpstr>
      <vt:lpstr>Interakce barev</vt:lpstr>
      <vt:lpstr>  Kombinace odstínů </vt:lpstr>
      <vt:lpstr>Kombinace odstínů</vt:lpstr>
      <vt:lpstr>Kombinace odstínů</vt:lpstr>
      <vt:lpstr>Kombinace odstínů</vt:lpstr>
      <vt:lpstr>Kombinace odstínů</vt:lpstr>
      <vt:lpstr>Extenze barvy </vt:lpstr>
      <vt:lpstr>Simultánní kontrast</vt:lpstr>
      <vt:lpstr>Kombinace tmavosti a světlosti</vt:lpstr>
      <vt:lpstr>Rytmická extenze</vt:lpstr>
      <vt:lpstr>Analogický stupeň jasu</vt:lpstr>
      <vt:lpstr>Progresivita</vt:lpstr>
      <vt:lpstr>Analogická sytost</vt:lpstr>
      <vt:lpstr>Protilehlost</vt:lpstr>
      <vt:lpstr>Protilehlost</vt:lpstr>
      <vt:lpstr>Barevná charakteristika</vt:lpstr>
      <vt:lpstr>Kombinace sytosti a tlumenosti</vt:lpstr>
      <vt:lpstr>Forma a prostor z hlediska barvy</vt:lpstr>
      <vt:lpstr>Forma a prostor z hlediska barvy</vt:lpstr>
      <vt:lpstr>Prostorové rozdíly</vt:lpstr>
      <vt:lpstr>Konec</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Forma a prostor</dc:title>
  <dc:creator>admin;R. Šambazov</dc:creator>
  <cp:lastModifiedBy>admin</cp:lastModifiedBy>
  <cp:revision>68</cp:revision>
  <dcterms:created xsi:type="dcterms:W3CDTF">2013-06-02T16:56:54Z</dcterms:created>
  <dcterms:modified xsi:type="dcterms:W3CDTF">2013-06-04T16:10:29Z</dcterms:modified>
</cp:coreProperties>
</file>