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68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02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69449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VY_32_INOVACE_10B_13_Vztlaková síla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16.5.2013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slouží k odvození vztlakové síly, která působí na těleso ponořené do kapaliny. V závěru jsou uvedeny úlohy  k upevnění získaných znalostí.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71546"/>
            <a:ext cx="7851648" cy="1828800"/>
          </a:xfrm>
        </p:spPr>
        <p:txBody>
          <a:bodyPr/>
          <a:lstStyle/>
          <a:p>
            <a:r>
              <a:rPr lang="cs-CZ" dirty="0" smtClean="0"/>
              <a:t>VZTLAKOVÁ </a:t>
            </a:r>
            <a:br>
              <a:rPr lang="cs-CZ" dirty="0" smtClean="0"/>
            </a:br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5720" y="6000768"/>
            <a:ext cx="86439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Doporučuji: 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ivysilani</a:t>
            </a:r>
            <a:r>
              <a:rPr lang="cs-CZ" dirty="0" smtClean="0"/>
              <a:t>/10319921345-rande-s-fyzikou/211563230150012-tlak-v-</a:t>
            </a:r>
            <a:r>
              <a:rPr lang="cs-CZ" dirty="0" err="1" smtClean="0"/>
              <a:t>tekutinach</a:t>
            </a:r>
            <a:r>
              <a:rPr lang="cs-CZ" dirty="0" smtClean="0"/>
              <a:t>-a-</a:t>
            </a:r>
            <a:r>
              <a:rPr lang="cs-CZ" dirty="0" err="1" smtClean="0"/>
              <a:t>archimeduv</a:t>
            </a:r>
            <a:r>
              <a:rPr lang="cs-CZ" dirty="0" smtClean="0"/>
              <a:t>-</a:t>
            </a:r>
            <a:r>
              <a:rPr lang="cs-CZ" dirty="0" err="1" smtClean="0"/>
              <a:t>zakon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6" name="Picture 2" descr="C:\Documents and Settings\rachotova\Local Settings\Temporary Internet Files\Content.IE5\61WXIA5M\MP90042243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5429256" cy="353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d05.jpg, 60k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643182"/>
            <a:ext cx="3810000" cy="32670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34" y="1357298"/>
            <a:ext cx="8429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Dokážete vysvětlit, proč Eva svého spolužáka Adama ve vodě unese, ale na souši s ním ani nepohne?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14744" y="3929066"/>
            <a:ext cx="571504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14744" y="4572008"/>
            <a:ext cx="214314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00430" y="4572008"/>
            <a:ext cx="223838" cy="3667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286124"/>
            <a:ext cx="428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ponořená tělesa ve vodě působí vztlaková síla F</a:t>
            </a:r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která má směr svisle vzhůru.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786322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Platí: F</a:t>
            </a:r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sz="16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 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0"/>
            <a:ext cx="2178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Vztlaková síla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9" grpId="0" animBg="1"/>
      <p:bldP spid="9" grpId="1" animBg="1"/>
      <p:bldP spid="10" grpId="0" animBg="1"/>
      <p:bldP spid="10" grpId="1" animBg="1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29190" y="714356"/>
            <a:ext cx="385765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 vody ponoříme žulovou dlažební kostku. Na všechny její stěny působí kapalina tlakovými silami.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protilehlé boční stěny působí stejně velké tlakové síly opačného směru → jejich účinky na kostku se ruší.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horní stěnu působí tlaková síla svisle dolů, na dolní stěnu svisle vzhůru.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450057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 jakou stěnu působí větší tlaková síla – na horní nebo dolní? Vysvětli.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2844" y="4929198"/>
            <a:ext cx="8715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Dolní stěna je ve větší hloubce než horní, proto je tlaková síla 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dolní stěnu větší než na horní stěnu.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786454"/>
            <a:ext cx="7929618" cy="830997"/>
          </a:xfrm>
          <a:prstGeom prst="rect">
            <a:avLst/>
          </a:prstGeom>
          <a:solidFill>
            <a:srgbClr val="0070C0"/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Výslednice těchto dvou sil má směr větší síly,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tedy svisle vzhůru.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2178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Vztlaková síla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785786" y="714356"/>
            <a:ext cx="3643338" cy="3571900"/>
            <a:chOff x="5072066" y="785794"/>
            <a:chExt cx="3643338" cy="3571900"/>
          </a:xfrm>
        </p:grpSpPr>
        <p:sp>
          <p:nvSpPr>
            <p:cNvPr id="9" name="Obdélník 8"/>
            <p:cNvSpPr/>
            <p:nvPr/>
          </p:nvSpPr>
          <p:spPr>
            <a:xfrm>
              <a:off x="5072066" y="785794"/>
              <a:ext cx="3643338" cy="35719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s jedním zakulaceným rohem 9"/>
            <p:cNvSpPr/>
            <p:nvPr/>
          </p:nvSpPr>
          <p:spPr>
            <a:xfrm>
              <a:off x="5643570" y="4143380"/>
              <a:ext cx="2714644" cy="214314"/>
            </a:xfrm>
            <a:prstGeom prst="round1Rect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857884" y="1000108"/>
              <a:ext cx="2286016" cy="3143272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500826" y="2428868"/>
              <a:ext cx="1000132" cy="100013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šipka 13"/>
            <p:cNvCxnSpPr>
              <a:stCxn id="12" idx="1"/>
            </p:cNvCxnSpPr>
            <p:nvPr/>
          </p:nvCxnSpPr>
          <p:spPr>
            <a:xfrm rot="10800000" flipH="1">
              <a:off x="6500826" y="2928934"/>
              <a:ext cx="285752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 rot="10800000">
              <a:off x="7215206" y="2928934"/>
              <a:ext cx="295276" cy="1111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šipka 18"/>
            <p:cNvCxnSpPr/>
            <p:nvPr/>
          </p:nvCxnSpPr>
          <p:spPr>
            <a:xfrm rot="16200000" flipV="1">
              <a:off x="6785784" y="3215480"/>
              <a:ext cx="439740" cy="9524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šipka 21"/>
            <p:cNvCxnSpPr/>
            <p:nvPr/>
          </p:nvCxnSpPr>
          <p:spPr>
            <a:xfrm rot="5400000">
              <a:off x="6903259" y="2526501"/>
              <a:ext cx="214314" cy="1904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šipka 28"/>
            <p:cNvCxnSpPr/>
            <p:nvPr/>
          </p:nvCxnSpPr>
          <p:spPr>
            <a:xfrm rot="16200000" flipV="1">
              <a:off x="6857222" y="2286786"/>
              <a:ext cx="296864" cy="952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6858016" y="2571744"/>
              <a:ext cx="4219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F1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786578" y="3429000"/>
              <a:ext cx="450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F2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500958" y="2786058"/>
              <a:ext cx="452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F4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072198" y="2786058"/>
              <a:ext cx="4491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F3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6286512" y="1857364"/>
              <a:ext cx="15520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v</a:t>
              </a:r>
              <a:r>
                <a:rPr lang="cs-CZ" dirty="0" smtClean="0">
                  <a:solidFill>
                    <a:srgbClr val="FF0000"/>
                  </a:solidFill>
                </a:rPr>
                <a:t>ztlaková síla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39" name="Přímá spojovací čára 38"/>
            <p:cNvCxnSpPr/>
            <p:nvPr/>
          </p:nvCxnSpPr>
          <p:spPr>
            <a:xfrm>
              <a:off x="5286380" y="1428736"/>
              <a:ext cx="321471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5286380" y="2428868"/>
              <a:ext cx="2214578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7215206" y="3429000"/>
              <a:ext cx="128588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šipka 47"/>
            <p:cNvCxnSpPr/>
            <p:nvPr/>
          </p:nvCxnSpPr>
          <p:spPr>
            <a:xfrm rot="5400000">
              <a:off x="5143504" y="1928802"/>
              <a:ext cx="1000132" cy="158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šipka 49"/>
            <p:cNvCxnSpPr/>
            <p:nvPr/>
          </p:nvCxnSpPr>
          <p:spPr>
            <a:xfrm rot="5400000">
              <a:off x="7286644" y="2428868"/>
              <a:ext cx="2000264" cy="158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5286380" y="178592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h1</a:t>
              </a:r>
              <a:endParaRPr lang="cs-CZ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8215338" y="2285992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h2</a:t>
              </a:r>
              <a:endParaRPr lang="cs-CZ" dirty="0"/>
            </a:p>
          </p:txBody>
        </p:sp>
      </p:grpSp>
      <p:sp>
        <p:nvSpPr>
          <p:cNvPr id="37" name="Obdélník 36"/>
          <p:cNvSpPr/>
          <p:nvPr/>
        </p:nvSpPr>
        <p:spPr>
          <a:xfrm>
            <a:off x="1571604" y="928670"/>
            <a:ext cx="2286016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čem závisí velikost vztlakové síly?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2070884"/>
            <a:ext cx="41434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Ocelovou kuličku nejprve ponořte do malé hloubky(1.) a poté do větší (2.).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obou případech určete velikost vztlakové síly na ni působící.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714348" y="1428736"/>
            <a:ext cx="2143140" cy="4366448"/>
            <a:chOff x="785786" y="1428736"/>
            <a:chExt cx="2143140" cy="4366448"/>
          </a:xfrm>
        </p:grpSpPr>
        <p:sp>
          <p:nvSpPr>
            <p:cNvPr id="11" name="Obdélník 10"/>
            <p:cNvSpPr/>
            <p:nvPr/>
          </p:nvSpPr>
          <p:spPr>
            <a:xfrm>
              <a:off x="785786" y="2213760"/>
              <a:ext cx="2143140" cy="35719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85786" y="3571082"/>
              <a:ext cx="2143140" cy="222410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85786" y="3856834"/>
              <a:ext cx="4725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1.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643042" y="4714090"/>
              <a:ext cx="4725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2.</a:t>
              </a:r>
              <a:endParaRPr lang="cs-CZ" sz="2400" dirty="0"/>
            </a:p>
          </p:txBody>
        </p:sp>
        <p:sp>
          <p:nvSpPr>
            <p:cNvPr id="9" name="Vývojový diagram: spojka 8"/>
            <p:cNvSpPr/>
            <p:nvPr/>
          </p:nvSpPr>
          <p:spPr>
            <a:xfrm>
              <a:off x="2000232" y="4714090"/>
              <a:ext cx="571504" cy="571504"/>
            </a:xfrm>
            <a:prstGeom prst="flowChartConnector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ka 9"/>
            <p:cNvSpPr/>
            <p:nvPr/>
          </p:nvSpPr>
          <p:spPr>
            <a:xfrm>
              <a:off x="1142976" y="3785396"/>
              <a:ext cx="571504" cy="571504"/>
            </a:xfrm>
            <a:prstGeom prst="flowChartConnector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5400000">
              <a:off x="250001" y="2606669"/>
              <a:ext cx="2357454" cy="1588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642910" y="3071016"/>
              <a:ext cx="3286148" cy="1588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čem závisí velikost vztlakové síly?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571472" y="1071546"/>
            <a:ext cx="5357850" cy="3000396"/>
            <a:chOff x="642910" y="1643050"/>
            <a:chExt cx="5357850" cy="3000396"/>
          </a:xfrm>
        </p:grpSpPr>
        <p:grpSp>
          <p:nvGrpSpPr>
            <p:cNvPr id="17" name="Skupina 16"/>
            <p:cNvGrpSpPr/>
            <p:nvPr/>
          </p:nvGrpSpPr>
          <p:grpSpPr>
            <a:xfrm>
              <a:off x="642910" y="1643050"/>
              <a:ext cx="5357850" cy="3000396"/>
              <a:chOff x="642910" y="1643050"/>
              <a:chExt cx="5357850" cy="3000396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642910" y="1643050"/>
                <a:ext cx="5357850" cy="30003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07919" y="2821777"/>
                <a:ext cx="2356660" cy="79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Obdélník 8"/>
              <p:cNvSpPr/>
              <p:nvPr/>
            </p:nvSpPr>
            <p:spPr>
              <a:xfrm>
                <a:off x="1071538" y="2643182"/>
                <a:ext cx="485772" cy="3428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1071538" y="3643314"/>
                <a:ext cx="485772" cy="3428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1071538" y="3143248"/>
                <a:ext cx="485772" cy="34289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Obdélník 20"/>
            <p:cNvSpPr/>
            <p:nvPr/>
          </p:nvSpPr>
          <p:spPr>
            <a:xfrm>
              <a:off x="2143108" y="2643182"/>
              <a:ext cx="485772" cy="34289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43108" y="2071678"/>
              <a:ext cx="485772" cy="34289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Plechovka 22"/>
            <p:cNvSpPr/>
            <p:nvPr/>
          </p:nvSpPr>
          <p:spPr>
            <a:xfrm>
              <a:off x="1928794" y="3071810"/>
              <a:ext cx="914400" cy="1571636"/>
            </a:xfrm>
            <a:prstGeom prst="can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tx1"/>
                  </a:solidFill>
                </a:rPr>
                <a:t>1.</a:t>
              </a:r>
              <a:endParaRPr lang="cs-CZ" sz="2000" dirty="0">
                <a:solidFill>
                  <a:schemeClr val="tx1"/>
                </a:solidFill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3357554" y="2643182"/>
              <a:ext cx="485772" cy="34289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Plechovka 24"/>
            <p:cNvSpPr/>
            <p:nvPr/>
          </p:nvSpPr>
          <p:spPr>
            <a:xfrm>
              <a:off x="3143240" y="3071810"/>
              <a:ext cx="914400" cy="1571636"/>
            </a:xfrm>
            <a:prstGeom prst="can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 rot="16200000" flipH="1">
              <a:off x="1578747" y="2421725"/>
              <a:ext cx="1585922" cy="2857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>
              <a:endCxn id="25" idx="0"/>
            </p:cNvCxnSpPr>
            <p:nvPr/>
          </p:nvCxnSpPr>
          <p:spPr>
            <a:xfrm rot="16200000" flipH="1">
              <a:off x="2757871" y="2457841"/>
              <a:ext cx="1657360" cy="2777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Plechovka 30"/>
            <p:cNvSpPr/>
            <p:nvPr/>
          </p:nvSpPr>
          <p:spPr>
            <a:xfrm>
              <a:off x="4357686" y="3071810"/>
              <a:ext cx="914400" cy="1571636"/>
            </a:xfrm>
            <a:prstGeom prst="can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>
              <a:endCxn id="31" idx="0"/>
            </p:cNvCxnSpPr>
            <p:nvPr/>
          </p:nvCxnSpPr>
          <p:spPr>
            <a:xfrm rot="16200000" flipH="1">
              <a:off x="3972317" y="2457841"/>
              <a:ext cx="1657360" cy="2777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571472" y="4500570"/>
            <a:ext cx="79296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siloměr zavěš tři závaží. Urči a zapiš velikost vztlakové síly působící na jedno ponořené závaží (1),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dvě ponořená závaží (2) a na tři ponořená závaží (3).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72000" y="3143248"/>
            <a:ext cx="3946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dirty="0" smtClean="0"/>
              <a:t>3.</a:t>
            </a:r>
            <a:endParaRPr lang="cs-CZ" sz="2000" dirty="0"/>
          </a:p>
        </p:txBody>
      </p:sp>
      <p:sp>
        <p:nvSpPr>
          <p:cNvPr id="39" name="Obdélník 38"/>
          <p:cNvSpPr/>
          <p:nvPr/>
        </p:nvSpPr>
        <p:spPr>
          <a:xfrm>
            <a:off x="3357554" y="3143248"/>
            <a:ext cx="3962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571472" y="1071546"/>
            <a:ext cx="5357850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785918" y="1071546"/>
            <a:ext cx="4143404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071802" y="1071546"/>
            <a:ext cx="2857520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86248" y="1071546"/>
            <a:ext cx="1571636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čem závisí velikost vztlakové síly?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785786" y="2357430"/>
            <a:ext cx="1500198" cy="221457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3357554" y="2357430"/>
            <a:ext cx="1500198" cy="2214578"/>
          </a:xfrm>
          <a:prstGeom prst="ca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142976" y="3000372"/>
            <a:ext cx="642942" cy="1216152"/>
          </a:xfrm>
          <a:prstGeom prst="cube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786182" y="3000372"/>
            <a:ext cx="642942" cy="1216152"/>
          </a:xfrm>
          <a:prstGeom prst="cube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843832" y="2415474"/>
            <a:ext cx="1285883" cy="2679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3473639" y="2455659"/>
            <a:ext cx="1214445" cy="178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00034" y="4929198"/>
            <a:ext cx="73725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Kvádr nejprve ponoř do vody (1.) a poté do lihu (2.).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Urči a zapiš velikost vztlakové síly v obou případech.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28794" y="4071942"/>
            <a:ext cx="364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00562" y="4071942"/>
            <a:ext cx="3962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28596" y="1643050"/>
            <a:ext cx="2357454" cy="300039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00364" y="1643050"/>
            <a:ext cx="2357454" cy="300039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čem závisí velikost vztlakové síly?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571472" y="1500174"/>
            <a:ext cx="357190" cy="1357322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1571612"/>
            <a:ext cx="6500858" cy="1323439"/>
          </a:xfrm>
          <a:prstGeom prst="rect">
            <a:avLst/>
          </a:prstGeom>
          <a:solidFill>
            <a:schemeClr val="accent1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Vztlaková síla působící na těleso ponořené do kapaliny závisí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objemu ponořené části tělesa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hustotě kapaliny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Documents and Settings\rachotova\Local Settings\Temporary Internet Files\Content.IE5\61WXIA5M\MP9004140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143248"/>
            <a:ext cx="2358554" cy="3536105"/>
          </a:xfrm>
          <a:prstGeom prst="rect">
            <a:avLst/>
          </a:prstGeom>
          <a:noFill/>
        </p:spPr>
      </p:pic>
      <p:pic>
        <p:nvPicPr>
          <p:cNvPr id="2059" name="Picture 11" descr="C:\Documents and Settings\rachotova\Local Settings\Temporary Internet Files\Content.IE5\RWF5BG08\MC9003791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429000"/>
            <a:ext cx="2187346" cy="1940745"/>
          </a:xfrm>
          <a:prstGeom prst="rect">
            <a:avLst/>
          </a:prstGeom>
          <a:noFill/>
        </p:spPr>
      </p:pic>
      <p:pic>
        <p:nvPicPr>
          <p:cNvPr id="2055" name="Picture 7" descr="C:\Documents and Settings\rachotova\Local Settings\Temporary Internet Files\Content.IE5\RWF5BG08\MC90037910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4214818"/>
            <a:ext cx="2357454" cy="2187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Procvičení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85860"/>
            <a:ext cx="87154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1.Těleso je ponořeno zcela do vody v nádobě. Změní se velikost vztlakové síly, když do nádoby přilijeme vodu? Odpověď zdůvodni a ověř pokusem.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857496"/>
            <a:ext cx="87154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2.Tři hliníkové kuličky různého objemu jsou ponořeny zcela do vody. Na kterou kuličku působí voda největší vztlakovou silou? Odpověď zdůvodni.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714480" y="4500570"/>
            <a:ext cx="4786346" cy="2001970"/>
          </a:xfrm>
          <a:prstGeom prst="cub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428992" y="5286388"/>
            <a:ext cx="1200152" cy="1057276"/>
          </a:xfrm>
          <a:prstGeom prst="ellipse">
            <a:avLst/>
          </a:prstGeom>
          <a:gradFill flip="none" rotWithShape="1">
            <a:gsLst>
              <a:gs pos="0">
                <a:schemeClr val="tx1">
                  <a:tint val="66000"/>
                  <a:satMod val="160000"/>
                </a:schemeClr>
              </a:gs>
              <a:gs pos="50000">
                <a:schemeClr val="tx1">
                  <a:tint val="44500"/>
                  <a:satMod val="160000"/>
                </a:schemeClr>
              </a:gs>
              <a:gs pos="100000">
                <a:schemeClr val="tx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143108" y="5429264"/>
            <a:ext cx="842962" cy="842962"/>
          </a:xfrm>
          <a:prstGeom prst="ellipse">
            <a:avLst/>
          </a:prstGeom>
          <a:gradFill flip="none" rotWithShape="1">
            <a:gsLst>
              <a:gs pos="0">
                <a:schemeClr val="tx1">
                  <a:tint val="66000"/>
                  <a:satMod val="160000"/>
                </a:schemeClr>
              </a:gs>
              <a:gs pos="50000">
                <a:schemeClr val="tx1">
                  <a:tint val="44500"/>
                  <a:satMod val="160000"/>
                </a:schemeClr>
              </a:gs>
              <a:gs pos="100000">
                <a:schemeClr val="tx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00628" y="5643578"/>
            <a:ext cx="485772" cy="414334"/>
          </a:xfrm>
          <a:prstGeom prst="ellipse">
            <a:avLst/>
          </a:prstGeom>
          <a:gradFill flip="none" rotWithShape="1">
            <a:gsLst>
              <a:gs pos="0">
                <a:schemeClr val="tx1">
                  <a:tint val="66000"/>
                  <a:satMod val="160000"/>
                </a:schemeClr>
              </a:gs>
              <a:gs pos="50000">
                <a:schemeClr val="tx1">
                  <a:tint val="44500"/>
                  <a:satMod val="160000"/>
                </a:schemeClr>
              </a:gs>
              <a:gs pos="100000">
                <a:schemeClr val="tx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1928794" y="4786322"/>
            <a:ext cx="128588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4464843" y="4893479"/>
            <a:ext cx="150019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428992" y="4714884"/>
            <a:ext cx="114300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285984" y="4143380"/>
            <a:ext cx="3714776" cy="2857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142984"/>
            <a:ext cx="87154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3.Dva válečky, z nichž jeden je z oceli (1) a druhý z hliníku (2), mají stejný objem. Válečky jsou zcela ponořeny do vody. Porovnej velikosti vztlakových sil působících na oba dva válečky. Odpověď zdůvodni. 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Krychle 2"/>
          <p:cNvSpPr/>
          <p:nvPr/>
        </p:nvSpPr>
        <p:spPr>
          <a:xfrm>
            <a:off x="2071670" y="3786190"/>
            <a:ext cx="4500594" cy="228601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3000364" y="4857760"/>
            <a:ext cx="771524" cy="858962"/>
          </a:xfrm>
          <a:prstGeom prst="ca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4429124" y="4857760"/>
            <a:ext cx="771524" cy="858962"/>
          </a:xfrm>
          <a:prstGeom prst="ca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3893339" y="4036223"/>
            <a:ext cx="17859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2464579" y="4036223"/>
            <a:ext cx="17859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357422" y="3143248"/>
            <a:ext cx="4214842" cy="2857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Procvičení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5857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„Domácí úkol“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000108"/>
            <a:ext cx="7237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Příprava pokusů  (dobrovolné) dle vlastního výběru.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52" y="1857364"/>
            <a:ext cx="6572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http://fyzikalnisuplik.websnadno.cz/mechanika/ryby__lode__ponorky.pdf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achotova\Local Settings\Temporary Internet Files\Content.IE5\61WXIA5M\MP9004224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071546"/>
            <a:ext cx="4857784" cy="316515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rot="5400000" flipH="1" flipV="1">
            <a:off x="2751125" y="2320917"/>
            <a:ext cx="1500198" cy="1588"/>
          </a:xfrm>
          <a:prstGeom prst="straightConnector1">
            <a:avLst/>
          </a:prstGeom>
          <a:ln w="38100" cap="rnd"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2933688" y="3281362"/>
            <a:ext cx="1428760" cy="9524"/>
          </a:xfrm>
          <a:prstGeom prst="straightConnector1">
            <a:avLst/>
          </a:prstGeom>
          <a:ln w="38100" cap="rnd">
            <a:solidFill>
              <a:srgbClr val="92D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28926" y="1714488"/>
            <a:ext cx="579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1100" b="1" dirty="0" smtClean="0"/>
              <a:t>VZ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4744" y="3357562"/>
            <a:ext cx="437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F</a:t>
            </a:r>
            <a:r>
              <a:rPr lang="cs-CZ" sz="1100" b="1" dirty="0" err="1" smtClean="0"/>
              <a:t>g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357158" y="4357694"/>
            <a:ext cx="850112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plující loď působí: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ravitační síla, která působí svisle dolů (její působiště je v těžišti lodi),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ztlaková síla (její působiště je v těžišti ponořené části lodi).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Velikosti obou sil jsou stejné – síly jsou v rovnováze.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17932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latin typeface="+mj-lt"/>
                        </a:rPr>
                        <a:t>BOHUNĚK, Jiří; KOLÁŘOVÁ, Růžena. </a:t>
                      </a:r>
                      <a:r>
                        <a:rPr lang="cs-CZ" sz="1200" b="0" i="1" dirty="0" smtClean="0">
                          <a:latin typeface="+mj-lt"/>
                        </a:rPr>
                        <a:t>Fyzika pro 7. ročník základní školy</a:t>
                      </a:r>
                      <a:r>
                        <a:rPr lang="cs-CZ" sz="1200" b="0" dirty="0" smtClean="0">
                          <a:latin typeface="+mj-lt"/>
                        </a:rPr>
                        <a:t>. Olomouc: </a:t>
                      </a:r>
                      <a:r>
                        <a:rPr lang="cs-CZ" sz="1200" b="0" dirty="0" err="1" smtClean="0">
                          <a:latin typeface="+mj-lt"/>
                        </a:rPr>
                        <a:t>Prometheus</a:t>
                      </a:r>
                      <a:r>
                        <a:rPr lang="cs-CZ" sz="1200" b="0" dirty="0" smtClean="0">
                          <a:latin typeface="+mj-lt"/>
                        </a:rPr>
                        <a:t>, spol. s r.o., 2000, ISBN 80-7196-119-1. </a:t>
                      </a:r>
                    </a:p>
                    <a:p>
                      <a:r>
                        <a:rPr lang="cs-CZ" sz="1200" b="0" dirty="0" smtClean="0">
                          <a:latin typeface="+mj-lt"/>
                        </a:rPr>
                        <a:t>MÍČEK, Arnošt; KROUPA, Roman. </a:t>
                      </a:r>
                      <a:r>
                        <a:rPr lang="cs-CZ" sz="1200" b="0" i="1" dirty="0" smtClean="0">
                          <a:latin typeface="+mj-lt"/>
                        </a:rPr>
                        <a:t>Fyzika 2</a:t>
                      </a:r>
                      <a:r>
                        <a:rPr lang="cs-CZ" sz="1200" b="0" dirty="0" smtClean="0">
                          <a:latin typeface="+mj-lt"/>
                        </a:rPr>
                        <a:t>. Brno: Tvořivá škola, 2009, ISBN 80-903397-7-4. </a:t>
                      </a:r>
                    </a:p>
                    <a:p>
                      <a:r>
                        <a:rPr lang="cs-CZ" sz="1200" b="0" dirty="0" smtClean="0">
                          <a:latin typeface="+mj-lt"/>
                        </a:rPr>
                        <a:t>BOHUNĚK, Jiří. </a:t>
                      </a:r>
                      <a:r>
                        <a:rPr lang="cs-CZ" sz="1200" b="0" i="1" dirty="0" smtClean="0">
                          <a:latin typeface="+mj-lt"/>
                        </a:rPr>
                        <a:t>Sbírka úloh z fyziky pro žáky základní školy</a:t>
                      </a:r>
                      <a:r>
                        <a:rPr lang="cs-CZ" sz="1200" b="0" dirty="0" smtClean="0">
                          <a:latin typeface="+mj-lt"/>
                        </a:rPr>
                        <a:t>. Praha: Galaxie v Praze, 1993, ISBN 80-85204-21-5. </a:t>
                      </a:r>
                      <a:endParaRPr lang="cs-CZ" sz="1200" b="0" dirty="0" smtClean="0">
                        <a:latin typeface="+mj-lt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latin typeface="+mj-lt"/>
                        </a:rPr>
                        <a:t>AUTOR NEUVEDEN. </a:t>
                      </a:r>
                      <a:r>
                        <a:rPr lang="cs-CZ" sz="1200" b="0" i="1" dirty="0" smtClean="0">
                          <a:latin typeface="+mj-lt"/>
                        </a:rPr>
                        <a:t>Výukové materiály ZŠ Kaplice</a:t>
                      </a:r>
                      <a:r>
                        <a:rPr lang="cs-CZ" sz="1200" b="0" dirty="0" smtClean="0">
                          <a:latin typeface="+mj-lt"/>
                        </a:rPr>
                        <a:t> [online]. [cit. 4.6.2013]. Dostupný na WWW: http://www.</a:t>
                      </a:r>
                      <a:r>
                        <a:rPr lang="cs-CZ" sz="1200" b="0" dirty="0" err="1" smtClean="0">
                          <a:latin typeface="+mj-lt"/>
                        </a:rPr>
                        <a:t>vyukovematerialy.cz</a:t>
                      </a:r>
                      <a:r>
                        <a:rPr lang="cs-CZ" sz="1200" b="0" dirty="0" smtClean="0">
                          <a:latin typeface="+mj-lt"/>
                        </a:rPr>
                        <a:t>/fyzika/7/kapaliny/</a:t>
                      </a:r>
                      <a:r>
                        <a:rPr lang="cs-CZ" sz="1200" b="0" dirty="0" err="1" smtClean="0">
                          <a:latin typeface="+mj-lt"/>
                        </a:rPr>
                        <a:t>vztlakka.htm</a:t>
                      </a:r>
                      <a:r>
                        <a:rPr lang="cs-CZ" sz="1200" b="0" dirty="0" smtClean="0">
                          <a:latin typeface="+mj-lt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Obrázky vlastní tvorby.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brázky jsou použity i z galerie Microsoft office.</a:t>
                      </a:r>
                      <a:r>
                        <a:rPr lang="cs-CZ" sz="1200" b="0" dirty="0" smtClean="0">
                          <a:latin typeface="+mj-lt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4108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1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11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314</TotalTime>
  <Words>664</Words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VZTLAKOVÁ  SÍLA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ARCHIMEDŮV ZÁKON</dc:title>
  <cp:lastModifiedBy>rachotova</cp:lastModifiedBy>
  <cp:revision>38</cp:revision>
  <dcterms:modified xsi:type="dcterms:W3CDTF">2013-06-04T17:42:21Z</dcterms:modified>
</cp:coreProperties>
</file>