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326" r:id="rId2"/>
    <p:sldId id="323" r:id="rId3"/>
    <p:sldId id="270" r:id="rId4"/>
    <p:sldId id="327" r:id="rId5"/>
    <p:sldId id="328" r:id="rId6"/>
    <p:sldId id="329" r:id="rId7"/>
    <p:sldId id="335" r:id="rId8"/>
    <p:sldId id="336" r:id="rId9"/>
    <p:sldId id="337" r:id="rId10"/>
    <p:sldId id="330" r:id="rId11"/>
    <p:sldId id="331" r:id="rId12"/>
    <p:sldId id="338" r:id="rId13"/>
    <p:sldId id="339" r:id="rId14"/>
    <p:sldId id="340" r:id="rId15"/>
    <p:sldId id="342" r:id="rId16"/>
    <p:sldId id="341" r:id="rId17"/>
    <p:sldId id="344" r:id="rId18"/>
    <p:sldId id="345" r:id="rId19"/>
    <p:sldId id="343" r:id="rId20"/>
    <p:sldId id="273" r:id="rId21"/>
    <p:sldId id="346" r:id="rId22"/>
    <p:sldId id="309" r:id="rId23"/>
    <p:sldId id="284" r:id="rId24"/>
    <p:sldId id="34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0803" autoAdjust="0"/>
  </p:normalViewPr>
  <p:slideViewPr>
    <p:cSldViewPr>
      <p:cViewPr>
        <p:scale>
          <a:sx n="78" d="100"/>
          <a:sy n="78" d="100"/>
        </p:scale>
        <p:origin x="-1140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7EE65-387A-4D64-B7C8-1B84945966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0AB193-677B-4FF0-A636-3B81B96770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669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0AB193-677B-4FF0-A636-3B81B96770D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51B596-7774-4461-9F3C-96251A33CD0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19337FC-EAEF-46B0-B606-C5761DC860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7/7e/Hrob_Jiri_Trnka.JPG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rob_Jiri_Trnka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3" y="260648"/>
            <a:ext cx="6336704" cy="1518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3568" y="1484784"/>
            <a:ext cx="727280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</a:p>
          <a:p>
            <a:r>
              <a:rPr lang="cs-CZ" sz="1600" dirty="0" smtClean="0"/>
              <a:t>Název výukového materiálu: Jiří Trnka - prezentace</a:t>
            </a:r>
          </a:p>
          <a:p>
            <a:r>
              <a:rPr lang="cs-CZ" sz="1600" dirty="0" smtClean="0"/>
              <a:t>Autor: Mgr. Oldřiška </a:t>
            </a:r>
            <a:r>
              <a:rPr lang="cs-CZ" sz="1600" dirty="0" err="1" smtClean="0"/>
              <a:t>Vobrová</a:t>
            </a:r>
            <a:endParaRPr lang="cs-CZ" sz="1600" dirty="0" smtClean="0"/>
          </a:p>
          <a:p>
            <a:r>
              <a:rPr lang="cs-CZ" sz="1600" dirty="0" smtClean="0"/>
              <a:t>Vytvořeno: 22. 2. 2012</a:t>
            </a:r>
          </a:p>
          <a:p>
            <a:r>
              <a:rPr lang="cs-CZ" sz="1600" dirty="0" smtClean="0"/>
              <a:t>Ročník: šestý až devátý</a:t>
            </a:r>
          </a:p>
          <a:p>
            <a:r>
              <a:rPr lang="cs-CZ" sz="1600" dirty="0" smtClean="0"/>
              <a:t>Vzdělávací oblast: Jazyk a jazyková komunikace</a:t>
            </a:r>
          </a:p>
          <a:p>
            <a:r>
              <a:rPr lang="cs-CZ" sz="1600" dirty="0" smtClean="0"/>
              <a:t>Vzdělávací obor: Český jazyk a literatura</a:t>
            </a:r>
          </a:p>
          <a:p>
            <a:r>
              <a:rPr lang="cs-CZ" sz="1600" dirty="0" smtClean="0"/>
              <a:t>Tematický okruh: Literární výchova</a:t>
            </a:r>
          </a:p>
          <a:p>
            <a:r>
              <a:rPr lang="cs-CZ" sz="1600" dirty="0" smtClean="0"/>
              <a:t>Téma: Aktuální zařazení k životnímu výročí</a:t>
            </a:r>
          </a:p>
          <a:p>
            <a:r>
              <a:rPr lang="cs-CZ" sz="1600" dirty="0" smtClean="0"/>
              <a:t>Pomůcky: notebook, </a:t>
            </a:r>
            <a:r>
              <a:rPr lang="cs-CZ" sz="1600" dirty="0" err="1" smtClean="0"/>
              <a:t>dataprojektor</a:t>
            </a:r>
            <a:endParaRPr lang="cs-CZ" sz="1600" dirty="0" smtClean="0"/>
          </a:p>
          <a:p>
            <a:r>
              <a:rPr lang="cs-CZ" sz="1600" dirty="0" smtClean="0"/>
              <a:t>Anotace: Seznámení pomocí prezentace s životem a dílem Jiřího Trnky, s jeho výtvarnou činností i s činností filmovou, určeno k významnému životnímu výročí</a:t>
            </a:r>
          </a:p>
          <a:p>
            <a:endParaRPr lang="cs-CZ" sz="1600" dirty="0" smtClean="0"/>
          </a:p>
          <a:p>
            <a:r>
              <a:rPr lang="cs-CZ" sz="1600" b="1" dirty="0" smtClean="0"/>
              <a:t>Tato práce je šířena pod licencí CC BY-SA 3.0. Odkazy a citace jsou platné k datu vytvoření této práce.</a:t>
            </a:r>
          </a:p>
          <a:p>
            <a:r>
              <a:rPr lang="cs-CZ" sz="1600" b="1" dirty="0" smtClean="0"/>
              <a:t>Texty jsou vlastní originální tvorbou autora.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 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467544" y="6165304"/>
            <a:ext cx="194085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endParaRPr lang="cs-CZ" sz="1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763688" y="1412776"/>
            <a:ext cx="5256584" cy="3960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  <a:scene3d>
            <a:camera prst="isometricTopUp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2132856"/>
            <a:ext cx="46805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Jiří Trnka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4653136"/>
            <a:ext cx="1503556" cy="369332"/>
          </a:xfrm>
          <a:prstGeom prst="rect">
            <a:avLst/>
          </a:prstGeom>
          <a:noFill/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/>
              <a:t>24. 2. 1912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4725144"/>
            <a:ext cx="2278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30. 12. 1969</a:t>
            </a:r>
            <a:endParaRPr lang="cs-CZ" b="1" dirty="0"/>
          </a:p>
        </p:txBody>
      </p:sp>
      <p:sp>
        <p:nvSpPr>
          <p:cNvPr id="65537" name="Rectangle 1"/>
          <p:cNvSpPr>
            <a:spLocks noChangeArrowheads="1"/>
          </p:cNvSpPr>
          <p:nvPr/>
        </p:nvSpPr>
        <p:spPr bwMode="auto">
          <a:xfrm>
            <a:off x="323528" y="6350550"/>
            <a:ext cx="882047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VY_32_INOVACE_09_22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6370975"/>
          </a:xfrm>
          <a:prstGeom prst="rect">
            <a:avLst/>
          </a:prstGeom>
          <a:solidFill>
            <a:schemeClr val="bg2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JIŘÍ TRNKA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24. 2. 1912 - 30. 12. 1969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Jiří Trnka  byl významný český  výtvarník, ilustrátor a také režisér animovaného filmu.</a:t>
            </a:r>
          </a:p>
          <a:p>
            <a:r>
              <a:rPr lang="cs-CZ" sz="1600" dirty="0" smtClean="0"/>
              <a:t>Narodil 24. 2. 1912 v Plzni. S prvními loutkami se seznámil už jako malý ve své rodině, kde se podomácku vyráběly. V Plzni se seznámil s Josefem Skupou a jeho loutkovým divadlem, pro které navrhoval kulisy. V roce 1935 ukončil Uměleckoprůmyslovou školu v Praze. Před válkou působil         s grafičkou Hermínou Týrlovou ve filmovém studiu firmy Baťa ve Zlíně. V roce 1945 se stal jedním ze zakladatelů studia kresleného filmu Bratři v triku. V tomtéž roce získal svou první prestižní cenu v Cannes za film Zasadil </a:t>
            </a:r>
            <a:r>
              <a:rPr lang="cs-CZ" sz="1600" dirty="0" err="1" smtClean="0"/>
              <a:t>dědek</a:t>
            </a:r>
            <a:r>
              <a:rPr lang="cs-CZ" sz="1600" dirty="0" smtClean="0"/>
              <a:t> řepu. V roce 1948 založil Studio Jiřího Trnky, které řídil 20 let.</a:t>
            </a:r>
            <a:br>
              <a:rPr lang="cs-CZ" sz="1600" dirty="0" smtClean="0"/>
            </a:br>
            <a:r>
              <a:rPr lang="cs-CZ" sz="1600" dirty="0" smtClean="0"/>
              <a:t>Pro jeho filmovou tvorbu je charakteristická především práce s loutkami spojená s vynikajícím hudebním a slovním doprovodem Mezi nejznámější filmy patří filmy Zvířátka a Petrovští, Špalíček, Staré pověsti české, Osudy dobrého vojáka Švejka, Císařův slavík nebo animovaná pohádka Dva </a:t>
            </a:r>
            <a:r>
              <a:rPr lang="cs-CZ" sz="1600" dirty="0" err="1" smtClean="0"/>
              <a:t>mrazíci</a:t>
            </a:r>
            <a:r>
              <a:rPr lang="cs-CZ" sz="1600" dirty="0" smtClean="0"/>
              <a:t>. Jako výtvarník a sochař se spolupodílel na ztvárnění čs. expozic na světových výstavách v Bruselu (1958) a Montrealu (1967).</a:t>
            </a:r>
            <a:br>
              <a:rPr lang="cs-CZ" sz="1600" dirty="0" smtClean="0"/>
            </a:br>
            <a:r>
              <a:rPr lang="cs-CZ" sz="1600" dirty="0" smtClean="0"/>
              <a:t>Věnoval se také ilustracím knih. Ilustroval například Karafiátovy Broučky a Werichovo </a:t>
            </a:r>
            <a:r>
              <a:rPr lang="cs-CZ" sz="1600" dirty="0" err="1" smtClean="0"/>
              <a:t>Fimfárum</a:t>
            </a:r>
            <a:r>
              <a:rPr lang="cs-CZ" sz="1600" dirty="0" smtClean="0"/>
              <a:t>. Od roku 1967 působil krátkou dobu na Vysoké škole uměleckoprůmyslové v Praze, kde byl jmenován profesorem. Za svá díla získal okolo 50 ocenění z výstav, soutěži a filmových i výtvarných přehlídek a stal se uznávaným umělcem ve světě.</a:t>
            </a:r>
            <a:br>
              <a:rPr lang="cs-CZ" sz="1600" dirty="0" smtClean="0"/>
            </a:br>
            <a:r>
              <a:rPr lang="cs-CZ" sz="1600" dirty="0" smtClean="0"/>
              <a:t>Jiří Trnka, jeden ze zakladatelů a tvůrců českého loutkového a animovaného filmu zemřel               30. 12. 1969 v Praze.</a:t>
            </a:r>
          </a:p>
          <a:p>
            <a:r>
              <a:rPr lang="cs-CZ" sz="1600" dirty="0" smtClean="0"/>
              <a:t>Zajímavost:</a:t>
            </a:r>
          </a:p>
          <a:p>
            <a:r>
              <a:rPr lang="cs-CZ" sz="1600" dirty="0" smtClean="0"/>
              <a:t>Jiří Trnka tvořil své dílo levou rukou, ale uměl malovat oběma rukama současně.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7416824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Nejznámější knihy, které  ilustroval Jiří Trnka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František </a:t>
            </a:r>
            <a:r>
              <a:rPr lang="cs-CZ" dirty="0" err="1" smtClean="0">
                <a:solidFill>
                  <a:srgbClr val="00B0F0"/>
                </a:solidFill>
              </a:rPr>
              <a:t>Hrubín</a:t>
            </a:r>
            <a:r>
              <a:rPr lang="cs-CZ" dirty="0" smtClean="0">
                <a:solidFill>
                  <a:srgbClr val="00B0F0"/>
                </a:solidFill>
              </a:rPr>
              <a:t>: Špalíček veršů a pohádek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František </a:t>
            </a:r>
            <a:r>
              <a:rPr lang="cs-CZ" dirty="0" err="1" smtClean="0">
                <a:solidFill>
                  <a:srgbClr val="00B0F0"/>
                </a:solidFill>
              </a:rPr>
              <a:t>Hrubín</a:t>
            </a:r>
            <a:r>
              <a:rPr lang="cs-CZ" dirty="0" smtClean="0">
                <a:solidFill>
                  <a:srgbClr val="00B0F0"/>
                </a:solidFill>
              </a:rPr>
              <a:t>: Malý špalíček pohádek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František </a:t>
            </a:r>
            <a:r>
              <a:rPr lang="cs-CZ" dirty="0" err="1" smtClean="0">
                <a:solidFill>
                  <a:srgbClr val="00B0F0"/>
                </a:solidFill>
              </a:rPr>
              <a:t>Hrubín</a:t>
            </a:r>
            <a:r>
              <a:rPr lang="cs-CZ" dirty="0" smtClean="0">
                <a:solidFill>
                  <a:srgbClr val="00B0F0"/>
                </a:solidFill>
              </a:rPr>
              <a:t>: Pohádky z tisíce a jedné noci</a:t>
            </a:r>
          </a:p>
          <a:p>
            <a:r>
              <a:rPr lang="cs-CZ" dirty="0" smtClean="0"/>
              <a:t>František </a:t>
            </a:r>
            <a:r>
              <a:rPr lang="cs-CZ" dirty="0" err="1" smtClean="0"/>
              <a:t>Hrubín</a:t>
            </a:r>
            <a:r>
              <a:rPr lang="cs-CZ" dirty="0" smtClean="0"/>
              <a:t>: Říkejte si se mnou</a:t>
            </a:r>
          </a:p>
          <a:p>
            <a:r>
              <a:rPr lang="cs-CZ" dirty="0" smtClean="0"/>
              <a:t>František </a:t>
            </a:r>
            <a:r>
              <a:rPr lang="cs-CZ" dirty="0" err="1" smtClean="0"/>
              <a:t>Hrubín</a:t>
            </a:r>
            <a:r>
              <a:rPr lang="cs-CZ" dirty="0" smtClean="0"/>
              <a:t>: O Květušce a její zahrádce</a:t>
            </a:r>
          </a:p>
          <a:p>
            <a:r>
              <a:rPr lang="cs-CZ" dirty="0" smtClean="0"/>
              <a:t>František </a:t>
            </a:r>
            <a:r>
              <a:rPr lang="cs-CZ" dirty="0" err="1" smtClean="0"/>
              <a:t>Hrubín</a:t>
            </a:r>
            <a:r>
              <a:rPr lang="cs-CZ" dirty="0" smtClean="0"/>
              <a:t>: Dvakrát sedm pohádek</a:t>
            </a:r>
          </a:p>
          <a:p>
            <a:r>
              <a:rPr lang="cs-CZ" dirty="0" smtClean="0"/>
              <a:t>František </a:t>
            </a:r>
            <a:r>
              <a:rPr lang="cs-CZ" dirty="0" err="1" smtClean="0"/>
              <a:t>Hrubín</a:t>
            </a:r>
            <a:r>
              <a:rPr lang="cs-CZ" dirty="0" smtClean="0"/>
              <a:t>: Zasadil </a:t>
            </a:r>
            <a:r>
              <a:rPr lang="cs-CZ" dirty="0" err="1" smtClean="0"/>
              <a:t>dědek</a:t>
            </a:r>
            <a:r>
              <a:rPr lang="cs-CZ" dirty="0" smtClean="0"/>
              <a:t> řepu</a:t>
            </a:r>
          </a:p>
          <a:p>
            <a:r>
              <a:rPr lang="cs-CZ" dirty="0" smtClean="0"/>
              <a:t>František </a:t>
            </a:r>
            <a:r>
              <a:rPr lang="cs-CZ" dirty="0" err="1" smtClean="0"/>
              <a:t>Hrubín</a:t>
            </a:r>
            <a:r>
              <a:rPr lang="cs-CZ" dirty="0" smtClean="0"/>
              <a:t>: Dětem</a:t>
            </a:r>
          </a:p>
          <a:p>
            <a:r>
              <a:rPr lang="cs-CZ" dirty="0" smtClean="0"/>
              <a:t>František </a:t>
            </a:r>
            <a:r>
              <a:rPr lang="cs-CZ" dirty="0" err="1" smtClean="0"/>
              <a:t>Hrubín</a:t>
            </a:r>
            <a:r>
              <a:rPr lang="cs-CZ" dirty="0" smtClean="0"/>
              <a:t>: Zimní pohádka  o Smolíčkovi</a:t>
            </a:r>
          </a:p>
          <a:p>
            <a:r>
              <a:rPr lang="cs-CZ" dirty="0" smtClean="0"/>
              <a:t>Jiří Trnka : Podzimní říkadla</a:t>
            </a:r>
          </a:p>
          <a:p>
            <a:r>
              <a:rPr lang="cs-CZ" dirty="0" smtClean="0"/>
              <a:t>Jiří Trnka: Jarní říkadla</a:t>
            </a:r>
          </a:p>
          <a:p>
            <a:r>
              <a:rPr lang="cs-CZ" dirty="0" smtClean="0"/>
              <a:t>Jiří Trnka: Letní říkadla</a:t>
            </a:r>
          </a:p>
          <a:p>
            <a:r>
              <a:rPr lang="cs-CZ" dirty="0" smtClean="0"/>
              <a:t>Jiří Trnka: Zimní říkadla</a:t>
            </a:r>
          </a:p>
          <a:p>
            <a:r>
              <a:rPr lang="cs-CZ" dirty="0" smtClean="0"/>
              <a:t>Jiří Trnka: Večerní říkadla</a:t>
            </a:r>
          </a:p>
          <a:p>
            <a:r>
              <a:rPr lang="cs-CZ" dirty="0" smtClean="0"/>
              <a:t>Jiří Trnka: Ranní říkadla</a:t>
            </a:r>
          </a:p>
          <a:p>
            <a:r>
              <a:rPr lang="cs-CZ" dirty="0" smtClean="0"/>
              <a:t>Jiří Trnka: Říkadla o zvířátkách</a:t>
            </a:r>
          </a:p>
          <a:p>
            <a:r>
              <a:rPr lang="cs-CZ" dirty="0" smtClean="0"/>
              <a:t>Jiří Trnka: Říkejte si s námi nejkrásnější říkadla</a:t>
            </a:r>
          </a:p>
          <a:p>
            <a:r>
              <a:rPr lang="cs-CZ" dirty="0" smtClean="0"/>
              <a:t>Jiří Trnka: Zahrada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6309320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VY_32_INOVACE_09_22</a:t>
            </a:r>
            <a:endParaRPr lang="cs-CZ" sz="14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63284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Josef </a:t>
            </a:r>
            <a:r>
              <a:rPr lang="cs-CZ" dirty="0" err="1" smtClean="0"/>
              <a:t>Menzel</a:t>
            </a:r>
            <a:r>
              <a:rPr lang="cs-CZ" dirty="0" smtClean="0"/>
              <a:t>: Míša Kulička v domě hraček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Menzel</a:t>
            </a:r>
            <a:r>
              <a:rPr lang="cs-CZ" dirty="0" smtClean="0"/>
              <a:t>: Míša Kulička v rodném lese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Menzel</a:t>
            </a:r>
            <a:r>
              <a:rPr lang="cs-CZ" dirty="0" smtClean="0"/>
              <a:t>: Míša Kulička v loutkovém divadle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Menzel</a:t>
            </a:r>
            <a:r>
              <a:rPr lang="cs-CZ" dirty="0" smtClean="0"/>
              <a:t>: Míša Kulička v zoo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Menzel</a:t>
            </a:r>
            <a:r>
              <a:rPr lang="cs-CZ" dirty="0" smtClean="0"/>
              <a:t>: Míša Kulička v cirkuse</a:t>
            </a:r>
          </a:p>
          <a:p>
            <a:r>
              <a:rPr lang="cs-CZ" dirty="0" smtClean="0"/>
              <a:t>Oldřich Syrovátka: Bajky dětem</a:t>
            </a:r>
          </a:p>
          <a:p>
            <a:r>
              <a:rPr lang="cs-CZ" dirty="0" smtClean="0"/>
              <a:t>K.V. Rais: Zvířátka a lidé</a:t>
            </a:r>
          </a:p>
          <a:p>
            <a:r>
              <a:rPr lang="cs-CZ" dirty="0" smtClean="0"/>
              <a:t>Klára Trnková, Jiří Trnka: Moje první abeceda</a:t>
            </a:r>
          </a:p>
          <a:p>
            <a:r>
              <a:rPr lang="cs-CZ" dirty="0" smtClean="0"/>
              <a:t>Klára Trnková, Jiří Trnka:  Trnkův špalíček říkadel, písniček a pohádek</a:t>
            </a:r>
          </a:p>
          <a:p>
            <a:r>
              <a:rPr lang="cs-CZ" dirty="0" smtClean="0"/>
              <a:t>Klára Trnková, Jiří Trnka: Český rok (Z babiččina kapsáře)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Vítězslav Nezval: Anička skřítek a Slaměný Hubert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Vítězslav Nezval: Věci, květiny, zvířátka a lidé pro děti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H. CH. Andersen: Pohádky</a:t>
            </a:r>
          </a:p>
          <a:p>
            <a:r>
              <a:rPr lang="cs-CZ" dirty="0" smtClean="0"/>
              <a:t>Pohádky bratří </a:t>
            </a:r>
            <a:r>
              <a:rPr lang="cs-CZ" dirty="0" err="1" smtClean="0"/>
              <a:t>Grimmů</a:t>
            </a:r>
            <a:endParaRPr lang="cs-CZ" dirty="0" smtClean="0"/>
          </a:p>
          <a:p>
            <a:r>
              <a:rPr lang="cs-CZ" dirty="0" err="1" smtClean="0"/>
              <a:t>Wilhem</a:t>
            </a:r>
            <a:r>
              <a:rPr lang="cs-CZ" dirty="0" smtClean="0"/>
              <a:t> </a:t>
            </a:r>
            <a:r>
              <a:rPr lang="cs-CZ" dirty="0" err="1" smtClean="0"/>
              <a:t>Hauff</a:t>
            </a:r>
            <a:r>
              <a:rPr lang="cs-CZ" dirty="0" smtClean="0"/>
              <a:t>: Karavana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Eduard </a:t>
            </a:r>
            <a:r>
              <a:rPr lang="cs-CZ" dirty="0" err="1" smtClean="0">
                <a:solidFill>
                  <a:srgbClr val="00B0F0"/>
                </a:solidFill>
              </a:rPr>
              <a:t>Petiška</a:t>
            </a:r>
            <a:r>
              <a:rPr lang="cs-CZ" dirty="0" smtClean="0">
                <a:solidFill>
                  <a:srgbClr val="00B0F0"/>
                </a:solidFill>
              </a:rPr>
              <a:t>: Sedmikráska – německé pohádky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Jiří Horák: Čarodějná mošna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Jiří Marek: Nejkrásnější zahrada (indické pohádky)</a:t>
            </a:r>
          </a:p>
          <a:p>
            <a:r>
              <a:rPr lang="cs-CZ" dirty="0" smtClean="0"/>
              <a:t>Jiří </a:t>
            </a:r>
            <a:r>
              <a:rPr lang="cs-CZ" dirty="0" err="1" smtClean="0"/>
              <a:t>Mahen</a:t>
            </a:r>
            <a:r>
              <a:rPr lang="cs-CZ" dirty="0" smtClean="0"/>
              <a:t>: Dvanáct pohádek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309320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VY_32_INOVACE_09_22</a:t>
            </a:r>
            <a:endParaRPr lang="cs-CZ" sz="14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57606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Oldřich </a:t>
            </a:r>
            <a:r>
              <a:rPr lang="cs-CZ" smtClean="0"/>
              <a:t>Sirovátka</a:t>
            </a:r>
            <a:r>
              <a:rPr lang="cs-CZ" dirty="0" smtClean="0"/>
              <a:t>: Bajky dětem</a:t>
            </a:r>
          </a:p>
          <a:p>
            <a:r>
              <a:rPr lang="cs-CZ" dirty="0" smtClean="0"/>
              <a:t>K.V. Rais: Zvířátka a lidé</a:t>
            </a:r>
          </a:p>
          <a:p>
            <a:r>
              <a:rPr lang="cs-CZ" dirty="0" smtClean="0"/>
              <a:t>Zdeněk </a:t>
            </a:r>
            <a:r>
              <a:rPr lang="cs-CZ" dirty="0" err="1" smtClean="0"/>
              <a:t>Kriebel</a:t>
            </a:r>
            <a:r>
              <a:rPr lang="cs-CZ" dirty="0" smtClean="0"/>
              <a:t>: Koulej se, sluníčko, a kutálej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Jan Werich: </a:t>
            </a:r>
            <a:r>
              <a:rPr lang="cs-CZ" dirty="0" err="1" smtClean="0">
                <a:solidFill>
                  <a:srgbClr val="00B0F0"/>
                </a:solidFill>
              </a:rPr>
              <a:t>Fimfárum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Alois Jirásek: Staré pověsti české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Jan Karafiát: Broučci</a:t>
            </a:r>
          </a:p>
          <a:p>
            <a:r>
              <a:rPr lang="cs-CZ" dirty="0" smtClean="0"/>
              <a:t>Václav </a:t>
            </a:r>
            <a:r>
              <a:rPr lang="cs-CZ" dirty="0" err="1" smtClean="0"/>
              <a:t>Renč</a:t>
            </a:r>
            <a:r>
              <a:rPr lang="cs-CZ" dirty="0" smtClean="0"/>
              <a:t>: Perníková chaloupka</a:t>
            </a:r>
          </a:p>
          <a:p>
            <a:r>
              <a:rPr lang="cs-CZ" dirty="0" smtClean="0"/>
              <a:t>Josef Kajetán Tyl: Strakonický dudák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Jaroslav Seifert: Maminka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729286" y="6165304"/>
            <a:ext cx="28346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VY_32_INOVACE_09_22</a:t>
            </a:r>
            <a:endParaRPr lang="cs-CZ" sz="14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mka\Documents\Stará plocha\Trnka\Nová složka (2)\DSCN36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8052387" cy="597666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6453336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mka\Documents\Stará plocha\Trnka\Nová složka (2)\DSCN36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800" y="224644"/>
            <a:ext cx="8172400" cy="61293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6453336"/>
            <a:ext cx="784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mka\Documents\Stará plocha\Trnka\Nová složka (2)\DSCN35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4876006" cy="650134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236296" y="623731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mka\Documents\Stará plocha\Trnka\DSCN31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3672408" cy="4896544"/>
          </a:xfrm>
          <a:prstGeom prst="rect">
            <a:avLst/>
          </a:prstGeom>
          <a:noFill/>
        </p:spPr>
      </p:pic>
      <p:pic>
        <p:nvPicPr>
          <p:cNvPr id="1027" name="Picture 3" descr="C:\Users\Mamka\Documents\Stará plocha\Trnka\DSCN314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764704"/>
            <a:ext cx="3651870" cy="486916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6093296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mka\Documents\Stará plocha\Trnka\DSCN31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3960440" cy="5280587"/>
          </a:xfrm>
          <a:prstGeom prst="rect">
            <a:avLst/>
          </a:prstGeom>
          <a:noFill/>
        </p:spPr>
      </p:pic>
      <p:pic>
        <p:nvPicPr>
          <p:cNvPr id="2051" name="Picture 3" descr="C:\Users\Mamka\Documents\Stará plocha\Trnka\DSCN314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620688"/>
            <a:ext cx="3888432" cy="51845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6165304"/>
            <a:ext cx="5689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mka\Documents\Stará plocha\Trnka\Nová složka\DSCN34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9002" y="260648"/>
            <a:ext cx="4785996" cy="63813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92280" y="623731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mka\Documents\Stará plocha\Trnka\Nová složka\DSCN36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92696"/>
            <a:ext cx="7248805" cy="54366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6237312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mka\Documents\Stará plocha\Trnka\Nová složka (2)\DSCN34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808" y="404664"/>
            <a:ext cx="8028384" cy="60212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6453336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mka\Documents\Stará plocha\Trnka\Nová složka\DSCN35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4017" y="476672"/>
            <a:ext cx="4515966" cy="60212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020272" y="602128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smtClean="0"/>
              <a:t>9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mka\Documents\Stará plocha\Trnka\DSCN31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7980379" cy="59852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5885" y="6309320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mka\Documents\Stará plocha\Trnka\Nová složka\DSCN35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699" y="476672"/>
            <a:ext cx="7698602" cy="577395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6309320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11</a:t>
            </a:r>
            <a:endParaRPr lang="cs-CZ" sz="11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Mamka\Documents\Stará plocha\Trnka\Nová složka\DSCN35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4017" y="288032"/>
            <a:ext cx="4515966" cy="60212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020272" y="5877272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12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amka\Documents\Stará plocha\Trnka\Nová složka\DSCN35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804" y="332656"/>
            <a:ext cx="8100392" cy="607529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6453336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13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42930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20689"/>
            <a:ext cx="8136904" cy="5324535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Bratři v triku</a:t>
            </a:r>
          </a:p>
          <a:p>
            <a:r>
              <a:rPr lang="cs-CZ" sz="2000" dirty="0" smtClean="0"/>
              <a:t>Toto studio vzniklo v roce 1945 a je nejstarším a největším českým studiem, které vytváří kreslené filmy.  U jeho založení stál i </a:t>
            </a:r>
            <a:r>
              <a:rPr lang="cs-CZ" sz="2000" dirty="0" smtClean="0">
                <a:solidFill>
                  <a:srgbClr val="FF0000"/>
                </a:solidFill>
              </a:rPr>
              <a:t>Jiří Trnka</a:t>
            </a:r>
            <a:r>
              <a:rPr lang="cs-CZ" sz="2000" dirty="0" smtClean="0"/>
              <a:t>. V počátku bylo jedním ze samostatných ateliérů. V době totality přešlo pod Krátký film. Slavné logo studia, tři uklánějící se chlapečky </a:t>
            </a:r>
            <a:br>
              <a:rPr lang="cs-CZ" sz="2000" dirty="0" smtClean="0"/>
            </a:br>
            <a:r>
              <a:rPr lang="cs-CZ" sz="2000" dirty="0" smtClean="0"/>
              <a:t>v pruhovaných tričkách, navrhl pozdější autor slavného Krtečka Zdeněk </a:t>
            </a:r>
            <a:r>
              <a:rPr lang="cs-CZ" sz="2000" dirty="0" err="1" smtClean="0"/>
              <a:t>Miler</a:t>
            </a:r>
            <a:r>
              <a:rPr lang="cs-CZ" sz="2000" dirty="0" smtClean="0"/>
              <a:t>. Převážně se zde animovaly filmy pro děti, ale i humorné a satirické filmy pro dospělé</a:t>
            </a:r>
          </a:p>
          <a:p>
            <a:r>
              <a:rPr lang="cs-CZ" sz="2000" dirty="0" smtClean="0"/>
              <a:t>V tomto studiu vzniklo přes 1600 animovaných filmů. Se značkou Bratři v triku získaly stovky ocenění na mezinárodních festivalech, dokonce i jednoho Oscara.</a:t>
            </a:r>
          </a:p>
          <a:p>
            <a:r>
              <a:rPr lang="cs-CZ" sz="2000" dirty="0" smtClean="0"/>
              <a:t>Studio Bratři v triku se zabývá hlavně tvorbou klasických kreslených filmů a seriálů. Dovede ale vytvořit i kombinaci hraného filmu</a:t>
            </a:r>
            <a:br>
              <a:rPr lang="cs-CZ" sz="2000" dirty="0" smtClean="0"/>
            </a:br>
            <a:r>
              <a:rPr lang="cs-CZ" sz="2000" dirty="0" smtClean="0"/>
              <a:t> s animací, pracuje i s jinými dalšími speciálními animačními technologiemi.</a:t>
            </a:r>
          </a:p>
          <a:p>
            <a:r>
              <a:rPr lang="cs-CZ" sz="2000" dirty="0" smtClean="0"/>
              <a:t>Kromě Jiřího Trnky spolupracovali se studiem i jiní animátoři – Břetislav </a:t>
            </a:r>
            <a:r>
              <a:rPr lang="cs-CZ" sz="2000" dirty="0" err="1" smtClean="0"/>
              <a:t>Pojar</a:t>
            </a:r>
            <a:r>
              <a:rPr lang="cs-CZ" sz="2000" dirty="0" smtClean="0"/>
              <a:t>, Jiří Brdečka, ze současných Michaela </a:t>
            </a:r>
            <a:r>
              <a:rPr lang="cs-CZ" sz="2000" dirty="0" err="1" smtClean="0"/>
              <a:t>Pavlátová</a:t>
            </a:r>
            <a:r>
              <a:rPr lang="cs-CZ" sz="2000" dirty="0" smtClean="0"/>
              <a:t>, Pavel Koutský.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1620" y="692697"/>
            <a:ext cx="684076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Některé animované filmy Jiřího Trnky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Špalíček</a:t>
            </a:r>
          </a:p>
          <a:p>
            <a:r>
              <a:rPr lang="cs-CZ" sz="2400" dirty="0" smtClean="0"/>
              <a:t>Staré pověsti české</a:t>
            </a:r>
          </a:p>
          <a:p>
            <a:r>
              <a:rPr lang="cs-CZ" sz="2400" dirty="0" smtClean="0"/>
              <a:t>Dva </a:t>
            </a:r>
            <a:r>
              <a:rPr lang="cs-CZ" sz="2400" dirty="0" err="1" smtClean="0"/>
              <a:t>mrazíci</a:t>
            </a:r>
            <a:endParaRPr lang="cs-CZ" sz="2400" dirty="0" smtClean="0"/>
          </a:p>
          <a:p>
            <a:r>
              <a:rPr lang="cs-CZ" sz="2400" dirty="0" smtClean="0"/>
              <a:t>Zvířátka a petrovští</a:t>
            </a:r>
          </a:p>
          <a:p>
            <a:r>
              <a:rPr lang="cs-CZ" sz="2400" dirty="0" smtClean="0"/>
              <a:t>Sen noci Svatojánské</a:t>
            </a:r>
          </a:p>
          <a:p>
            <a:r>
              <a:rPr lang="cs-CZ" sz="2400" dirty="0" err="1" smtClean="0"/>
              <a:t>Bajaja</a:t>
            </a:r>
            <a:endParaRPr lang="cs-CZ" sz="2400" dirty="0" smtClean="0"/>
          </a:p>
          <a:p>
            <a:r>
              <a:rPr lang="cs-CZ" sz="2400" dirty="0" smtClean="0"/>
              <a:t>Císařův  slavík</a:t>
            </a:r>
          </a:p>
          <a:p>
            <a:r>
              <a:rPr lang="cs-CZ" sz="2400" dirty="0" smtClean="0"/>
              <a:t>Zasadil </a:t>
            </a:r>
            <a:r>
              <a:rPr lang="cs-CZ" sz="2400" dirty="0" err="1" smtClean="0"/>
              <a:t>dědek</a:t>
            </a:r>
            <a:r>
              <a:rPr lang="cs-CZ" sz="2400" dirty="0" smtClean="0"/>
              <a:t> řepu</a:t>
            </a:r>
          </a:p>
          <a:p>
            <a:r>
              <a:rPr lang="cs-CZ" sz="2400" dirty="0" smtClean="0"/>
              <a:t>Ruka</a:t>
            </a:r>
          </a:p>
          <a:p>
            <a:r>
              <a:rPr lang="cs-CZ" sz="2400" dirty="0" smtClean="0"/>
              <a:t>Osudy dobrého vojáka Švejka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208912" cy="59708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Jedním z animovaných filmů </a:t>
            </a:r>
            <a:r>
              <a:rPr lang="cs-CZ" smtClean="0"/>
              <a:t>je film </a:t>
            </a:r>
            <a:r>
              <a:rPr lang="cs-CZ" sz="2800" b="1" dirty="0" smtClean="0">
                <a:solidFill>
                  <a:srgbClr val="FF0000"/>
                </a:solidFill>
              </a:rPr>
              <a:t>Staré pověsti české</a:t>
            </a:r>
          </a:p>
          <a:p>
            <a:endParaRPr lang="cs-CZ" b="1" dirty="0" smtClean="0"/>
          </a:p>
          <a:p>
            <a:r>
              <a:rPr lang="cs-CZ" dirty="0" smtClean="0"/>
              <a:t>Barevný loutkový film natočený podle Jiráskových Starých pověstí českých zahrnuje nejstarší dobu našeho národa.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 zde šest příběhů z pohanského dávnověku, jak je podle Kosmovy kroniky a dalších pramenů Jirásek napsal. Tyto příběhy se staly podkladem pro výpravný loutkový film, který vychází z národní tradice výtvarných děl Josefa Mánese a Mikoláše Alše.</a:t>
            </a:r>
            <a:br>
              <a:rPr lang="cs-CZ" dirty="0" smtClean="0"/>
            </a:br>
            <a:r>
              <a:rPr lang="cs-CZ" dirty="0" smtClean="0"/>
              <a:t>Ve filmu uvidíte příběhy o praotci Čechovi, o Bivojovi, o Libuši a Přemyslovi, o dívčí válce, o Horymírovi, o Čestmírovi a o bojích s </a:t>
            </a:r>
            <a:r>
              <a:rPr lang="cs-CZ" dirty="0" err="1" smtClean="0"/>
              <a:t>Lučany</a:t>
            </a:r>
            <a:r>
              <a:rPr lang="cs-CZ" dirty="0" smtClean="0"/>
              <a:t>. Toto  dílo Jiřího Trnky patří</a:t>
            </a:r>
            <a:br>
              <a:rPr lang="cs-CZ" dirty="0" smtClean="0"/>
            </a:br>
            <a:r>
              <a:rPr lang="cs-CZ" dirty="0" smtClean="0"/>
              <a:t> k tomu nejlepšímu, co v české kinematografii v 50.letech vzniklo. Film dostal řadu mezinárodní uznání a velkého množství festivalových cen.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Animovaný film Staré pověsti české měl premiéru 11. 9. 1953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6381328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VY_32_INOVACE_09_22</a:t>
            </a:r>
            <a:endParaRPr lang="cs-CZ" sz="1400" dirty="0" smtClean="0">
              <a:latin typeface="Arial" pitchFamily="34" charset="0"/>
            </a:endParaRPr>
          </a:p>
        </p:txBody>
      </p:sp>
      <p:pic>
        <p:nvPicPr>
          <p:cNvPr id="13314" name="Picture 2" descr="Soubor:Hrob Jiri Trn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6672"/>
            <a:ext cx="4267200" cy="5715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48064" y="551723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Hrob Jiřího </a:t>
            </a:r>
            <a:r>
              <a:rPr lang="cs-CZ" dirty="0" smtClean="0"/>
              <a:t>Trnky </a:t>
            </a:r>
            <a:r>
              <a:rPr lang="cs-CZ" dirty="0" smtClean="0"/>
              <a:t>na plzeňském hřbitově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501317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14</a:t>
            </a:r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Použité zdroje:</a:t>
            </a:r>
          </a:p>
          <a:p>
            <a:r>
              <a:rPr lang="cs-CZ" sz="1400" dirty="0" smtClean="0"/>
              <a:t>Obrázky [</a:t>
            </a:r>
            <a:r>
              <a:rPr lang="cs-CZ" sz="1400" dirty="0" smtClean="0"/>
              <a:t>1-13] </a:t>
            </a:r>
            <a:r>
              <a:rPr lang="cs-CZ" sz="1400" dirty="0" smtClean="0"/>
              <a:t>- vlastní archív autora</a:t>
            </a:r>
          </a:p>
          <a:p>
            <a:r>
              <a:rPr lang="cs-CZ" sz="1400" dirty="0" smtClean="0"/>
              <a:t>Obrázek [14]</a:t>
            </a:r>
          </a:p>
          <a:p>
            <a:r>
              <a:rPr lang="cs-CZ" sz="1400" dirty="0" smtClean="0"/>
              <a:t>JIK </a:t>
            </a:r>
            <a:r>
              <a:rPr lang="cs-CZ" sz="1400" dirty="0" err="1" smtClean="0"/>
              <a:t>JIK.</a:t>
            </a:r>
            <a:r>
              <a:rPr lang="cs-CZ" sz="1400" dirty="0" smtClean="0"/>
              <a:t> Čestný hrob českého výtvarníka Jiřího Trnky na plzeňském Ústředním hřbitově.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2011 [cit. 2012-02-12]. Dostupné z: </a:t>
            </a:r>
            <a:r>
              <a:rPr lang="cs-CZ" sz="1400" dirty="0" smtClean="0">
                <a:hlinkClick r:id="rId2"/>
              </a:rPr>
              <a:t>http://cs.wikipedia.org/wiki/Soubor:Hrob_Jiri_Trnka.JPG</a:t>
            </a:r>
            <a:r>
              <a:rPr lang="cs-CZ" sz="1400" dirty="0" smtClean="0"/>
              <a:t>   </a:t>
            </a:r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949280"/>
            <a:ext cx="2592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VY_32_INOVACE_09_22</a:t>
            </a:r>
            <a:endParaRPr lang="cs-CZ" sz="14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693</TotalTime>
  <Words>597</Words>
  <Application>Microsoft Office PowerPoint</Application>
  <PresentationFormat>Předvádění na obrazovce (4:3)</PresentationFormat>
  <Paragraphs>134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Oldřiška Vobrová</dc:creator>
  <cp:lastModifiedBy>hornakova</cp:lastModifiedBy>
  <cp:revision>196</cp:revision>
  <dcterms:created xsi:type="dcterms:W3CDTF">2012-02-24T18:00:56Z</dcterms:created>
  <dcterms:modified xsi:type="dcterms:W3CDTF">2013-06-04T17:56:26Z</dcterms:modified>
</cp:coreProperties>
</file>