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8" r:id="rId2"/>
    <p:sldId id="256" r:id="rId3"/>
    <p:sldId id="257" r:id="rId4"/>
    <p:sldId id="259" r:id="rId5"/>
    <p:sldId id="261" r:id="rId6"/>
    <p:sldId id="262" r:id="rId7"/>
    <p:sldId id="263" r:id="rId8"/>
    <p:sldId id="264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7ED628-9E17-4C7C-983E-D7ACC00A58FD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70877E-BCD7-4537-A70E-FEA8A82BF6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3465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70877E-BCD7-4537-A70E-FEA8A82BF621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343BD-92D3-4823-9D72-BDC2B20A0665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A4343BD-92D3-4823-9D72-BDC2B20A0665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57C700E-EA3A-47A9-A949-EF2B57C64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ozena_Nemcova_grave_Vysehrad_Cemetery_Prague_CZ_811.jpg" TargetMode="External"/><Relationship Id="rId7" Type="http://schemas.openxmlformats.org/officeDocument/2006/relationships/hyperlink" Target="http://cs.wikipedia.org/wiki/Neohro%C5%BEen%C3%BD_Mike%C5%A1" TargetMode="External"/><Relationship Id="rId2" Type="http://schemas.openxmlformats.org/officeDocument/2006/relationships/hyperlink" Target="http://cs.wikipedia.org/wiki/Soubor:Jan_Vil%C3%ADmek_-_Bo%C5%BEena_N%C4%9Bmcov%C3%A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%C4%8Cert%C5%AFv_%C5%A1vagr" TargetMode="External"/><Relationship Id="rId5" Type="http://schemas.openxmlformats.org/officeDocument/2006/relationships/hyperlink" Target="http://commons.wikimedia.org/wiki/File:Hrob_Karla_Jaromira_Erbena.jpg?uselang=cs" TargetMode="External"/><Relationship Id="rId4" Type="http://schemas.openxmlformats.org/officeDocument/2006/relationships/hyperlink" Target="http://cs.wikipedia.org/wiki/Soubor:Jan_Vil%C3%ADmek_-_Karel_Jarom%C3%ADr_Erbe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980729"/>
            <a:ext cx="8208912" cy="2160239"/>
          </a:xfrm>
        </p:spPr>
        <p:txBody>
          <a:bodyPr>
            <a:noAutofit/>
          </a:bodyPr>
          <a:lstStyle/>
          <a:p>
            <a:r>
              <a:rPr lang="cs-CZ" sz="5400" b="1" dirty="0" smtClean="0">
                <a:solidFill>
                  <a:srgbClr val="7030A0"/>
                </a:solidFill>
              </a:rPr>
              <a:t>Sběratelé lidových pohádek u nás</a:t>
            </a:r>
            <a:endParaRPr lang="cs-CZ" sz="5400" b="1" dirty="0">
              <a:solidFill>
                <a:srgbClr val="7030A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691680" y="2852936"/>
            <a:ext cx="6080720" cy="2160240"/>
          </a:xfrm>
        </p:spPr>
        <p:txBody>
          <a:bodyPr/>
          <a:lstStyle/>
          <a:p>
            <a:r>
              <a:rPr lang="cs-CZ" sz="4400" b="1" dirty="0" smtClean="0">
                <a:solidFill>
                  <a:schemeClr val="accent6"/>
                </a:solidFill>
              </a:rPr>
              <a:t>Božena Němcová</a:t>
            </a:r>
          </a:p>
          <a:p>
            <a:r>
              <a:rPr lang="cs-CZ" sz="4400" b="1" dirty="0" smtClean="0">
                <a:solidFill>
                  <a:schemeClr val="accent6"/>
                </a:solidFill>
              </a:rPr>
              <a:t>Karel Jaromír Erben</a:t>
            </a:r>
            <a:endParaRPr lang="cs-CZ" sz="4400" b="1" dirty="0">
              <a:solidFill>
                <a:schemeClr val="accent6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6165304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VY_32_INOVACE_12_22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Y: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60648"/>
            <a:ext cx="5781675" cy="1447800"/>
          </a:xfrm>
          <a:prstGeom prst="rect">
            <a:avLst/>
          </a:prstGeom>
          <a:noFill/>
        </p:spPr>
      </p:pic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683568" y="1916832"/>
            <a:ext cx="7776864" cy="4032448"/>
          </a:xfrm>
        </p:spPr>
        <p:txBody>
          <a:bodyPr>
            <a:normAutofit fontScale="85000" lnSpcReduction="20000"/>
          </a:bodyPr>
          <a:lstStyle/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dirty="0" smtClean="0">
                <a:solidFill>
                  <a:schemeClr val="tx1"/>
                </a:solidFill>
              </a:rPr>
              <a:t>Škola: Základní škola Trávníky Otrokovice, příspěvková organizace</a:t>
            </a: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dirty="0" smtClean="0">
                <a:solidFill>
                  <a:schemeClr val="tx1"/>
                </a:solidFill>
              </a:rPr>
              <a:t>Číslo projektu: CZ.1.07/1.4.00/21.2637</a:t>
            </a: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dirty="0" smtClean="0">
                <a:solidFill>
                  <a:schemeClr val="tx1"/>
                </a:solidFill>
              </a:rPr>
              <a:t>Název výukového materiálu: Sběratelé lidových pohádek u nás</a:t>
            </a: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dirty="0" smtClean="0">
                <a:solidFill>
                  <a:schemeClr val="tx1"/>
                </a:solidFill>
              </a:rPr>
              <a:t>Vytvořeno: 9. 11. 2012</a:t>
            </a: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dirty="0" smtClean="0">
                <a:solidFill>
                  <a:schemeClr val="tx1"/>
                </a:solidFill>
              </a:rPr>
              <a:t>Ročník: šestý</a:t>
            </a: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dirty="0" smtClean="0">
                <a:solidFill>
                  <a:schemeClr val="tx1"/>
                </a:solidFill>
              </a:rPr>
              <a:t>Vzdělávací oblast: Jazyk a jazyková komunikace</a:t>
            </a: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dirty="0" smtClean="0">
                <a:solidFill>
                  <a:schemeClr val="tx1"/>
                </a:solidFill>
              </a:rPr>
              <a:t>Vzdělávací obor: Český jazyk a literatura</a:t>
            </a: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dirty="0" smtClean="0">
                <a:solidFill>
                  <a:schemeClr val="tx1"/>
                </a:solidFill>
              </a:rPr>
              <a:t>Tematický okruh</a:t>
            </a:r>
            <a:r>
              <a:rPr lang="cs-CZ" smtClean="0">
                <a:solidFill>
                  <a:schemeClr val="tx1"/>
                </a:solidFill>
              </a:rPr>
              <a:t>: Literární </a:t>
            </a:r>
            <a:r>
              <a:rPr lang="cs-CZ" dirty="0" smtClean="0">
                <a:solidFill>
                  <a:schemeClr val="tx1"/>
                </a:solidFill>
              </a:rPr>
              <a:t>výchova</a:t>
            </a: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dirty="0" smtClean="0">
                <a:solidFill>
                  <a:schemeClr val="tx1"/>
                </a:solidFill>
              </a:rPr>
              <a:t>Téma: Lidové pohádky</a:t>
            </a: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dirty="0" smtClean="0">
                <a:solidFill>
                  <a:schemeClr val="tx1"/>
                </a:solidFill>
              </a:rPr>
              <a:t>Pomůcky: notebook, </a:t>
            </a:r>
            <a:r>
              <a:rPr lang="cs-CZ" dirty="0" err="1" smtClean="0">
                <a:solidFill>
                  <a:schemeClr val="tx1"/>
                </a:solidFill>
              </a:rPr>
              <a:t>dataprojektor</a:t>
            </a:r>
            <a:endParaRPr lang="cs-CZ" dirty="0" smtClean="0">
              <a:solidFill>
                <a:schemeClr val="tx1"/>
              </a:solidFill>
            </a:endParaRPr>
          </a:p>
          <a:p>
            <a:pPr marL="342900" lvl="0" indent="-342900" algn="l">
              <a:buClr>
                <a:schemeClr val="accent1"/>
              </a:buClr>
              <a:buSzPct val="70000"/>
              <a:buFont typeface="Wingdings 2"/>
              <a:buChar char=""/>
              <a:defRPr/>
            </a:pPr>
            <a:r>
              <a:rPr lang="cs-CZ" dirty="0" smtClean="0">
                <a:solidFill>
                  <a:schemeClr val="tx1"/>
                </a:solidFill>
              </a:rPr>
              <a:t>Anotace: Žáci se seznámí s českými sběrateli lidových pohádek s jejich tvorbou, s neznámějšími českými pohádkami a jejich postavami.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6381328"/>
            <a:ext cx="2808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VY_32_INOVACE_12_22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1772816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980728"/>
            <a:ext cx="7056784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České  lidové pohádky</a:t>
            </a:r>
          </a:p>
          <a:p>
            <a:endParaRPr lang="cs-CZ" sz="2800" b="1" dirty="0" smtClean="0">
              <a:solidFill>
                <a:srgbClr val="C00000"/>
              </a:solidFill>
            </a:endParaRPr>
          </a:p>
          <a:p>
            <a:r>
              <a:rPr lang="cs-CZ" sz="2000" dirty="0" smtClean="0"/>
              <a:t>Pohádky patří mezi nejstarší útvar ústní lidové slovesnosti.</a:t>
            </a:r>
          </a:p>
          <a:p>
            <a:r>
              <a:rPr lang="cs-CZ" sz="2000" dirty="0" smtClean="0"/>
              <a:t>Vznikaly po dlouhá století a šířily se mezi lidmi nejčastěji ve vesnickém prostředí. Vyprávěním se šířily z generace na generaci. Tímto ústním předáváním se často změnil příběh nebo byl naopak něčím rozšířen. Nikdo je však nezaznamenával. Jejich autory tedy neznáme.</a:t>
            </a:r>
          </a:p>
          <a:p>
            <a:r>
              <a:rPr lang="cs-CZ" sz="2000" dirty="0" smtClean="0"/>
              <a:t>V 19.století se v našich zemích začali sběrem pohádek zabývat někteří vzdělaní lidé. Na venkově si nechávali od prostých lidí vyprávět pohádkové příběhy, ale také básně, říkanky, pověsti a začali je zaznamenávat. </a:t>
            </a:r>
          </a:p>
          <a:p>
            <a:r>
              <a:rPr lang="cs-CZ" sz="2000" dirty="0" smtClean="0"/>
              <a:t>Mezi nejznámější sběratele lidových pohádek u nás patří </a:t>
            </a:r>
            <a:r>
              <a:rPr lang="cs-CZ" sz="2000" b="1" dirty="0" smtClean="0">
                <a:solidFill>
                  <a:srgbClr val="FF0000"/>
                </a:solidFill>
              </a:rPr>
              <a:t>Božena Němcová a Karel Jaromír Erben.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3528" y="6309320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VY_32_INOVACE_12_22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Božena Němcová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6309320"/>
            <a:ext cx="32768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VY_32_INOVACE_12_22</a:t>
            </a:r>
          </a:p>
        </p:txBody>
      </p:sp>
      <p:sp>
        <p:nvSpPr>
          <p:cNvPr id="2049" name="Rectangle 1">
            <a:hlinkClick r:id=""/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51" name="Picture 3" descr="Jan Vilímek - Božena Němcová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96752"/>
            <a:ext cx="3679158" cy="4709323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2055" name="Picture 7" descr="Soubor:Bozena Nemcova grave Vysehrad Cemetery Prague CZ 8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196752"/>
            <a:ext cx="3528392" cy="4704522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sp>
        <p:nvSpPr>
          <p:cNvPr id="10" name="TextovéPole 9"/>
          <p:cNvSpPr txBox="1"/>
          <p:nvPr/>
        </p:nvSpPr>
        <p:spPr>
          <a:xfrm>
            <a:off x="4067944" y="558924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388424" y="558924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92696"/>
            <a:ext cx="7920880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>
              <a:solidFill>
                <a:srgbClr val="FF0000"/>
              </a:solidFill>
            </a:endParaRPr>
          </a:p>
          <a:p>
            <a:r>
              <a:rPr lang="cs-CZ" sz="1600" dirty="0" smtClean="0"/>
              <a:t>Potrestaná pýcha  - podle ní natočena filmová pohádka Pyšná princezna</a:t>
            </a:r>
          </a:p>
          <a:p>
            <a:r>
              <a:rPr lang="cs-CZ" sz="1600" dirty="0" smtClean="0"/>
              <a:t>Neohrožený </a:t>
            </a:r>
            <a:r>
              <a:rPr lang="cs-CZ" sz="1600" smtClean="0"/>
              <a:t>Mikeš - </a:t>
            </a:r>
            <a:r>
              <a:rPr lang="cs-CZ" sz="1600" dirty="0" smtClean="0"/>
              <a:t>podle ní natočena filmová pohádka O statečném kováři</a:t>
            </a:r>
          </a:p>
          <a:p>
            <a:r>
              <a:rPr lang="cs-CZ" sz="1600" dirty="0" smtClean="0"/>
              <a:t>Čertův švagr - podle ní natočena filmová pohádka S čerty nejsou žerty</a:t>
            </a:r>
          </a:p>
          <a:p>
            <a:r>
              <a:rPr lang="cs-CZ" sz="1600" dirty="0" smtClean="0"/>
              <a:t>Sůl nad zlato -  podle ní natočena filmová pohádka Byl jednou jeden král</a:t>
            </a:r>
          </a:p>
          <a:p>
            <a:r>
              <a:rPr lang="cs-CZ" sz="1600" dirty="0" smtClean="0"/>
              <a:t>O dvanácti měsíčkách</a:t>
            </a:r>
          </a:p>
          <a:p>
            <a:r>
              <a:rPr lang="cs-CZ" sz="1600" dirty="0" smtClean="0"/>
              <a:t>Sedmero  krkavců</a:t>
            </a:r>
          </a:p>
          <a:p>
            <a:r>
              <a:rPr lang="cs-CZ" sz="1600" dirty="0" smtClean="0"/>
              <a:t>Princ </a:t>
            </a:r>
            <a:r>
              <a:rPr lang="cs-CZ" sz="1600" dirty="0" err="1" smtClean="0"/>
              <a:t>Bajaja</a:t>
            </a:r>
            <a:endParaRPr lang="cs-CZ" sz="1600" dirty="0" smtClean="0"/>
          </a:p>
          <a:p>
            <a:r>
              <a:rPr lang="cs-CZ" sz="1600" dirty="0" smtClean="0"/>
              <a:t>Tři oříšky pro Popelku</a:t>
            </a:r>
          </a:p>
          <a:p>
            <a:r>
              <a:rPr lang="cs-CZ" sz="1600" dirty="0" smtClean="0"/>
              <a:t>Chytrá horákyně</a:t>
            </a:r>
          </a:p>
          <a:p>
            <a:r>
              <a:rPr lang="cs-CZ" sz="1600" dirty="0" smtClean="0"/>
              <a:t> Jak se </a:t>
            </a:r>
            <a:r>
              <a:rPr lang="cs-CZ" sz="1600" dirty="0" err="1" smtClean="0"/>
              <a:t>Honzík</a:t>
            </a:r>
            <a:r>
              <a:rPr lang="cs-CZ" sz="1600" dirty="0" smtClean="0"/>
              <a:t> učil latinsky</a:t>
            </a:r>
          </a:p>
          <a:p>
            <a:r>
              <a:rPr lang="cs-CZ" sz="1600" dirty="0" smtClean="0"/>
              <a:t>O Jozovi a Jankovi</a:t>
            </a:r>
          </a:p>
          <a:p>
            <a:r>
              <a:rPr lang="cs-CZ" sz="1600" dirty="0" smtClean="0"/>
              <a:t>O  kocouru, kohoutu a kose</a:t>
            </a:r>
          </a:p>
          <a:p>
            <a:r>
              <a:rPr lang="cs-CZ" sz="1600" dirty="0" smtClean="0"/>
              <a:t>O mluvicím ptáku, živé vodě a třech zlatých jabloních</a:t>
            </a:r>
          </a:p>
          <a:p>
            <a:r>
              <a:rPr lang="cs-CZ" sz="1600" dirty="0" smtClean="0"/>
              <a:t>Pohádka o kohoutkovi a slepičce</a:t>
            </a:r>
          </a:p>
          <a:p>
            <a:r>
              <a:rPr lang="cs-CZ" sz="1600" dirty="0" smtClean="0"/>
              <a:t>Strejček Příhoda</a:t>
            </a:r>
          </a:p>
          <a:p>
            <a:r>
              <a:rPr lang="cs-CZ" sz="1600" dirty="0" smtClean="0"/>
              <a:t>O Smolíčkovi</a:t>
            </a:r>
          </a:p>
          <a:p>
            <a:r>
              <a:rPr lang="cs-CZ" sz="1600" dirty="0" smtClean="0"/>
              <a:t>O perníkové chaloupce</a:t>
            </a:r>
          </a:p>
          <a:p>
            <a:r>
              <a:rPr lang="cs-CZ" sz="1600" dirty="0" smtClean="0"/>
              <a:t>O labuti</a:t>
            </a:r>
          </a:p>
          <a:p>
            <a:r>
              <a:rPr lang="cs-CZ" sz="1600" dirty="0" smtClean="0"/>
              <a:t>Kmotr Matěj</a:t>
            </a:r>
          </a:p>
          <a:p>
            <a:r>
              <a:rPr lang="cs-CZ" sz="1600" dirty="0" smtClean="0"/>
              <a:t>Kdo je hloupější</a:t>
            </a:r>
          </a:p>
          <a:p>
            <a:r>
              <a:rPr lang="cs-CZ" sz="1600" dirty="0" smtClean="0"/>
              <a:t>O chytré princezně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332656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Nejznámější pohádky Boženy Němcové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444208" y="6381328"/>
            <a:ext cx="23762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VY_32_INOVACE_12_22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Karel Jaromír Erben</a:t>
            </a:r>
            <a:endParaRPr lang="cs-CZ" sz="3600" b="1" dirty="0">
              <a:solidFill>
                <a:srgbClr val="C00000"/>
              </a:solidFill>
            </a:endParaRPr>
          </a:p>
        </p:txBody>
      </p:sp>
      <p:pic>
        <p:nvPicPr>
          <p:cNvPr id="18434" name="Picture 2" descr="Soubor:Jan Vilímek - Karel Jaromír Erb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96752"/>
            <a:ext cx="3528392" cy="4877961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8436" name="Picture 4" descr="File:Hrob Karla Jaromira Erbe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196752"/>
            <a:ext cx="3638178" cy="485090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3923928" y="5733256"/>
            <a:ext cx="928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316416" y="5733256"/>
            <a:ext cx="928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6381328"/>
            <a:ext cx="29523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VY_32_INOVACE_12_22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20688"/>
            <a:ext cx="9361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Nejznámější pohádky Karla Jaromíra Erbena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412776"/>
            <a:ext cx="482453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Tři zlaté vlasy děda Vševěda</a:t>
            </a:r>
          </a:p>
          <a:p>
            <a:r>
              <a:rPr lang="cs-CZ" dirty="0" smtClean="0"/>
              <a:t>Dlouhý, Široký a Bystrozraký</a:t>
            </a:r>
          </a:p>
          <a:p>
            <a:r>
              <a:rPr lang="cs-CZ" dirty="0" smtClean="0"/>
              <a:t>O žabce královně</a:t>
            </a:r>
          </a:p>
          <a:p>
            <a:r>
              <a:rPr lang="cs-CZ" dirty="0" smtClean="0"/>
              <a:t>Pták Ohnivák a liška Ryška</a:t>
            </a:r>
          </a:p>
          <a:p>
            <a:r>
              <a:rPr lang="cs-CZ" dirty="0" smtClean="0"/>
              <a:t>Zlatovláska</a:t>
            </a:r>
          </a:p>
          <a:p>
            <a:r>
              <a:rPr lang="cs-CZ" dirty="0" smtClean="0"/>
              <a:t>O třech přadlenách</a:t>
            </a:r>
          </a:p>
          <a:p>
            <a:r>
              <a:rPr lang="cs-CZ" dirty="0" smtClean="0"/>
              <a:t>Hrnečku, vař</a:t>
            </a:r>
          </a:p>
          <a:p>
            <a:r>
              <a:rPr lang="cs-CZ" dirty="0" smtClean="0"/>
              <a:t>Rozum a štěstí</a:t>
            </a:r>
          </a:p>
          <a:p>
            <a:r>
              <a:rPr lang="cs-CZ" dirty="0" smtClean="0"/>
              <a:t>Jabloňová panna</a:t>
            </a:r>
          </a:p>
          <a:p>
            <a:r>
              <a:rPr lang="cs-CZ" dirty="0" smtClean="0"/>
              <a:t>O kohoutkovi a slepičce</a:t>
            </a:r>
          </a:p>
          <a:p>
            <a:r>
              <a:rPr lang="cs-CZ" dirty="0" smtClean="0"/>
              <a:t>Jezinky a Smolíček</a:t>
            </a:r>
          </a:p>
          <a:p>
            <a:r>
              <a:rPr lang="cs-CZ" dirty="0" smtClean="0"/>
              <a:t>Drak dvanáctihlavý</a:t>
            </a:r>
          </a:p>
          <a:p>
            <a:r>
              <a:rPr lang="cs-CZ" dirty="0" smtClean="0"/>
              <a:t>Živá voda</a:t>
            </a:r>
          </a:p>
          <a:p>
            <a:r>
              <a:rPr lang="cs-CZ" dirty="0" smtClean="0"/>
              <a:t>Pověst o studánce </a:t>
            </a:r>
            <a:r>
              <a:rPr lang="cs-CZ" dirty="0" err="1" smtClean="0"/>
              <a:t>Litoše</a:t>
            </a:r>
            <a:endParaRPr lang="cs-CZ" dirty="0" smtClean="0"/>
          </a:p>
          <a:p>
            <a:r>
              <a:rPr lang="cs-CZ" dirty="0" smtClean="0"/>
              <a:t>Almužna</a:t>
            </a:r>
          </a:p>
          <a:p>
            <a:r>
              <a:rPr lang="cs-CZ" dirty="0" err="1" smtClean="0"/>
              <a:t>Raráš</a:t>
            </a:r>
            <a:r>
              <a:rPr lang="cs-CZ" dirty="0" smtClean="0"/>
              <a:t> a </a:t>
            </a:r>
            <a:r>
              <a:rPr lang="cs-CZ" dirty="0" err="1" smtClean="0"/>
              <a:t>šetek</a:t>
            </a:r>
            <a:endParaRPr lang="cs-CZ" dirty="0" smtClean="0"/>
          </a:p>
          <a:p>
            <a:r>
              <a:rPr lang="cs-CZ" dirty="0" smtClean="0"/>
              <a:t>Otesánek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588496" y="638971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40896" y="6237312"/>
            <a:ext cx="288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VY_32_INOVACE_12_22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6381329"/>
            <a:ext cx="37444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VY_32_INOVACE_12_22</a:t>
            </a:r>
          </a:p>
        </p:txBody>
      </p:sp>
      <p:pic>
        <p:nvPicPr>
          <p:cNvPr id="22530" name="Picture 2" descr="Soubor:Artuš Scheiner - Čertův švag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764704"/>
            <a:ext cx="3456383" cy="457036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</p:pic>
      <p:pic>
        <p:nvPicPr>
          <p:cNvPr id="22532" name="Picture 4" descr="http://upload.wikimedia.org/wikipedia/commons/8/84/Artu%C5%A1_Scheiner_-_%C5%A0ternber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764704"/>
            <a:ext cx="3411500" cy="4513248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</p:pic>
      <p:sp>
        <p:nvSpPr>
          <p:cNvPr id="6" name="TextovéPole 5"/>
          <p:cNvSpPr txBox="1"/>
          <p:nvPr/>
        </p:nvSpPr>
        <p:spPr>
          <a:xfrm>
            <a:off x="323528" y="5733256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Ilustrace  Artuše </a:t>
            </a:r>
            <a:r>
              <a:rPr lang="cs-CZ" sz="2000" b="1" dirty="0" err="1" smtClean="0">
                <a:solidFill>
                  <a:srgbClr val="C00000"/>
                </a:solidFill>
              </a:rPr>
              <a:t>Scheinera</a:t>
            </a:r>
            <a:r>
              <a:rPr lang="cs-CZ" sz="2000" b="1" dirty="0" smtClean="0">
                <a:solidFill>
                  <a:srgbClr val="C00000"/>
                </a:solidFill>
              </a:rPr>
              <a:t> k pohádkám  Čertův švagr a Šternberk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11960" y="51571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95936" y="501317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8316416" y="4941168"/>
            <a:ext cx="827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908720"/>
            <a:ext cx="889248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Použité zdroje:</a:t>
            </a:r>
          </a:p>
          <a:p>
            <a:r>
              <a:rPr lang="cs-CZ" sz="1400" dirty="0" smtClean="0"/>
              <a:t>obrázek č. [1] (volné dílo)</a:t>
            </a:r>
          </a:p>
          <a:p>
            <a:r>
              <a:rPr lang="cs-CZ" sz="1400" dirty="0" smtClean="0"/>
              <a:t>VILÍMEK, Jan. Božena Němcová. </a:t>
            </a:r>
            <a:r>
              <a:rPr lang="cs-CZ" sz="1400" i="1" dirty="0" err="1" smtClean="0"/>
              <a:t>Wikipedie</a:t>
            </a:r>
            <a:r>
              <a:rPr lang="cs-CZ" sz="1400" dirty="0" smtClean="0"/>
              <a:t> [online]. [cit. 2012-11-09]. Dostupné z: </a:t>
            </a:r>
            <a:r>
              <a:rPr lang="cs-CZ" sz="1400" dirty="0" smtClean="0">
                <a:hlinkClick r:id="rId2"/>
              </a:rPr>
              <a:t>http://cs.wikipedia.org/wiki/Soubor:Jan_Vil%C3%ADmek_-_</a:t>
            </a:r>
            <a:r>
              <a:rPr lang="cs-CZ" sz="1400" dirty="0" smtClean="0">
                <a:hlinkClick r:id="rId2"/>
              </a:rPr>
              <a:t>Bo%C5%BEena_N%C4%9Bmcov%C3%A1.jpg</a:t>
            </a:r>
            <a:r>
              <a:rPr lang="cs-CZ" sz="1400" dirty="0" smtClean="0"/>
              <a:t> </a:t>
            </a:r>
            <a:endParaRPr lang="cs-CZ" sz="1400" dirty="0" smtClean="0"/>
          </a:p>
          <a:p>
            <a:r>
              <a:rPr lang="cs-CZ" sz="1400" dirty="0" smtClean="0"/>
              <a:t>obrázek č. [2] (volné dílo)</a:t>
            </a:r>
          </a:p>
          <a:p>
            <a:r>
              <a:rPr lang="cs-CZ" sz="1400" dirty="0" smtClean="0"/>
              <a:t>MIAOW, </a:t>
            </a:r>
            <a:r>
              <a:rPr lang="cs-CZ" sz="1400" dirty="0" err="1" smtClean="0"/>
              <a:t>Miaow</a:t>
            </a:r>
            <a:r>
              <a:rPr lang="cs-CZ" sz="1400" dirty="0" smtClean="0"/>
              <a:t>. </a:t>
            </a:r>
            <a:r>
              <a:rPr lang="cs-CZ" sz="1400" dirty="0" err="1" smtClean="0"/>
              <a:t>Bozena</a:t>
            </a:r>
            <a:r>
              <a:rPr lang="cs-CZ" sz="1400" dirty="0" smtClean="0"/>
              <a:t> </a:t>
            </a:r>
            <a:r>
              <a:rPr lang="cs-CZ" sz="1400" dirty="0" err="1" smtClean="0"/>
              <a:t>Nemcova</a:t>
            </a:r>
            <a:r>
              <a:rPr lang="cs-CZ" sz="1400" dirty="0" smtClean="0"/>
              <a:t> </a:t>
            </a:r>
            <a:r>
              <a:rPr lang="cs-CZ" sz="1400" dirty="0" err="1" smtClean="0"/>
              <a:t>grave</a:t>
            </a:r>
            <a:r>
              <a:rPr lang="cs-CZ" sz="1400" dirty="0" smtClean="0"/>
              <a:t> </a:t>
            </a:r>
            <a:r>
              <a:rPr lang="cs-CZ" sz="1400" dirty="0" err="1" smtClean="0"/>
              <a:t>Vysehrad</a:t>
            </a:r>
            <a:r>
              <a:rPr lang="cs-CZ" sz="1400" dirty="0" smtClean="0"/>
              <a:t> </a:t>
            </a:r>
            <a:r>
              <a:rPr lang="cs-CZ" sz="1400" dirty="0" err="1" smtClean="0"/>
              <a:t>Cemetery</a:t>
            </a:r>
            <a:r>
              <a:rPr lang="cs-CZ" sz="1400" dirty="0" smtClean="0"/>
              <a:t> </a:t>
            </a:r>
            <a:r>
              <a:rPr lang="cs-CZ" sz="1400" dirty="0" err="1" smtClean="0"/>
              <a:t>Prague</a:t>
            </a:r>
            <a:r>
              <a:rPr lang="cs-CZ" sz="1400" dirty="0" smtClean="0"/>
              <a:t> CZ 811.jpg. </a:t>
            </a:r>
            <a:r>
              <a:rPr lang="cs-CZ" sz="1400" i="1" dirty="0" err="1" smtClean="0"/>
              <a:t>Wikipedie</a:t>
            </a:r>
            <a:r>
              <a:rPr lang="cs-CZ" sz="1400" dirty="0" smtClean="0"/>
              <a:t> [online]. 2005 [cit. 2012-11-09]. Dostupné z: </a:t>
            </a:r>
            <a:r>
              <a:rPr lang="cs-CZ" sz="1400" dirty="0" smtClean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cs.wikipedia.org/wiki/Soubor:Bozena_Nemcova_grave_Vysehrad_Cemetery_Prague_CZ_811.jpg</a:t>
            </a:r>
            <a:r>
              <a:rPr lang="cs-CZ" sz="1400" dirty="0" smtClean="0"/>
              <a:t>  </a:t>
            </a:r>
            <a:endParaRPr lang="cs-CZ" sz="1400" dirty="0" smtClean="0"/>
          </a:p>
          <a:p>
            <a:r>
              <a:rPr lang="cs-CZ" sz="1400" dirty="0" smtClean="0"/>
              <a:t>obrázek č. [3] (volné dílo)</a:t>
            </a:r>
          </a:p>
          <a:p>
            <a:r>
              <a:rPr lang="cs-CZ" sz="1400" dirty="0" smtClean="0"/>
              <a:t>VILÍMEK, Jan. Jan Vilímek - Karel Jaromír Erben.</a:t>
            </a:r>
            <a:r>
              <a:rPr lang="cs-CZ" sz="1400" dirty="0" err="1" smtClean="0"/>
              <a:t>jpg</a:t>
            </a:r>
            <a:r>
              <a:rPr lang="cs-CZ" sz="1400" dirty="0" smtClean="0"/>
              <a:t>. </a:t>
            </a:r>
            <a:r>
              <a:rPr lang="cs-CZ" sz="1400" i="1" dirty="0" err="1" smtClean="0"/>
              <a:t>Wikipedie</a:t>
            </a:r>
            <a:r>
              <a:rPr lang="cs-CZ" sz="1400" dirty="0" smtClean="0"/>
              <a:t> [online]. [cit. 2012-11-09]. Dostupné z: </a:t>
            </a:r>
            <a:r>
              <a:rPr lang="cs-CZ" sz="1400" dirty="0" smtClean="0">
                <a:hlinkClick r:id="rId4"/>
              </a:rPr>
              <a:t>http://cs.wikipedia.org/wiki/Soubor:Jan_Vil%C3%ADmek_-_</a:t>
            </a:r>
            <a:r>
              <a:rPr lang="cs-CZ" sz="1400" dirty="0" smtClean="0">
                <a:hlinkClick r:id="rId4"/>
              </a:rPr>
              <a:t>Karel_Jarom%C3%ADr_Erben.jpg</a:t>
            </a:r>
            <a:r>
              <a:rPr lang="cs-CZ" sz="1400" dirty="0" smtClean="0"/>
              <a:t>  </a:t>
            </a:r>
            <a:endParaRPr lang="cs-CZ" sz="1400" dirty="0" smtClean="0"/>
          </a:p>
          <a:p>
            <a:r>
              <a:rPr lang="cs-CZ" sz="1400" dirty="0" smtClean="0"/>
              <a:t>obrázek č. [4] (volné dílo)</a:t>
            </a:r>
          </a:p>
          <a:p>
            <a:r>
              <a:rPr lang="cs-CZ" sz="1400" dirty="0" smtClean="0"/>
              <a:t>LASY. Hrob Karla </a:t>
            </a:r>
            <a:r>
              <a:rPr lang="cs-CZ" sz="1400" dirty="0" err="1" smtClean="0"/>
              <a:t>Jaromira</a:t>
            </a:r>
            <a:r>
              <a:rPr lang="cs-CZ" sz="1400" dirty="0" smtClean="0"/>
              <a:t> Erbena.</a:t>
            </a:r>
            <a:r>
              <a:rPr lang="cs-CZ" sz="1400" dirty="0" err="1" smtClean="0"/>
              <a:t>jpg</a:t>
            </a:r>
            <a:r>
              <a:rPr lang="cs-CZ" sz="1400" dirty="0" smtClean="0"/>
              <a:t>. </a:t>
            </a:r>
            <a:r>
              <a:rPr lang="cs-CZ" sz="1400" i="1" dirty="0" err="1" smtClean="0"/>
              <a:t>Wikipedie</a:t>
            </a:r>
            <a:r>
              <a:rPr lang="cs-CZ" sz="1400" dirty="0" smtClean="0"/>
              <a:t> [online]. [cit. 2012-11-09]. Dostupné z: </a:t>
            </a:r>
            <a:r>
              <a:rPr lang="cs-CZ" sz="1400" dirty="0" smtClean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commons.wikimedia.org/wiki/File:Hrob_Karla_Jaromira_Erbena.jpg?uselang=cs</a:t>
            </a:r>
            <a:r>
              <a:rPr lang="cs-CZ" sz="1400" dirty="0" smtClean="0"/>
              <a:t>    </a:t>
            </a:r>
            <a:endParaRPr lang="cs-CZ" sz="1400" dirty="0" smtClean="0"/>
          </a:p>
          <a:p>
            <a:r>
              <a:rPr lang="cs-CZ" sz="1400" dirty="0" smtClean="0"/>
              <a:t>obrázek č. [5] (volné dílo)</a:t>
            </a:r>
          </a:p>
          <a:p>
            <a:r>
              <a:rPr lang="cs-CZ" sz="1400" dirty="0" smtClean="0"/>
              <a:t>SCHEINER, Artur. Čertův švagr. </a:t>
            </a:r>
            <a:r>
              <a:rPr lang="cs-CZ" sz="1400" i="1" dirty="0" err="1" smtClean="0"/>
              <a:t>Wikipedie</a:t>
            </a:r>
            <a:r>
              <a:rPr lang="cs-CZ" sz="1400" dirty="0" smtClean="0"/>
              <a:t> [online]. [cit. 2012-11-09]. Dostupné z: </a:t>
            </a:r>
            <a:r>
              <a:rPr lang="cs-CZ" sz="1400" dirty="0" smtClean="0">
                <a:hlinkClick r:id="rId6"/>
              </a:rPr>
              <a:t>http://cs.wikipedia.org/wiki/%C4%8Cert%C5%AFv_%</a:t>
            </a:r>
            <a:r>
              <a:rPr lang="cs-CZ" sz="1400" dirty="0" smtClean="0">
                <a:hlinkClick r:id="rId6"/>
              </a:rPr>
              <a:t>C5%A1vagr</a:t>
            </a:r>
            <a:r>
              <a:rPr lang="cs-CZ" sz="1400" dirty="0" smtClean="0"/>
              <a:t>  </a:t>
            </a:r>
            <a:endParaRPr lang="cs-CZ" sz="1400" dirty="0" smtClean="0"/>
          </a:p>
          <a:p>
            <a:r>
              <a:rPr lang="cs-CZ" sz="1400" dirty="0" smtClean="0"/>
              <a:t>obrázek č. [6] (volné dílo)</a:t>
            </a:r>
          </a:p>
          <a:p>
            <a:r>
              <a:rPr lang="cs-CZ" sz="1400" dirty="0" smtClean="0"/>
              <a:t>SCHEINER, Artur. Neohrožený Mikeš. </a:t>
            </a:r>
            <a:r>
              <a:rPr lang="cs-CZ" sz="1400" i="1" dirty="0" err="1" smtClean="0"/>
              <a:t>Wikipedie</a:t>
            </a:r>
            <a:r>
              <a:rPr lang="cs-CZ" sz="1400" dirty="0" smtClean="0"/>
              <a:t> [online]. [cit. 2012-11-09]. Dostupné z: </a:t>
            </a:r>
            <a:r>
              <a:rPr lang="cs-CZ" sz="1400" dirty="0" smtClean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cs.wikipedia.org/wiki/Neohro%C5%BEen%C3%BD_Mike%C5%A1</a:t>
            </a:r>
            <a:r>
              <a:rPr lang="cs-CZ" sz="1400" dirty="0" smtClean="0"/>
              <a:t>)   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b="1" dirty="0" smtClean="0"/>
              <a:t>Tato práce je šířena pod licencí CC BY-SA 3.0. Odkazy a citace jsou platné k datu vytvoření této práce.</a:t>
            </a:r>
            <a:endParaRPr lang="cs-CZ" sz="1400" dirty="0" smtClean="0"/>
          </a:p>
          <a:p>
            <a:r>
              <a:rPr lang="cs-CZ" sz="1400" b="1" dirty="0" smtClean="0"/>
              <a:t>Texty jsou vlastní originální tvorbou autora.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6381328"/>
            <a:ext cx="3240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VY_32_INOVACE_12_22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292</TotalTime>
  <Words>641</Words>
  <Application>Microsoft Office PowerPoint</Application>
  <PresentationFormat>Předvádění na obrazovce (4:3)</PresentationFormat>
  <Paragraphs>99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Sběratelé lidových pohádek u nás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zs travniky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hornakova</dc:creator>
  <cp:lastModifiedBy>Málková</cp:lastModifiedBy>
  <cp:revision>55</cp:revision>
  <dcterms:created xsi:type="dcterms:W3CDTF">2011-10-11T08:24:05Z</dcterms:created>
  <dcterms:modified xsi:type="dcterms:W3CDTF">2013-06-03T11:51:12Z</dcterms:modified>
</cp:coreProperties>
</file>