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656" autoAdjust="0"/>
  </p:normalViewPr>
  <p:slideViewPr>
    <p:cSldViewPr>
      <p:cViewPr varScale="1">
        <p:scale>
          <a:sx n="70" d="100"/>
          <a:sy n="70" d="100"/>
        </p:scale>
        <p:origin x="-78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laise_pascal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1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c/c8/Grapple_truck.png" TargetMode="External"/><Relationship Id="rId5" Type="http://schemas.openxmlformats.org/officeDocument/2006/relationships/image" Target="../media/image10.jpeg"/><Relationship Id="rId4" Type="http://schemas.openxmlformats.org/officeDocument/2006/relationships/hyperlink" Target="//upload.wikimedia.org/wikipedia/commons/1/19/Cric_005.jpg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57290" y="3357562"/>
          <a:ext cx="6405563" cy="2481138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Úprkova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1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Rachotová Markéta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VY_32_INOVACE_10B_11_Hydraulické zařízení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10B_Fy 7.roč.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15.4.2013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 7.A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</a:rPr>
                        <a:t>Prezentace žákům vysvětluje princip hydraulického zařízení, uvádí příklady hydraulických zařízení na závěr dvě úlohy.</a:t>
                      </a:r>
                      <a:endParaRPr lang="cs-CZ" sz="1400" dirty="0">
                        <a:solidFill>
                          <a:schemeClr val="tx1"/>
                        </a:solidFill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2084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33363"/>
            <a:ext cx="7904162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5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9175" y="190976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86" name="Rectangle 3"/>
          <p:cNvSpPr>
            <a:spLocks noChangeArrowheads="1"/>
          </p:cNvSpPr>
          <p:nvPr/>
        </p:nvSpPr>
        <p:spPr bwMode="auto">
          <a:xfrm>
            <a:off x="1368425" y="2224088"/>
            <a:ext cx="7019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2087" name="Rectangle 4"/>
          <p:cNvSpPr>
            <a:spLocks noChangeArrowheads="1"/>
          </p:cNvSpPr>
          <p:nvPr/>
        </p:nvSpPr>
        <p:spPr bwMode="auto">
          <a:xfrm>
            <a:off x="755650" y="1268413"/>
            <a:ext cx="775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088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14282" y="1928802"/>
            <a:ext cx="8929718" cy="30469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isometricTopUp"/>
            <a:lightRig rig="threePt" dir="t"/>
          </a:scene3d>
          <a:sp3d>
            <a:bevelT w="165100" prst="coolSlant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Hydraulická  zařízení</a:t>
            </a:r>
            <a:endParaRPr lang="cs-CZ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5362" name="Picture 2" descr="http://upload.wikimedia.org/wikipedia/commons/thumb/7/79/Blaise_pascal.jpg/220px-Blaise_pascal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571480"/>
            <a:ext cx="2095500" cy="2190750"/>
          </a:xfrm>
          <a:prstGeom prst="rect">
            <a:avLst/>
          </a:prstGeom>
          <a:noFill/>
        </p:spPr>
      </p:pic>
      <p:pic>
        <p:nvPicPr>
          <p:cNvPr id="1026" name="Picture 2" descr="C:\Documents and Settings\rachotova\Local Settings\Temporary Internet Files\Content.IE5\61WXIA5M\MM900297078[1]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4357694"/>
            <a:ext cx="2406756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20120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Zopakuj si…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4282" y="1000108"/>
            <a:ext cx="5952079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Vyjádři vlastními slovy Pascalův zákon.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5178" y="1857364"/>
            <a:ext cx="88088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Zvýšení tlaku v uzavřené nádobě, vyvolané vnějším stlačením,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 ve všech místech kapaliny stejné. 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0983" y="3000372"/>
            <a:ext cx="89130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Působí-li na kapalné těleso vnější tlaková síla, vyvolá uvnitř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kapaliny tlak, který je ve všech místech kapalného tělesa stejně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velký.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4282" y="4572008"/>
            <a:ext cx="89394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Tlak v kapalině vyvolaný vnější silou se šíří všemi směry stejně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a má ve všech místech kapalného tělesa také stejnou velikost.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7158" y="5786454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……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0"/>
            <a:ext cx="4610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Princip hydraulického zařízení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Dirlbeck J.: Injekční stříkačka ve fyzice - image00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857232"/>
            <a:ext cx="3095625" cy="1952625"/>
          </a:xfrm>
          <a:prstGeom prst="rect">
            <a:avLst/>
          </a:prstGeom>
          <a:noFill/>
        </p:spPr>
      </p:pic>
      <p:pic>
        <p:nvPicPr>
          <p:cNvPr id="16388" name="Picture 4" descr="C:\Documents and Settings\rachotova\Local Settings\Temporary Internet Files\Content.IE5\61WXIA5M\MC9004417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571480"/>
            <a:ext cx="928694" cy="92869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85720" y="3143248"/>
            <a:ext cx="5798382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1.injekční stříkačka, píst : S₁=1cm²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2.injekční stříkačka, píst: S₂=4cm²</a:t>
            </a:r>
          </a:p>
          <a:p>
            <a:endParaRPr lang="cs-CZ" sz="9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píst S₁ budeme působit silou F</a:t>
            </a:r>
            <a:r>
              <a:rPr lang="cs-CZ" sz="2400" dirty="0" smtClean="0">
                <a:solidFill>
                  <a:schemeClr val="bg1"/>
                </a:solidFill>
                <a:latin typeface="Calibri"/>
                <a:cs typeface="Arial" pitchFamily="34" charset="0"/>
              </a:rPr>
              <a:t>₁ = 25N.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29124" y="857232"/>
            <a:ext cx="461536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Hydraulické zařízení </a:t>
            </a:r>
          </a:p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tvořeno ze dvou spojených nádob</a:t>
            </a:r>
          </a:p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různého průměru, které jsou </a:t>
            </a:r>
          </a:p>
          <a:p>
            <a:r>
              <a:rPr lang="cs-CZ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uzavřeny písty.</a:t>
            </a:r>
            <a:endParaRPr lang="cs-CZ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2845" y="4500570"/>
            <a:ext cx="4143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kapalině je vyvolán tlak p,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který je ve všech místech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kapalného tělesa shodný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- tedy i na S</a:t>
            </a:r>
            <a:r>
              <a:rPr lang="cs-CZ" sz="2400" dirty="0" smtClean="0">
                <a:solidFill>
                  <a:schemeClr val="bg1"/>
                </a:solidFill>
                <a:latin typeface="Calibri"/>
                <a:cs typeface="Arial" pitchFamily="34" charset="0"/>
              </a:rPr>
              <a:t>₂.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070175" y="5657671"/>
            <a:ext cx="5073825" cy="1200329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F₁ =25N		    p= F₁ : S₁</a:t>
            </a:r>
          </a:p>
          <a:p>
            <a:r>
              <a:rPr lang="cs-CZ" sz="2400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S₁=1cm²=0,0001m²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x=25:0,0001</a:t>
            </a:r>
            <a:endParaRPr lang="cs-CZ" sz="2400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P=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xPa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	    p=250kPa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57290" y="17859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</a:t>
            </a:r>
            <a:r>
              <a:rPr lang="cs-CZ" b="1" dirty="0" smtClean="0">
                <a:latin typeface="Calibri"/>
              </a:rPr>
              <a:t>₁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00496" y="178592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</a:t>
            </a:r>
            <a:r>
              <a:rPr lang="cs-CZ" b="1" dirty="0" smtClean="0">
                <a:latin typeface="Calibri"/>
              </a:rPr>
              <a:t>₂</a:t>
            </a:r>
            <a:endParaRPr lang="cs-CZ" b="1" dirty="0"/>
          </a:p>
        </p:txBody>
      </p:sp>
      <p:cxnSp>
        <p:nvCxnSpPr>
          <p:cNvPr id="17" name="Přímá spojovací šipka 16"/>
          <p:cNvCxnSpPr/>
          <p:nvPr/>
        </p:nvCxnSpPr>
        <p:spPr>
          <a:xfrm rot="5400000">
            <a:off x="1679158" y="2107000"/>
            <a:ext cx="214314" cy="79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5400000" flipH="1" flipV="1">
            <a:off x="3388511" y="1683531"/>
            <a:ext cx="652466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714480" y="2000240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libri"/>
              </a:rPr>
              <a:t> F₁</a:t>
            </a:r>
            <a:endParaRPr lang="cs-CZ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643306" y="1428736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libri"/>
              </a:rPr>
              <a:t>F₂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 animBg="1"/>
      <p:bldP spid="14" grpId="0"/>
      <p:bldP spid="15" grpId="0"/>
      <p:bldP spid="33" grpId="0"/>
      <p:bldP spid="33" grpId="1"/>
      <p:bldP spid="34" grpId="0"/>
      <p:bldP spid="3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0"/>
            <a:ext cx="4610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Princip hydraulického zařízení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Dirlbeck J.: Injekční stříkačka ve fyzice - image00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857232"/>
            <a:ext cx="3095625" cy="1952625"/>
          </a:xfrm>
          <a:prstGeom prst="rect">
            <a:avLst/>
          </a:prstGeom>
          <a:noFill/>
        </p:spPr>
      </p:pic>
      <p:pic>
        <p:nvPicPr>
          <p:cNvPr id="16388" name="Picture 4" descr="C:\Documents and Settings\rachotova\Local Settings\Temporary Internet Files\Content.IE5\61WXIA5M\MC9004417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571480"/>
            <a:ext cx="928694" cy="92869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429124" y="857232"/>
            <a:ext cx="452239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1.injekční stříkačka, píst : S₁=1cm²</a:t>
            </a: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2.injekční stříkačka, píst: S₂=4cm²</a:t>
            </a:r>
          </a:p>
          <a:p>
            <a:endParaRPr lang="cs-CZ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píst S₁ budeme působit silou F₁ = 25N.</a:t>
            </a:r>
            <a:endParaRPr lang="cs-CZ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42844" y="3000372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kapalině je vyvolán tlak p, který je ve všech místech kapalného tělesa shodný - tedy i na S₂.</a:t>
            </a:r>
            <a:endParaRPr lang="cs-CZ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86050" y="3429000"/>
            <a:ext cx="4653838" cy="1077218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F₁ =25N		    p= F₁ : S₁</a:t>
            </a:r>
          </a:p>
          <a:p>
            <a:r>
              <a:rPr lang="cs-CZ" sz="2000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S₁=1cm²=0,0001m²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	    x=25:0,0001</a:t>
            </a:r>
            <a:endParaRPr lang="cs-CZ" sz="2000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P=</a:t>
            </a:r>
            <a:r>
              <a:rPr lang="cs-CZ" sz="20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xPa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	  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p=250kPa</a:t>
            </a:r>
            <a:endParaRPr lang="cs-CZ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57290" y="178592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</a:t>
            </a:r>
            <a:r>
              <a:rPr lang="cs-CZ" b="1" dirty="0" smtClean="0">
                <a:latin typeface="Calibri"/>
              </a:rPr>
              <a:t>₁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000496" y="1785926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</a:t>
            </a:r>
            <a:r>
              <a:rPr lang="cs-CZ" b="1" dirty="0" smtClean="0">
                <a:latin typeface="Calibri"/>
              </a:rPr>
              <a:t>₂</a:t>
            </a:r>
            <a:endParaRPr lang="cs-CZ" b="1" dirty="0"/>
          </a:p>
        </p:txBody>
      </p:sp>
      <p:cxnSp>
        <p:nvCxnSpPr>
          <p:cNvPr id="17" name="Přímá spojovací šipka 16"/>
          <p:cNvCxnSpPr/>
          <p:nvPr/>
        </p:nvCxnSpPr>
        <p:spPr>
          <a:xfrm rot="5400000">
            <a:off x="1679158" y="2107000"/>
            <a:ext cx="214314" cy="79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rot="5400000" flipH="1" flipV="1">
            <a:off x="3388511" y="1683531"/>
            <a:ext cx="652466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714480" y="2000240"/>
            <a:ext cx="40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libri"/>
              </a:rPr>
              <a:t> F₁</a:t>
            </a:r>
            <a:endParaRPr lang="cs-CZ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643306" y="1428736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Calibri"/>
              </a:rPr>
              <a:t>F₂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4282" y="4714884"/>
            <a:ext cx="8572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Výsledná tlaková síla F</a:t>
            </a:r>
            <a:r>
              <a:rPr lang="cs-CZ" sz="2000" dirty="0" smtClean="0">
                <a:solidFill>
                  <a:schemeClr val="bg1"/>
                </a:solidFill>
                <a:latin typeface="Calibri"/>
                <a:cs typeface="Arial" pitchFamily="34" charset="0"/>
              </a:rPr>
              <a:t>₂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posunující píst S</a:t>
            </a:r>
            <a:r>
              <a:rPr lang="cs-CZ" sz="2000" dirty="0" smtClean="0">
                <a:solidFill>
                  <a:schemeClr val="bg1"/>
                </a:solidFill>
                <a:latin typeface="Calibri"/>
                <a:cs typeface="Arial" pitchFamily="34" charset="0"/>
              </a:rPr>
              <a:t>₂ je …</a:t>
            </a:r>
            <a:endParaRPr lang="cs-CZ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786050" y="5214950"/>
            <a:ext cx="5295039" cy="1077218"/>
          </a:xfrm>
          <a:prstGeom prst="rect">
            <a:avLst/>
          </a:prstGeom>
          <a:solidFill>
            <a:srgbClr val="002060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 =250 000Pa		    F₂=p∙S₂</a:t>
            </a:r>
          </a:p>
          <a:p>
            <a:r>
              <a:rPr lang="cs-CZ" sz="2000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S₂=4cm²=0,0004m²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	    x=250 000∙0,0004</a:t>
            </a:r>
            <a:endParaRPr lang="cs-CZ" sz="2000" u="sng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cs-CZ" sz="2000" dirty="0" smtClean="0">
                <a:solidFill>
                  <a:schemeClr val="bg1"/>
                </a:solidFill>
                <a:latin typeface="Calibri"/>
                <a:cs typeface="Arial" pitchFamily="34" charset="0"/>
              </a:rPr>
              <a:t>₂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cs-CZ" sz="20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xN</a:t>
            </a:r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			  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F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Arial" pitchFamily="34" charset="0"/>
              </a:rPr>
              <a:t>₂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=100N</a:t>
            </a:r>
            <a:endParaRPr lang="cs-CZ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Šipka doprava 4"/>
          <p:cNvSpPr/>
          <p:nvPr/>
        </p:nvSpPr>
        <p:spPr>
          <a:xfrm>
            <a:off x="357158" y="4143380"/>
            <a:ext cx="428628" cy="135732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83405" y="642918"/>
            <a:ext cx="82605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Píst ve druhé, větší injekční stříkačce, je posunován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silou 100N. Ke zvedání tělesa máme k dispozici větší sílu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 to je pro nás velmi výhodné.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4646" y="2357430"/>
            <a:ext cx="88793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Porovnejte obsahy obou pístů a velikosti sil, které na ně působí.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2910" y="3000372"/>
            <a:ext cx="34740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S₂ : </a:t>
            </a:r>
            <a:r>
              <a:rPr lang="cs-CZ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₁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 : 1</a:t>
            </a:r>
          </a:p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F₂ : </a:t>
            </a:r>
            <a:r>
              <a:rPr lang="cs-CZ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₁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= 100 :25 =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 : 1 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71538" y="4214818"/>
            <a:ext cx="75777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Kolikrát je větší plocha velkého pístu než plocha pístu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menšího, tolikrát větší je i síla působící na větší píst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(platí zde přímá úměrnost).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357158" y="571480"/>
            <a:ext cx="428628" cy="135732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214282" y="5715016"/>
            <a:ext cx="8448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Použijeme-li píst S₂ 10krát větší než píst S₁, získáme pro zvedání tělesa </a:t>
            </a:r>
          </a:p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sílu F₂ 10krát větší než F₁ (síla, kterou jsme vynaložili).</a:t>
            </a:r>
          </a:p>
          <a:p>
            <a:r>
              <a:rPr lang="cs-CZ" sz="2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POZOR – Velký píst se posune po úměrně kratší dráze.</a:t>
            </a:r>
            <a:endParaRPr lang="cs-CZ" sz="2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0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0"/>
            <a:ext cx="3143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Hydraulická zařízení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rachotova\Local Settings\Temporary Internet Files\Content.IE5\61WXIA5M\MC90031832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285728"/>
            <a:ext cx="3897622" cy="2571768"/>
          </a:xfrm>
          <a:prstGeom prst="rect">
            <a:avLst/>
          </a:prstGeom>
          <a:noFill/>
        </p:spPr>
      </p:pic>
      <p:pic>
        <p:nvPicPr>
          <p:cNvPr id="2053" name="Picture 5" descr="C:\Program Files\Microsoft Office\MEDIA\CAGCAT10\j018742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642918"/>
            <a:ext cx="2065948" cy="2143140"/>
          </a:xfrm>
          <a:prstGeom prst="rect">
            <a:avLst/>
          </a:prstGeom>
          <a:noFill/>
        </p:spPr>
      </p:pic>
      <p:pic>
        <p:nvPicPr>
          <p:cNvPr id="2055" name="Picture 7" descr="Soubor:Cric 005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3071810"/>
            <a:ext cx="1785950" cy="2381267"/>
          </a:xfrm>
          <a:prstGeom prst="rect">
            <a:avLst/>
          </a:prstGeom>
          <a:noFill/>
        </p:spPr>
      </p:pic>
      <p:pic>
        <p:nvPicPr>
          <p:cNvPr id="2057" name="Picture 9" descr="Soubor:Grapple truck.pn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3143248"/>
            <a:ext cx="4544685" cy="2219321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285720" y="5786454"/>
            <a:ext cx="7000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Úkol: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vyhledejte další hydraulická zařízení.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85720" y="285728"/>
            <a:ext cx="85058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každém řádku tabulky jsou údaje pro jeden hydraulický lis.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tabulce doplň chybějící údaj pro každý lis.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14350" y="1397000"/>
          <a:ext cx="757242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4485"/>
                <a:gridCol w="1514485"/>
                <a:gridCol w="1514485"/>
                <a:gridCol w="1514485"/>
                <a:gridCol w="1514485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Lis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S₁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S₂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F₁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F₂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10cm²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1 000cm²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10N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300cm²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50N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750N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1,5cm²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0,30dm²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2MN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2,5cm²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200N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600kN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14282" y="4000504"/>
          <a:ext cx="871543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4380"/>
                <a:gridCol w="1500198"/>
                <a:gridCol w="2857520"/>
                <a:gridCol w="2000264"/>
                <a:gridCol w="164307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Lis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S₁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S₂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F₁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F₂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10cm²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1 000cm²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10N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1 000N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20cm²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300cm²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50N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750N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1,5cm²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0,30dm²=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30cm²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0,1MN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2MN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2,5cm²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" pitchFamily="34" charset="0"/>
                          <a:cs typeface="Arial" pitchFamily="34" charset="0"/>
                        </a:rPr>
                        <a:t>7 500cm²=0,75m²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200N=0,2kN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600kN</a:t>
                      </a:r>
                      <a:endParaRPr lang="cs-CZ" sz="24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Documents and Settings\rachotova\Local Settings\Temporary Internet Files\Content.IE5\61WXIA5M\MC900441732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1071546"/>
            <a:ext cx="1085848" cy="1085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282" y="428604"/>
            <a:ext cx="1362744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Lékař zvedá křeslo s pacientem pomocí hydraulického zařízení.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Obsah menšího pístu je 5cm². Obsah většího pístu je 200cm².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Hmotnost křesla je 30kg, hmotnost pacienta je 100kg.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Zvedne lékař silou 20N křeslo s pacientem do vhodné výšky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 svou práci?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Když síla 20N nebude stačit na zvednutí křesla s pacientem,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 třeba provést vhodnou úpravu zařízení. Obsah menšího pístu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zůstane stejný. Je třeba obsah většího pístu zvětšit, nebo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zmenšit, aby se lékaři podařilo zvednout křeslo s pacientem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silou 20N?</a:t>
            </a:r>
          </a:p>
        </p:txBody>
      </p:sp>
      <p:pic>
        <p:nvPicPr>
          <p:cNvPr id="2050" name="Picture 2" descr="C:\Documents and Settings\rachotova\Local Settings\Temporary Internet Files\Content.IE5\61WXIA5M\MC90033258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4286256"/>
            <a:ext cx="2143140" cy="2118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00034" y="428604"/>
            <a:ext cx="2842445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S₁=5cm²=0,0005m²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S₂=200cm²=0,02m²</a:t>
            </a:r>
          </a:p>
          <a:p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mk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=30kg</a:t>
            </a:r>
          </a:p>
          <a:p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mp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=100kg</a:t>
            </a:r>
          </a:p>
          <a:p>
            <a:r>
              <a:rPr lang="cs-CZ" sz="2400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F₁=20N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p=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xPa</a:t>
            </a:r>
            <a:endParaRPr lang="cs-CZ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F₂=</a:t>
            </a:r>
            <a:r>
              <a:rPr lang="cs-CZ" sz="2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yN</a:t>
            </a:r>
            <a:endParaRPr lang="cs-CZ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357686" y="428604"/>
            <a:ext cx="301076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p= F₁ : S₁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x=20:0,0005=40 000</a:t>
            </a:r>
          </a:p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p=40kPa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6248" y="1857364"/>
            <a:ext cx="283923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F₂= p∙S₂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y=40 000∙0,02=800</a:t>
            </a:r>
          </a:p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F₂=800N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5720" y="3429000"/>
            <a:ext cx="853791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Hmotnost pacienta a křesla je 130kg → potřebujeme zvedat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silou větší než 1300N.→ Lékař křeslo s pacientem nezvedne.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Je třeba zvětšit plochu většího pístu.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4282" y="4929198"/>
            <a:ext cx="87062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Řešení úvahou: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Větší píst je 40krát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větší →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na větší píst bude </a:t>
            </a:r>
          </a:p>
          <a:p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působit 40krát větší síla než na píst menší →F</a:t>
            </a:r>
            <a:r>
              <a:rPr lang="cs-CZ" sz="2400" dirty="0" smtClean="0">
                <a:solidFill>
                  <a:schemeClr val="bg1"/>
                </a:solidFill>
                <a:latin typeface="Calibri"/>
                <a:cs typeface="Arial" pitchFamily="34" charset="0"/>
              </a:rPr>
              <a:t>₂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=40∙20N=800N.</a:t>
            </a:r>
            <a:endParaRPr lang="cs-CZ" sz="1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368425" y="3233738"/>
          <a:ext cx="6407150" cy="2910840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Použití zdroje: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b="0" dirty="0" smtClean="0">
                          <a:latin typeface="+mj-lt"/>
                        </a:rPr>
                        <a:t>BOHUNĚK, Jiří; KOLÁŘOVÁ, Růžena. </a:t>
                      </a:r>
                      <a:r>
                        <a:rPr lang="cs-CZ" sz="1200" b="0" i="1" dirty="0" smtClean="0">
                          <a:latin typeface="+mj-lt"/>
                        </a:rPr>
                        <a:t>Fyzika pro 7. ročník základní školy</a:t>
                      </a:r>
                      <a:r>
                        <a:rPr lang="cs-CZ" sz="1200" b="0" dirty="0" smtClean="0">
                          <a:latin typeface="+mj-lt"/>
                        </a:rPr>
                        <a:t>. Olomouc: </a:t>
                      </a:r>
                      <a:r>
                        <a:rPr lang="cs-CZ" sz="1200" b="0" dirty="0" err="1" smtClean="0">
                          <a:latin typeface="+mj-lt"/>
                        </a:rPr>
                        <a:t>Prometheus</a:t>
                      </a:r>
                      <a:r>
                        <a:rPr lang="cs-CZ" sz="1200" b="0" dirty="0" smtClean="0">
                          <a:latin typeface="+mj-lt"/>
                        </a:rPr>
                        <a:t>, spol. s r.o., 2000, ISBN 80-7196-119-1. </a:t>
                      </a:r>
                    </a:p>
                    <a:p>
                      <a:r>
                        <a:rPr lang="cs-CZ" sz="1200" b="0" dirty="0" smtClean="0">
                          <a:latin typeface="+mj-lt"/>
                        </a:rPr>
                        <a:t>MÍČEK, Arnošt; KROUPA, Roman. </a:t>
                      </a:r>
                      <a:r>
                        <a:rPr lang="cs-CZ" sz="1200" b="0" i="1" dirty="0" smtClean="0">
                          <a:latin typeface="+mj-lt"/>
                        </a:rPr>
                        <a:t>Fyzika 2</a:t>
                      </a:r>
                      <a:r>
                        <a:rPr lang="cs-CZ" sz="1200" b="0" dirty="0" smtClean="0">
                          <a:latin typeface="+mj-lt"/>
                        </a:rPr>
                        <a:t>. Brno: Tvořivá škola, 2009, ISBN 80-903397-7-4. </a:t>
                      </a:r>
                    </a:p>
                    <a:p>
                      <a:r>
                        <a:rPr lang="cs-CZ" sz="1200" b="0" dirty="0" smtClean="0">
                          <a:latin typeface="+mj-lt"/>
                        </a:rPr>
                        <a:t>BOHUNĚK, Jiří. </a:t>
                      </a:r>
                      <a:r>
                        <a:rPr lang="cs-CZ" sz="1200" b="0" i="1" dirty="0" smtClean="0">
                          <a:latin typeface="+mj-lt"/>
                        </a:rPr>
                        <a:t>Sbírka úloh z fyziky pro žáky základní školy</a:t>
                      </a:r>
                      <a:r>
                        <a:rPr lang="cs-CZ" sz="1200" b="0" dirty="0" smtClean="0">
                          <a:latin typeface="+mj-lt"/>
                        </a:rPr>
                        <a:t>. Praha: Galaxie v Praze, 1993, ISBN 80-85204-21-5. </a:t>
                      </a:r>
                      <a:endParaRPr lang="cs-CZ" sz="1200" b="0" dirty="0" smtClean="0">
                        <a:latin typeface="+mj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AUTOR NEUVEDEN. </a:t>
                      </a:r>
                      <a:r>
                        <a:rPr lang="cs-CZ" sz="1200" i="1" dirty="0" err="1" smtClean="0"/>
                        <a:t>wikimedia</a:t>
                      </a:r>
                      <a:r>
                        <a:rPr lang="cs-CZ" sz="1200" i="1" dirty="0" smtClean="0"/>
                        <a:t> </a:t>
                      </a:r>
                      <a:r>
                        <a:rPr lang="cs-CZ" sz="1200" i="1" dirty="0" err="1" smtClean="0"/>
                        <a:t>commons</a:t>
                      </a:r>
                      <a:r>
                        <a:rPr lang="cs-CZ" sz="1200" dirty="0" smtClean="0"/>
                        <a:t> [online]. [cit. 15.8.2012]. Dostupný na WWW: http://cs.wikipedia.org/wiki/Soubor:Blaise_pascal.jpg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AUTOR NEUVEDEN. </a:t>
                      </a:r>
                      <a:r>
                        <a:rPr lang="cs-CZ" sz="1200" i="1" dirty="0" err="1" smtClean="0"/>
                        <a:t>wikimedia</a:t>
                      </a:r>
                      <a:r>
                        <a:rPr lang="cs-CZ" sz="1200" i="1" dirty="0" smtClean="0"/>
                        <a:t> </a:t>
                      </a:r>
                      <a:r>
                        <a:rPr lang="cs-CZ" sz="1200" i="1" dirty="0" err="1" smtClean="0"/>
                        <a:t>commons</a:t>
                      </a:r>
                      <a:r>
                        <a:rPr lang="cs-CZ" sz="1200" dirty="0" smtClean="0"/>
                        <a:t> [online]. [cit. 15.8.2012]. Dostupný na WWW: http://cs.wikipedia.org/wiki/Soubor:Grapple_truck.png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TIESSE. </a:t>
                      </a:r>
                      <a:r>
                        <a:rPr lang="cs-CZ" sz="1200" i="1" dirty="0" err="1" smtClean="0"/>
                        <a:t>wikimedia</a:t>
                      </a:r>
                      <a:r>
                        <a:rPr lang="cs-CZ" sz="1200" i="1" dirty="0" smtClean="0"/>
                        <a:t> </a:t>
                      </a:r>
                      <a:r>
                        <a:rPr lang="cs-CZ" sz="1200" i="1" dirty="0" err="1" smtClean="0"/>
                        <a:t>commons</a:t>
                      </a:r>
                      <a:r>
                        <a:rPr lang="cs-CZ" sz="1200" dirty="0" smtClean="0"/>
                        <a:t> [online]. [cit. 15.8.2012]. Dostupný na WWW: http://cs.wikipedia.org/wiki/Soubor:Cric_005.jpg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AUTOR NEUVEDEN. </a:t>
                      </a:r>
                      <a:r>
                        <a:rPr lang="cs-CZ" sz="1200" i="1" dirty="0" smtClean="0"/>
                        <a:t>Veletrh nápadů učitelů fyziky</a:t>
                      </a:r>
                      <a:r>
                        <a:rPr lang="cs-CZ" sz="1200" dirty="0" smtClean="0"/>
                        <a:t> [online]. [cit. 15.8.2012]. Dostupný na WWW: http://vnuf.cz/sbornik/prispevky/03-06-Dirlbeck.html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Times New Roman" pitchFamily="18" charset="0"/>
                        </a:rPr>
                        <a:t>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brázky jsou použity i z galerie Microsoft office.</a:t>
                      </a:r>
                      <a:r>
                        <a:rPr lang="cs-CZ" sz="1200" b="0" dirty="0" smtClean="0">
                          <a:latin typeface="+mj-lt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4108" name="Obrázek 0" descr="Popis: logo 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7921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obrázek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5675" y="2157413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0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4111" name="Rectangle 4"/>
          <p:cNvSpPr>
            <a:spLocks noChangeArrowheads="1"/>
          </p:cNvSpPr>
          <p:nvPr/>
        </p:nvSpPr>
        <p:spPr bwMode="auto">
          <a:xfrm>
            <a:off x="611188" y="1557338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112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</TotalTime>
  <Words>894</Words>
  <PresentationFormat>Předvádění na obrazovce (4:3)</PresentationFormat>
  <Paragraphs>177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rachotova</cp:lastModifiedBy>
  <cp:revision>27</cp:revision>
  <dcterms:modified xsi:type="dcterms:W3CDTF">2013-06-04T19:11:45Z</dcterms:modified>
</cp:coreProperties>
</file>