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sldIdLst>
    <p:sldId id="261" r:id="rId2"/>
    <p:sldId id="260" r:id="rId3"/>
    <p:sldId id="256" r:id="rId4"/>
    <p:sldId id="257" r:id="rId5"/>
    <p:sldId id="258" r:id="rId6"/>
    <p:sldId id="259" r:id="rId7"/>
  </p:sldIdLst>
  <p:sldSz cx="9144000" cy="6858000" type="screen4x3"/>
  <p:notesSz cx="6858000" cy="9144000"/>
  <p:defaultTextStyle>
    <a:defPPr>
      <a:defRPr lang="cs-CZ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69" d="100"/>
          <a:sy n="69" d="100"/>
        </p:scale>
        <p:origin x="-1416" y="-96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presProps" Target="pres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tableStyles" Target="tableStyles.xml"/><Relationship Id="rId5" Type="http://schemas.openxmlformats.org/officeDocument/2006/relationships/slide" Target="slides/slide4.xml"/><Relationship Id="rId10" Type="http://schemas.openxmlformats.org/officeDocument/2006/relationships/theme" Target="theme/theme1.xml"/><Relationship Id="rId4" Type="http://schemas.openxmlformats.org/officeDocument/2006/relationships/slide" Target="slides/slide3.xml"/><Relationship Id="rId9" Type="http://schemas.openxmlformats.org/officeDocument/2006/relationships/viewProps" Target="viewProps.xml"/></Relationships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Picture 6" descr="horizon.png"/>
          <p:cNvPicPr>
            <a:picLocks noChangeAspect="1"/>
          </p:cNvPicPr>
          <p:nvPr/>
        </p:nvPicPr>
        <p:blipFill>
          <a:blip r:embed="rId2" cstate="print"/>
          <a:srcRect t="33333"/>
          <a:stretch>
            <a:fillRect/>
          </a:stretch>
        </p:blipFill>
        <p:spPr>
          <a:xfrm>
            <a:off x="0" y="0"/>
            <a:ext cx="9144000" cy="4572000"/>
          </a:xfrm>
          <a:prstGeom prst="rect">
            <a:avLst/>
          </a:prstGeom>
        </p:spPr>
      </p:pic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5EC1D4A-A796-47C3-A63E-CE236FB377E2}" type="datetimeFigureOut">
              <a:rPr lang="cs-CZ" smtClean="0"/>
              <a:t>4.6.2013</a:t>
            </a:fld>
            <a:endParaRPr 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57A5DF-1266-40EA-9282-1E66B9DE06C0}" type="slidenum">
              <a:rPr lang="cs-CZ" smtClean="0"/>
              <a:t>‹#›</a:t>
            </a:fld>
            <a:endParaRPr lang="cs-CZ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219200" y="3886200"/>
            <a:ext cx="6400800" cy="1752600"/>
          </a:xfrm>
        </p:spPr>
        <p:txBody>
          <a:bodyPr>
            <a:normAutofit/>
          </a:bodyPr>
          <a:lstStyle>
            <a:lvl1pPr marL="0" indent="0" algn="ctr">
              <a:buNone/>
              <a:defRPr sz="1700" baseline="0">
                <a:solidFill>
                  <a:schemeClr val="tx2"/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cs-CZ" smtClean="0"/>
              <a:t>Kliknutím lze upravit styl předlohy.</a:t>
            </a:r>
            <a:endParaRPr lang="en-US" dirty="0"/>
          </a:p>
        </p:txBody>
      </p: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007888"/>
            <a:ext cx="7772400" cy="1470025"/>
          </a:xfrm>
        </p:spPr>
        <p:txBody>
          <a:bodyPr/>
          <a:lstStyle>
            <a:lvl1pPr algn="ctr">
              <a:defRPr sz="3200"/>
            </a:lvl1pPr>
          </a:lstStyle>
          <a:p>
            <a:r>
              <a:rPr lang="cs-CZ" smtClean="0"/>
              <a:t>Kliknutím lze upravit styl.</a:t>
            </a:r>
            <a:endParaRPr lang="en-US" dirty="0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09600" y="274638"/>
            <a:ext cx="7924800" cy="1143000"/>
          </a:xfrm>
        </p:spPr>
        <p:txBody>
          <a:bodyPr/>
          <a:lstStyle/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5EC1D4A-A796-47C3-A63E-CE236FB377E2}" type="datetimeFigureOut">
              <a:rPr lang="cs-CZ" smtClean="0"/>
              <a:t>4.6.2013</a:t>
            </a:fld>
            <a:endParaRPr 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57A5DF-1266-40EA-9282-1E66B9DE06C0}" type="slidenum">
              <a:rPr lang="cs-CZ" smtClean="0"/>
              <a:t>‹#›</a:t>
            </a:fld>
            <a:endParaRPr lang="cs-CZ"/>
          </a:p>
        </p:txBody>
      </p:sp>
      <p:sp>
        <p:nvSpPr>
          <p:cNvPr id="8" name="Content Placeholder 7"/>
          <p:cNvSpPr>
            <a:spLocks noGrp="1"/>
          </p:cNvSpPr>
          <p:nvPr>
            <p:ph sz="quarter" idx="13"/>
          </p:nvPr>
        </p:nvSpPr>
        <p:spPr>
          <a:xfrm>
            <a:off x="609600" y="1600200"/>
            <a:ext cx="7924800" cy="4114800"/>
          </a:xfrm>
        </p:spPr>
        <p:txBody>
          <a:bodyPr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dirty="0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Záhlaví čás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09600" y="4962525"/>
            <a:ext cx="7885113" cy="1362075"/>
          </a:xfrm>
        </p:spPr>
        <p:txBody>
          <a:bodyPr anchor="t"/>
          <a:lstStyle>
            <a:lvl1pPr algn="l">
              <a:defRPr sz="3200" b="0" i="0" cap="all" baseline="0"/>
            </a:lvl1pPr>
          </a:lstStyle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09600" y="3462338"/>
            <a:ext cx="7885113" cy="1500187"/>
          </a:xfrm>
        </p:spPr>
        <p:txBody>
          <a:bodyPr anchor="b">
            <a:normAutofit/>
          </a:bodyPr>
          <a:lstStyle>
            <a:lvl1pPr marL="0" indent="0">
              <a:buNone/>
              <a:defRPr sz="1700" baseline="0">
                <a:solidFill>
                  <a:schemeClr val="tx2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5EC1D4A-A796-47C3-A63E-CE236FB377E2}" type="datetimeFigureOut">
              <a:rPr lang="cs-CZ" smtClean="0"/>
              <a:t>4.6.2013</a:t>
            </a:fld>
            <a:endParaRPr 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57A5DF-1266-40EA-9282-1E66B9DE06C0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Content Placeholder 10"/>
          <p:cNvSpPr>
            <a:spLocks noGrp="1"/>
          </p:cNvSpPr>
          <p:nvPr>
            <p:ph sz="quarter" idx="13"/>
          </p:nvPr>
        </p:nvSpPr>
        <p:spPr>
          <a:xfrm>
            <a:off x="609600" y="1600200"/>
            <a:ext cx="3733800" cy="4114800"/>
          </a:xfrm>
        </p:spPr>
        <p:txBody>
          <a:bodyPr/>
          <a:lstStyle>
            <a:lvl5pPr>
              <a:defRPr/>
            </a:lvl5pPr>
            <a:lvl6pPr>
              <a:buClr>
                <a:schemeClr val="tx2"/>
              </a:buClr>
              <a:buFont typeface="Arial" pitchFamily="34" charset="0"/>
              <a:buChar char="•"/>
              <a:defRPr/>
            </a:lvl6pPr>
            <a:lvl7pPr>
              <a:buClr>
                <a:schemeClr val="tx2"/>
              </a:buClr>
              <a:buFont typeface="Arial" pitchFamily="34" charset="0"/>
              <a:buChar char="•"/>
              <a:defRPr/>
            </a:lvl7pPr>
            <a:lvl8pPr>
              <a:buClr>
                <a:schemeClr val="tx2"/>
              </a:buClr>
              <a:buFont typeface="Arial" pitchFamily="34" charset="0"/>
              <a:buChar char="•"/>
              <a:defRPr/>
            </a:lvl8pPr>
            <a:lvl9pPr>
              <a:buClr>
                <a:schemeClr val="tx2"/>
              </a:buClr>
              <a:buFont typeface="Arial" pitchFamily="34" charset="0"/>
              <a:buChar char="•"/>
              <a:defRPr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dirty="0" smtClean="0"/>
          </a:p>
        </p:txBody>
      </p:sp>
      <p:sp>
        <p:nvSpPr>
          <p:cNvPr id="13" name="Content Placeholder 12"/>
          <p:cNvSpPr>
            <a:spLocks noGrp="1"/>
          </p:cNvSpPr>
          <p:nvPr>
            <p:ph sz="quarter" idx="14"/>
          </p:nvPr>
        </p:nvSpPr>
        <p:spPr>
          <a:xfrm>
            <a:off x="4800600" y="1600200"/>
            <a:ext cx="3733800" cy="4114800"/>
          </a:xfrm>
        </p:spPr>
        <p:txBody>
          <a:bodyPr/>
          <a:lstStyle>
            <a:lvl6pPr>
              <a:buClr>
                <a:schemeClr val="tx2"/>
              </a:buClr>
              <a:defRPr/>
            </a:lvl6pPr>
            <a:lvl7pPr>
              <a:buClr>
                <a:schemeClr val="tx2"/>
              </a:buClr>
              <a:defRPr/>
            </a:lvl7pPr>
            <a:lvl8pPr>
              <a:buClr>
                <a:schemeClr val="tx2"/>
              </a:buClr>
              <a:defRPr/>
            </a:lvl8pPr>
            <a:lvl9pPr>
              <a:buClr>
                <a:schemeClr val="tx2"/>
              </a:buClr>
              <a:defRPr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dirty="0" smtClean="0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09600" y="274638"/>
            <a:ext cx="7924800" cy="1143000"/>
          </a:xfrm>
        </p:spPr>
        <p:txBody>
          <a:bodyPr/>
          <a:lstStyle/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5EC1D4A-A796-47C3-A63E-CE236FB377E2}" type="datetimeFigureOut">
              <a:rPr lang="cs-CZ" smtClean="0"/>
              <a:t>4.6.2013</a:t>
            </a:fld>
            <a:endParaRPr lang="cs-CZ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57A5DF-1266-40EA-9282-1E66B9DE06C0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Content Placeholder 12"/>
          <p:cNvSpPr>
            <a:spLocks noGrp="1"/>
          </p:cNvSpPr>
          <p:nvPr>
            <p:ph sz="quarter" idx="14"/>
          </p:nvPr>
        </p:nvSpPr>
        <p:spPr>
          <a:xfrm>
            <a:off x="4800600" y="2209800"/>
            <a:ext cx="3733800" cy="3505200"/>
          </a:xfrm>
        </p:spPr>
        <p:txBody>
          <a:bodyPr/>
          <a:lstStyle>
            <a:lvl6pPr>
              <a:buClr>
                <a:schemeClr val="tx2"/>
              </a:buClr>
              <a:defRPr/>
            </a:lvl6pPr>
            <a:lvl7pPr>
              <a:buClr>
                <a:schemeClr val="tx2"/>
              </a:buClr>
              <a:defRPr/>
            </a:lvl7pPr>
            <a:lvl8pPr>
              <a:buClr>
                <a:schemeClr val="tx2"/>
              </a:buClr>
              <a:defRPr/>
            </a:lvl8pPr>
            <a:lvl9pPr>
              <a:buClr>
                <a:schemeClr val="tx2"/>
              </a:buClr>
              <a:defRPr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dirty="0" smtClean="0"/>
          </a:p>
        </p:txBody>
      </p:sp>
      <p:sp>
        <p:nvSpPr>
          <p:cNvPr id="11" name="Content Placeholder 10"/>
          <p:cNvSpPr>
            <a:spLocks noGrp="1"/>
          </p:cNvSpPr>
          <p:nvPr>
            <p:ph sz="quarter" idx="13"/>
          </p:nvPr>
        </p:nvSpPr>
        <p:spPr>
          <a:xfrm>
            <a:off x="609600" y="2209800"/>
            <a:ext cx="3733800" cy="3505200"/>
          </a:xfrm>
        </p:spPr>
        <p:txBody>
          <a:bodyPr/>
          <a:lstStyle>
            <a:lvl6pPr>
              <a:buClr>
                <a:schemeClr val="tx2"/>
              </a:buClr>
              <a:defRPr/>
            </a:lvl6pPr>
            <a:lvl7pPr>
              <a:buClr>
                <a:schemeClr val="tx2"/>
              </a:buClr>
              <a:defRPr/>
            </a:lvl7pPr>
            <a:lvl8pPr>
              <a:buClr>
                <a:schemeClr val="tx2"/>
              </a:buClr>
              <a:defRPr/>
            </a:lvl8pPr>
            <a:lvl9pPr>
              <a:buClr>
                <a:schemeClr val="tx2"/>
              </a:buClr>
              <a:defRPr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dirty="0" smtClean="0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09600" y="274638"/>
            <a:ext cx="7924800" cy="1143000"/>
          </a:xfrm>
        </p:spPr>
        <p:txBody>
          <a:bodyPr/>
          <a:lstStyle>
            <a:lvl1pPr>
              <a:defRPr/>
            </a:lvl1pPr>
          </a:lstStyle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09600" y="1600199"/>
            <a:ext cx="3733800" cy="574675"/>
          </a:xfrm>
        </p:spPr>
        <p:txBody>
          <a:bodyPr anchor="b">
            <a:normAutofit/>
          </a:bodyPr>
          <a:lstStyle>
            <a:lvl1pPr marL="0" indent="0">
              <a:buNone/>
              <a:defRPr sz="1700" b="0" i="0" baseline="0">
                <a:solidFill>
                  <a:schemeClr val="tx2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800600" y="1600199"/>
            <a:ext cx="3733800" cy="574675"/>
          </a:xfrm>
        </p:spPr>
        <p:txBody>
          <a:bodyPr anchor="b">
            <a:normAutofit/>
          </a:bodyPr>
          <a:lstStyle>
            <a:lvl1pPr marL="0" indent="0">
              <a:buNone/>
              <a:defRPr sz="1700" b="0" i="0" baseline="0">
                <a:solidFill>
                  <a:schemeClr val="tx2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5EC1D4A-A796-47C3-A63E-CE236FB377E2}" type="datetimeFigureOut">
              <a:rPr lang="cs-CZ" smtClean="0"/>
              <a:t>4.6.2013</a:t>
            </a:fld>
            <a:endParaRPr lang="cs-CZ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57A5DF-1266-40EA-9282-1E66B9DE06C0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09600" y="274638"/>
            <a:ext cx="7924800" cy="1143000"/>
          </a:xfrm>
        </p:spPr>
        <p:txBody>
          <a:bodyPr/>
          <a:lstStyle/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5EC1D4A-A796-47C3-A63E-CE236FB377E2}" type="datetimeFigureOut">
              <a:rPr lang="cs-CZ" smtClean="0"/>
              <a:t>4.6.2013</a:t>
            </a:fld>
            <a:endParaRPr lang="cs-CZ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57A5DF-1266-40EA-9282-1E66B9DE06C0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5EC1D4A-A796-47C3-A63E-CE236FB377E2}" type="datetimeFigureOut">
              <a:rPr lang="cs-CZ" smtClean="0"/>
              <a:t>4.6.2013</a:t>
            </a:fld>
            <a:endParaRPr lang="cs-CZ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57A5DF-1266-40EA-9282-1E66B9DE06C0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Content Placeholder 8"/>
          <p:cNvSpPr>
            <a:spLocks noGrp="1"/>
          </p:cNvSpPr>
          <p:nvPr>
            <p:ph sz="quarter" idx="13"/>
          </p:nvPr>
        </p:nvSpPr>
        <p:spPr>
          <a:xfrm>
            <a:off x="3962400" y="1447800"/>
            <a:ext cx="4648200" cy="4267200"/>
          </a:xfrm>
        </p:spPr>
        <p:txBody>
          <a:bodyPr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dirty="0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12648" y="1447800"/>
            <a:ext cx="2971800" cy="1097280"/>
          </a:xfrm>
        </p:spPr>
        <p:txBody>
          <a:bodyPr anchor="b"/>
          <a:lstStyle>
            <a:lvl1pPr algn="l">
              <a:defRPr sz="1800" b="0" i="0" cap="none" baseline="0">
                <a:solidFill>
                  <a:schemeClr val="tx2"/>
                </a:solidFill>
              </a:defRPr>
            </a:lvl1pPr>
          </a:lstStyle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12648" y="2547891"/>
            <a:ext cx="2971800" cy="3167109"/>
          </a:xfrm>
        </p:spPr>
        <p:txBody>
          <a:bodyPr tIns="9144"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5EC1D4A-A796-47C3-A63E-CE236FB377E2}" type="datetimeFigureOut">
              <a:rPr lang="cs-CZ" smtClean="0"/>
              <a:t>4.6.2013</a:t>
            </a:fld>
            <a:endParaRPr lang="cs-CZ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57A5DF-1266-40EA-9282-1E66B9DE06C0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" name="Picture 10" descr="horizon.pn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09600" y="1447800"/>
            <a:ext cx="2971800" cy="1097280"/>
          </a:xfrm>
        </p:spPr>
        <p:txBody>
          <a:bodyPr anchor="b"/>
          <a:lstStyle>
            <a:lvl1pPr algn="l">
              <a:defRPr sz="1800" b="0" i="0" cap="none" baseline="0">
                <a:solidFill>
                  <a:schemeClr val="tx2"/>
                </a:solidFill>
              </a:defRPr>
            </a:lvl1pPr>
          </a:lstStyle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4657344" y="1447800"/>
            <a:ext cx="3419856" cy="3474720"/>
          </a:xfrm>
          <a:custGeom>
            <a:avLst/>
            <a:gdLst>
              <a:gd name="connsiteX0" fmla="*/ 0 w 3419856"/>
              <a:gd name="connsiteY0" fmla="*/ 74450 h 3429000"/>
              <a:gd name="connsiteX1" fmla="*/ 21806 w 3419856"/>
              <a:gd name="connsiteY1" fmla="*/ 21806 h 3429000"/>
              <a:gd name="connsiteX2" fmla="*/ 74450 w 3419856"/>
              <a:gd name="connsiteY2" fmla="*/ 0 h 3429000"/>
              <a:gd name="connsiteX3" fmla="*/ 3345406 w 3419856"/>
              <a:gd name="connsiteY3" fmla="*/ 0 h 3429000"/>
              <a:gd name="connsiteX4" fmla="*/ 3398050 w 3419856"/>
              <a:gd name="connsiteY4" fmla="*/ 21806 h 3429000"/>
              <a:gd name="connsiteX5" fmla="*/ 3419856 w 3419856"/>
              <a:gd name="connsiteY5" fmla="*/ 74450 h 3429000"/>
              <a:gd name="connsiteX6" fmla="*/ 3419856 w 3419856"/>
              <a:gd name="connsiteY6" fmla="*/ 3354550 h 3429000"/>
              <a:gd name="connsiteX7" fmla="*/ 3398050 w 3419856"/>
              <a:gd name="connsiteY7" fmla="*/ 3407194 h 3429000"/>
              <a:gd name="connsiteX8" fmla="*/ 3345406 w 3419856"/>
              <a:gd name="connsiteY8" fmla="*/ 3429000 h 3429000"/>
              <a:gd name="connsiteX9" fmla="*/ 74450 w 3419856"/>
              <a:gd name="connsiteY9" fmla="*/ 3429000 h 3429000"/>
              <a:gd name="connsiteX10" fmla="*/ 21806 w 3419856"/>
              <a:gd name="connsiteY10" fmla="*/ 3407194 h 3429000"/>
              <a:gd name="connsiteX11" fmla="*/ 0 w 3419856"/>
              <a:gd name="connsiteY11" fmla="*/ 3354550 h 3429000"/>
              <a:gd name="connsiteX12" fmla="*/ 0 w 3419856"/>
              <a:gd name="connsiteY12" fmla="*/ 74450 h 3429000"/>
              <a:gd name="connsiteX0" fmla="*/ 0 w 3419856"/>
              <a:gd name="connsiteY0" fmla="*/ 74450 h 3429000"/>
              <a:gd name="connsiteX1" fmla="*/ 21806 w 3419856"/>
              <a:gd name="connsiteY1" fmla="*/ 21806 h 3429000"/>
              <a:gd name="connsiteX2" fmla="*/ 74450 w 3419856"/>
              <a:gd name="connsiteY2" fmla="*/ 0 h 3429000"/>
              <a:gd name="connsiteX3" fmla="*/ 3345406 w 3419856"/>
              <a:gd name="connsiteY3" fmla="*/ 0 h 3429000"/>
              <a:gd name="connsiteX4" fmla="*/ 3398050 w 3419856"/>
              <a:gd name="connsiteY4" fmla="*/ 21806 h 3429000"/>
              <a:gd name="connsiteX5" fmla="*/ 3419856 w 3419856"/>
              <a:gd name="connsiteY5" fmla="*/ 74450 h 3429000"/>
              <a:gd name="connsiteX6" fmla="*/ 3419856 w 3419856"/>
              <a:gd name="connsiteY6" fmla="*/ 3354550 h 3429000"/>
              <a:gd name="connsiteX7" fmla="*/ 3398050 w 3419856"/>
              <a:gd name="connsiteY7" fmla="*/ 3407194 h 3429000"/>
              <a:gd name="connsiteX8" fmla="*/ 3345406 w 3419856"/>
              <a:gd name="connsiteY8" fmla="*/ 3429000 h 3429000"/>
              <a:gd name="connsiteX9" fmla="*/ 21806 w 3419856"/>
              <a:gd name="connsiteY9" fmla="*/ 3407194 h 3429000"/>
              <a:gd name="connsiteX10" fmla="*/ 0 w 3419856"/>
              <a:gd name="connsiteY10" fmla="*/ 3354550 h 3429000"/>
              <a:gd name="connsiteX11" fmla="*/ 0 w 3419856"/>
              <a:gd name="connsiteY11" fmla="*/ 74450 h 3429000"/>
              <a:gd name="connsiteX0" fmla="*/ 0 w 3964392"/>
              <a:gd name="connsiteY0" fmla="*/ 74450 h 3415968"/>
              <a:gd name="connsiteX1" fmla="*/ 21806 w 3964392"/>
              <a:gd name="connsiteY1" fmla="*/ 21806 h 3415968"/>
              <a:gd name="connsiteX2" fmla="*/ 74450 w 3964392"/>
              <a:gd name="connsiteY2" fmla="*/ 0 h 3415968"/>
              <a:gd name="connsiteX3" fmla="*/ 3345406 w 3964392"/>
              <a:gd name="connsiteY3" fmla="*/ 0 h 3415968"/>
              <a:gd name="connsiteX4" fmla="*/ 3398050 w 3964392"/>
              <a:gd name="connsiteY4" fmla="*/ 21806 h 3415968"/>
              <a:gd name="connsiteX5" fmla="*/ 3419856 w 3964392"/>
              <a:gd name="connsiteY5" fmla="*/ 74450 h 3415968"/>
              <a:gd name="connsiteX6" fmla="*/ 3419856 w 3964392"/>
              <a:gd name="connsiteY6" fmla="*/ 3354550 h 3415968"/>
              <a:gd name="connsiteX7" fmla="*/ 3398050 w 3964392"/>
              <a:gd name="connsiteY7" fmla="*/ 3407194 h 3415968"/>
              <a:gd name="connsiteX8" fmla="*/ 21806 w 3964392"/>
              <a:gd name="connsiteY8" fmla="*/ 3407194 h 3415968"/>
              <a:gd name="connsiteX9" fmla="*/ 0 w 3964392"/>
              <a:gd name="connsiteY9" fmla="*/ 3354550 h 3415968"/>
              <a:gd name="connsiteX10" fmla="*/ 0 w 3964392"/>
              <a:gd name="connsiteY10" fmla="*/ 74450 h 3415968"/>
              <a:gd name="connsiteX0" fmla="*/ 0 w 3964392"/>
              <a:gd name="connsiteY0" fmla="*/ 74450 h 3415968"/>
              <a:gd name="connsiteX1" fmla="*/ 21806 w 3964392"/>
              <a:gd name="connsiteY1" fmla="*/ 21806 h 3415968"/>
              <a:gd name="connsiteX2" fmla="*/ 74450 w 3964392"/>
              <a:gd name="connsiteY2" fmla="*/ 0 h 3415968"/>
              <a:gd name="connsiteX3" fmla="*/ 3345406 w 3964392"/>
              <a:gd name="connsiteY3" fmla="*/ 0 h 3415968"/>
              <a:gd name="connsiteX4" fmla="*/ 3398050 w 3964392"/>
              <a:gd name="connsiteY4" fmla="*/ 21806 h 3415968"/>
              <a:gd name="connsiteX5" fmla="*/ 3419856 w 3964392"/>
              <a:gd name="connsiteY5" fmla="*/ 74450 h 3415968"/>
              <a:gd name="connsiteX6" fmla="*/ 3419856 w 3964392"/>
              <a:gd name="connsiteY6" fmla="*/ 3354550 h 3415968"/>
              <a:gd name="connsiteX7" fmla="*/ 3398050 w 3964392"/>
              <a:gd name="connsiteY7" fmla="*/ 3407194 h 3415968"/>
              <a:gd name="connsiteX8" fmla="*/ 21806 w 3964392"/>
              <a:gd name="connsiteY8" fmla="*/ 3407194 h 3415968"/>
              <a:gd name="connsiteX9" fmla="*/ 0 w 3964392"/>
              <a:gd name="connsiteY9" fmla="*/ 3354550 h 3415968"/>
              <a:gd name="connsiteX10" fmla="*/ 0 w 3964392"/>
              <a:gd name="connsiteY10" fmla="*/ 74450 h 3415968"/>
              <a:gd name="connsiteX0" fmla="*/ 0 w 3968026"/>
              <a:gd name="connsiteY0" fmla="*/ 74450 h 3910007"/>
              <a:gd name="connsiteX1" fmla="*/ 21806 w 3968026"/>
              <a:gd name="connsiteY1" fmla="*/ 21806 h 3910007"/>
              <a:gd name="connsiteX2" fmla="*/ 74450 w 3968026"/>
              <a:gd name="connsiteY2" fmla="*/ 0 h 3910007"/>
              <a:gd name="connsiteX3" fmla="*/ 3345406 w 3968026"/>
              <a:gd name="connsiteY3" fmla="*/ 0 h 3910007"/>
              <a:gd name="connsiteX4" fmla="*/ 3398050 w 3968026"/>
              <a:gd name="connsiteY4" fmla="*/ 21806 h 3910007"/>
              <a:gd name="connsiteX5" fmla="*/ 3419856 w 3968026"/>
              <a:gd name="connsiteY5" fmla="*/ 74450 h 3910007"/>
              <a:gd name="connsiteX6" fmla="*/ 3419856 w 3968026"/>
              <a:gd name="connsiteY6" fmla="*/ 3354550 h 3910007"/>
              <a:gd name="connsiteX7" fmla="*/ 3398050 w 3968026"/>
              <a:gd name="connsiteY7" fmla="*/ 3407194 h 3910007"/>
              <a:gd name="connsiteX8" fmla="*/ 0 w 3968026"/>
              <a:gd name="connsiteY8" fmla="*/ 3354550 h 3910007"/>
              <a:gd name="connsiteX9" fmla="*/ 0 w 3968026"/>
              <a:gd name="connsiteY9" fmla="*/ 74450 h 3910007"/>
              <a:gd name="connsiteX0" fmla="*/ 0 w 3419856"/>
              <a:gd name="connsiteY0" fmla="*/ 74450 h 3901233"/>
              <a:gd name="connsiteX1" fmla="*/ 21806 w 3419856"/>
              <a:gd name="connsiteY1" fmla="*/ 21806 h 3901233"/>
              <a:gd name="connsiteX2" fmla="*/ 74450 w 3419856"/>
              <a:gd name="connsiteY2" fmla="*/ 0 h 3901233"/>
              <a:gd name="connsiteX3" fmla="*/ 3345406 w 3419856"/>
              <a:gd name="connsiteY3" fmla="*/ 0 h 3901233"/>
              <a:gd name="connsiteX4" fmla="*/ 3398050 w 3419856"/>
              <a:gd name="connsiteY4" fmla="*/ 21806 h 3901233"/>
              <a:gd name="connsiteX5" fmla="*/ 3419856 w 3419856"/>
              <a:gd name="connsiteY5" fmla="*/ 74450 h 3901233"/>
              <a:gd name="connsiteX6" fmla="*/ 3419856 w 3419856"/>
              <a:gd name="connsiteY6" fmla="*/ 3354550 h 3901233"/>
              <a:gd name="connsiteX7" fmla="*/ 0 w 3419856"/>
              <a:gd name="connsiteY7" fmla="*/ 3354550 h 3901233"/>
              <a:gd name="connsiteX8" fmla="*/ 0 w 3419856"/>
              <a:gd name="connsiteY8" fmla="*/ 74450 h 3901233"/>
              <a:gd name="connsiteX0" fmla="*/ 0 w 3419856"/>
              <a:gd name="connsiteY0" fmla="*/ 74450 h 3354550"/>
              <a:gd name="connsiteX1" fmla="*/ 21806 w 3419856"/>
              <a:gd name="connsiteY1" fmla="*/ 21806 h 3354550"/>
              <a:gd name="connsiteX2" fmla="*/ 74450 w 3419856"/>
              <a:gd name="connsiteY2" fmla="*/ 0 h 3354550"/>
              <a:gd name="connsiteX3" fmla="*/ 3345406 w 3419856"/>
              <a:gd name="connsiteY3" fmla="*/ 0 h 3354550"/>
              <a:gd name="connsiteX4" fmla="*/ 3398050 w 3419856"/>
              <a:gd name="connsiteY4" fmla="*/ 21806 h 3354550"/>
              <a:gd name="connsiteX5" fmla="*/ 3419856 w 3419856"/>
              <a:gd name="connsiteY5" fmla="*/ 74450 h 3354550"/>
              <a:gd name="connsiteX6" fmla="*/ 3419856 w 3419856"/>
              <a:gd name="connsiteY6" fmla="*/ 3354550 h 3354550"/>
              <a:gd name="connsiteX7" fmla="*/ 0 w 3419856"/>
              <a:gd name="connsiteY7" fmla="*/ 3354550 h 3354550"/>
              <a:gd name="connsiteX8" fmla="*/ 0 w 3419856"/>
              <a:gd name="connsiteY8" fmla="*/ 74450 h 335455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</a:cxnLst>
            <a:rect l="l" t="t" r="r" b="b"/>
            <a:pathLst>
              <a:path w="3419856" h="3354550">
                <a:moveTo>
                  <a:pt x="0" y="74450"/>
                </a:moveTo>
                <a:cubicBezTo>
                  <a:pt x="0" y="54705"/>
                  <a:pt x="7844" y="35768"/>
                  <a:pt x="21806" y="21806"/>
                </a:cubicBezTo>
                <a:cubicBezTo>
                  <a:pt x="35768" y="7844"/>
                  <a:pt x="54705" y="0"/>
                  <a:pt x="74450" y="0"/>
                </a:cubicBezTo>
                <a:lnTo>
                  <a:pt x="3345406" y="0"/>
                </a:lnTo>
                <a:cubicBezTo>
                  <a:pt x="3365151" y="0"/>
                  <a:pt x="3384088" y="7844"/>
                  <a:pt x="3398050" y="21806"/>
                </a:cubicBezTo>
                <a:cubicBezTo>
                  <a:pt x="3412012" y="35768"/>
                  <a:pt x="3419856" y="54705"/>
                  <a:pt x="3419856" y="74450"/>
                </a:cubicBezTo>
                <a:lnTo>
                  <a:pt x="3419856" y="3354550"/>
                </a:lnTo>
                <a:lnTo>
                  <a:pt x="0" y="3354550"/>
                </a:lnTo>
                <a:lnTo>
                  <a:pt x="0" y="74450"/>
                </a:lnTo>
                <a:close/>
              </a:path>
            </a:pathLst>
          </a:custGeom>
        </p:spPr>
        <p:txBody>
          <a:bodyPr>
            <a:normAutofit/>
          </a:bodyPr>
          <a:lstStyle>
            <a:lvl1pPr marL="0" indent="0" algn="ctr">
              <a:buNone/>
              <a:defRPr sz="2000" baseline="0">
                <a:solidFill>
                  <a:schemeClr val="tx1">
                    <a:lumMod val="65000"/>
                  </a:schemeClr>
                </a:solidFill>
              </a:defRPr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cs-CZ" smtClean="0"/>
              <a:t>Kliknutím na ikonu přidáte obrázek.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09600" y="2547890"/>
            <a:ext cx="2971800" cy="2405109"/>
          </a:xfrm>
        </p:spPr>
        <p:txBody>
          <a:bodyPr tIns="9144"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5EC1D4A-A796-47C3-A63E-CE236FB377E2}" type="datetimeFigureOut">
              <a:rPr lang="cs-CZ" smtClean="0"/>
              <a:t>4.6.2013</a:t>
            </a:fld>
            <a:endParaRPr lang="cs-CZ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57A5DF-1266-40EA-9282-1E66B9DE06C0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5EC1D4A-A796-47C3-A63E-CE236FB377E2}" type="datetimeFigureOut">
              <a:rPr lang="cs-CZ" smtClean="0"/>
              <a:t>4.6.2013</a:t>
            </a:fld>
            <a:endParaRPr 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57A5DF-1266-40EA-9282-1E66B9DE06C0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5EC1D4A-A796-47C3-A63E-CE236FB377E2}" type="datetimeFigureOut">
              <a:rPr lang="cs-CZ" smtClean="0"/>
              <a:t>4.6.2013</a:t>
            </a:fld>
            <a:endParaRPr 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57A5DF-1266-40EA-9282-1E66B9DE06C0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1.pn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2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Picture 6" descr="horizon.png"/>
          <p:cNvPicPr>
            <a:picLocks noChangeAspect="1"/>
          </p:cNvPicPr>
          <p:nvPr/>
        </p:nvPicPr>
        <p:blipFill>
          <a:blip r:embed="rId13" cstate="print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609600" y="274638"/>
            <a:ext cx="7924800" cy="1143000"/>
          </a:xfrm>
          <a:prstGeom prst="rect">
            <a:avLst/>
          </a:prstGeom>
        </p:spPr>
        <p:txBody>
          <a:bodyPr vert="horz" lIns="91440" tIns="45720" rIns="91440" bIns="45720" rtlCol="0" anchor="b" anchorCtr="0">
            <a:noAutofit/>
          </a:bodyPr>
          <a:lstStyle/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09600" y="1600200"/>
            <a:ext cx="79248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dirty="0" smtClean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5715000" y="6356350"/>
            <a:ext cx="15240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000" strike="noStrike" spc="60" baseline="0">
                <a:solidFill>
                  <a:schemeClr val="tx1"/>
                </a:solidFill>
              </a:defRPr>
            </a:lvl1pPr>
          </a:lstStyle>
          <a:p>
            <a:fld id="{95EC1D4A-A796-47C3-A63E-CE236FB377E2}" type="datetimeFigureOut">
              <a:rPr lang="cs-CZ" smtClean="0"/>
              <a:t>4.6.2013</a:t>
            </a:fld>
            <a:endParaRPr 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6096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000" cap="all" spc="60" baseline="0">
                <a:solidFill>
                  <a:schemeClr val="tx1"/>
                </a:solidFill>
              </a:defRPr>
            </a:lvl1pPr>
          </a:lstStyle>
          <a:p>
            <a:endParaRPr 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7543800" y="6356350"/>
            <a:ext cx="990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100" baseline="0">
                <a:solidFill>
                  <a:schemeClr val="tx1"/>
                </a:solidFill>
              </a:defRPr>
            </a:lvl1pPr>
          </a:lstStyle>
          <a:p>
            <a:fld id="{AC57A5DF-1266-40EA-9282-1E66B9DE06C0}" type="slidenum">
              <a:rPr lang="cs-CZ" smtClean="0"/>
              <a:t>‹#›</a:t>
            </a:fld>
            <a:endParaRPr lang="cs-CZ"/>
          </a:p>
        </p:txBody>
      </p:sp>
    </p:spTree>
  </p:cSld>
  <p:clrMap bg1="dk1" tx1="lt1" bg2="dk2" tx2="lt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xStyles>
    <p:titleStyle>
      <a:lvl1pPr algn="l" defTabSz="914400" rtl="0" eaLnBrk="1" latinLnBrk="0" hangingPunct="1">
        <a:spcBef>
          <a:spcPct val="0"/>
        </a:spcBef>
        <a:buNone/>
        <a:defRPr sz="3000" kern="1200" cap="all" spc="50" baseline="0">
          <a:solidFill>
            <a:schemeClr val="tx1"/>
          </a:solidFill>
          <a:latin typeface="+mj-lt"/>
          <a:ea typeface="+mj-ea"/>
          <a:cs typeface="+mj-cs"/>
        </a:defRPr>
      </a:lvl1pPr>
      <a:lvl2pPr eaLnBrk="1" hangingPunct="1">
        <a:defRPr>
          <a:solidFill>
            <a:schemeClr val="tx2"/>
          </a:solidFill>
        </a:defRPr>
      </a:lvl2pPr>
      <a:lvl3pPr eaLnBrk="1" hangingPunct="1">
        <a:defRPr>
          <a:solidFill>
            <a:schemeClr val="tx2"/>
          </a:solidFill>
        </a:defRPr>
      </a:lvl3pPr>
      <a:lvl4pPr eaLnBrk="1" hangingPunct="1">
        <a:defRPr>
          <a:solidFill>
            <a:schemeClr val="tx2"/>
          </a:solidFill>
        </a:defRPr>
      </a:lvl4pPr>
      <a:lvl5pPr eaLnBrk="1" hangingPunct="1">
        <a:defRPr>
          <a:solidFill>
            <a:schemeClr val="tx2"/>
          </a:solidFill>
        </a:defRPr>
      </a:lvl5pPr>
      <a:lvl6pPr eaLnBrk="1" hangingPunct="1">
        <a:defRPr>
          <a:solidFill>
            <a:schemeClr val="tx2"/>
          </a:solidFill>
        </a:defRPr>
      </a:lvl6pPr>
      <a:lvl7pPr eaLnBrk="1" hangingPunct="1">
        <a:defRPr>
          <a:solidFill>
            <a:schemeClr val="tx2"/>
          </a:solidFill>
        </a:defRPr>
      </a:lvl7pPr>
      <a:lvl8pPr eaLnBrk="1" hangingPunct="1">
        <a:defRPr>
          <a:solidFill>
            <a:schemeClr val="tx2"/>
          </a:solidFill>
        </a:defRPr>
      </a:lvl8pPr>
      <a:lvl9pPr eaLnBrk="1" hangingPunct="1">
        <a:defRPr>
          <a:solidFill>
            <a:schemeClr val="tx2"/>
          </a:solidFill>
        </a:defRPr>
      </a:lvl9pPr>
    </p:titleStyle>
    <p:bodyStyle>
      <a:lvl1pPr marL="342900" indent="-342900" algn="l" defTabSz="914400" rtl="0" eaLnBrk="1" latinLnBrk="0" hangingPunct="1">
        <a:lnSpc>
          <a:spcPct val="100000"/>
        </a:lnSpc>
        <a:spcBef>
          <a:spcPct val="20000"/>
        </a:spcBef>
        <a:spcAft>
          <a:spcPts val="600"/>
        </a:spcAft>
        <a:buClr>
          <a:schemeClr val="tx2"/>
        </a:buClr>
        <a:buFont typeface="Arial" pitchFamily="34" charset="0"/>
        <a:buChar char="•"/>
        <a:defRPr sz="1700" kern="1200" spc="30" baseline="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lnSpc>
          <a:spcPct val="100000"/>
        </a:lnSpc>
        <a:spcBef>
          <a:spcPct val="20000"/>
        </a:spcBef>
        <a:spcAft>
          <a:spcPts val="600"/>
        </a:spcAft>
        <a:buClr>
          <a:schemeClr val="tx2"/>
        </a:buClr>
        <a:buFont typeface="Arial" pitchFamily="34" charset="0"/>
        <a:buChar char="•"/>
        <a:defRPr sz="1700" kern="1200" spc="30" baseline="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100000"/>
        </a:lnSpc>
        <a:spcBef>
          <a:spcPct val="20000"/>
        </a:spcBef>
        <a:spcAft>
          <a:spcPts val="600"/>
        </a:spcAft>
        <a:buClr>
          <a:schemeClr val="tx2"/>
        </a:buClr>
        <a:buFont typeface="Arial" pitchFamily="34" charset="0"/>
        <a:buChar char="•"/>
        <a:defRPr sz="1700" kern="1200" spc="30" baseline="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100000"/>
        </a:lnSpc>
        <a:spcBef>
          <a:spcPct val="20000"/>
        </a:spcBef>
        <a:spcAft>
          <a:spcPts val="600"/>
        </a:spcAft>
        <a:buClr>
          <a:schemeClr val="tx2"/>
        </a:buClr>
        <a:buFont typeface="Arial" pitchFamily="34" charset="0"/>
        <a:buChar char="•"/>
        <a:defRPr sz="1700" kern="1200" spc="30" baseline="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100000"/>
        </a:lnSpc>
        <a:spcBef>
          <a:spcPct val="20000"/>
        </a:spcBef>
        <a:spcAft>
          <a:spcPts val="600"/>
        </a:spcAft>
        <a:buClr>
          <a:schemeClr val="tx2"/>
        </a:buClr>
        <a:buFont typeface="Arial" pitchFamily="34" charset="0"/>
        <a:buChar char="•"/>
        <a:defRPr sz="1700" kern="1200" spc="30" baseline="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100000"/>
        </a:lnSpc>
        <a:spcBef>
          <a:spcPct val="20000"/>
        </a:spcBef>
        <a:spcAft>
          <a:spcPts val="600"/>
        </a:spcAft>
        <a:buClr>
          <a:schemeClr val="tx2"/>
        </a:buClr>
        <a:buFont typeface="Arial" pitchFamily="34" charset="0"/>
        <a:buChar char="•"/>
        <a:defRPr sz="17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100000"/>
        </a:lnSpc>
        <a:spcBef>
          <a:spcPct val="20000"/>
        </a:spcBef>
        <a:spcAft>
          <a:spcPts val="600"/>
        </a:spcAft>
        <a:buClr>
          <a:schemeClr val="tx2"/>
        </a:buClr>
        <a:buFont typeface="Arial" pitchFamily="34" charset="0"/>
        <a:buChar char="•"/>
        <a:defRPr sz="17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100000"/>
        </a:lnSpc>
        <a:spcBef>
          <a:spcPct val="20000"/>
        </a:spcBef>
        <a:spcAft>
          <a:spcPts val="600"/>
        </a:spcAft>
        <a:buClr>
          <a:schemeClr val="tx2"/>
        </a:buClr>
        <a:buFont typeface="Arial" pitchFamily="34" charset="0"/>
        <a:buChar char="•"/>
        <a:defRPr sz="17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100000"/>
        </a:lnSpc>
        <a:spcBef>
          <a:spcPct val="20000"/>
        </a:spcBef>
        <a:spcAft>
          <a:spcPts val="600"/>
        </a:spcAft>
        <a:buClr>
          <a:schemeClr val="tx2"/>
        </a:buClr>
        <a:buFont typeface="Arial" pitchFamily="34" charset="0"/>
        <a:buChar char="•"/>
        <a:defRPr sz="17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7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4" name="Tabulka 3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818895544"/>
              </p:ext>
            </p:extLst>
          </p:nvPr>
        </p:nvGraphicFramePr>
        <p:xfrm>
          <a:off x="114300" y="743680"/>
          <a:ext cx="9029700" cy="5061585"/>
        </p:xfrm>
        <a:graphic>
          <a:graphicData uri="http://schemas.openxmlformats.org/drawingml/2006/table">
            <a:tbl>
              <a:tblPr/>
              <a:tblGrid>
                <a:gridCol w="2024063"/>
                <a:gridCol w="7005637"/>
              </a:tblGrid>
              <a:tr h="1647825">
                <a:tc gridSpan="2"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cs-CZ" sz="28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cap="flat">
                      <a:noFill/>
                    </a:lnL>
                    <a:lnR cap="flat">
                      <a:noFill/>
                    </a:lnR>
                    <a:lnT cap="flat">
                      <a:noFill/>
                    </a:lnT>
                    <a:lnB w="254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CCCCCC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</a:tr>
              <a:tr h="269875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600" b="0" i="1" u="sng" strike="noStrike" cap="none" normalizeH="0" baseline="0" dirty="0" smtClean="0">
                          <a:ln>
                            <a:noFill/>
                          </a:ln>
                          <a:solidFill>
                            <a:schemeClr val="accent1">
                              <a:lumMod val="10000"/>
                            </a:schemeClr>
                          </a:solidFill>
                          <a:effectLst/>
                          <a:latin typeface="Times New Roman" pitchFamily="18" charset="0"/>
                          <a:ea typeface="Times New Roman" pitchFamily="18" charset="0"/>
                          <a:cs typeface="Calibri" pitchFamily="34" charset="0"/>
                        </a:rPr>
                        <a:t>Autor</a:t>
                      </a:r>
                      <a:endParaRPr kumimoji="0" lang="cs-CZ" sz="18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accent1">
                            <a:lumMod val="10000"/>
                          </a:schemeClr>
                        </a:solidFill>
                        <a:effectLst/>
                        <a:latin typeface="Arial" charset="0"/>
                        <a:ea typeface="Times New Roman" pitchFamily="18" charset="0"/>
                        <a:cs typeface="Calibri" pitchFamily="34" charset="0"/>
                      </a:endParaRPr>
                    </a:p>
                  </a:txBody>
                  <a:tcPr horzOverflow="overflow">
                    <a:lnL cap="flat">
                      <a:noFill/>
                    </a:lnL>
                    <a:lnR w="254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54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54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2F2F2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6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accent1">
                              <a:lumMod val="10000"/>
                            </a:schemeClr>
                          </a:solidFill>
                          <a:effectLst/>
                          <a:latin typeface="Times New Roman" pitchFamily="18" charset="0"/>
                          <a:ea typeface="Times New Roman" pitchFamily="18" charset="0"/>
                          <a:cs typeface="Calibri" pitchFamily="34" charset="0"/>
                        </a:rPr>
                        <a:t>Šárka Jurášová</a:t>
                      </a:r>
                      <a:endParaRPr kumimoji="0" lang="cs-CZ" sz="18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accent1">
                            <a:lumMod val="10000"/>
                          </a:schemeClr>
                        </a:solidFill>
                        <a:effectLst/>
                        <a:latin typeface="Arial" charset="0"/>
                        <a:ea typeface="Times New Roman" pitchFamily="18" charset="0"/>
                        <a:cs typeface="Calibri" pitchFamily="34" charset="0"/>
                      </a:endParaRPr>
                    </a:p>
                  </a:txBody>
                  <a:tcPr horzOverflow="overflow">
                    <a:lnL w="254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cap="flat">
                      <a:noFill/>
                    </a:lnR>
                    <a:lnT w="254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54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2F2F2"/>
                    </a:solidFill>
                  </a:tcPr>
                </a:tc>
              </a:tr>
              <a:tr h="282575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600" b="0" i="1" u="sng" strike="noStrike" cap="none" normalizeH="0" baseline="0" dirty="0" smtClean="0">
                          <a:ln>
                            <a:noFill/>
                          </a:ln>
                          <a:solidFill>
                            <a:schemeClr val="accent1">
                              <a:lumMod val="10000"/>
                            </a:schemeClr>
                          </a:solidFill>
                          <a:effectLst/>
                          <a:latin typeface="Times New Roman" pitchFamily="18" charset="0"/>
                          <a:ea typeface="Times New Roman" pitchFamily="18" charset="0"/>
                          <a:cs typeface="Calibri" pitchFamily="34" charset="0"/>
                        </a:rPr>
                        <a:t>Škola</a:t>
                      </a:r>
                      <a:endParaRPr kumimoji="0" lang="cs-CZ" sz="18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accent1">
                            <a:lumMod val="10000"/>
                          </a:schemeClr>
                        </a:solidFill>
                        <a:effectLst/>
                        <a:latin typeface="Arial" charset="0"/>
                        <a:ea typeface="Times New Roman" pitchFamily="18" charset="0"/>
                        <a:cs typeface="Calibri" pitchFamily="34" charset="0"/>
                      </a:endParaRPr>
                    </a:p>
                  </a:txBody>
                  <a:tcPr horzOverflow="overflow">
                    <a:lnL cap="flat">
                      <a:noFill/>
                    </a:lnL>
                    <a:lnR w="254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54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54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CCCCCC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6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accent1">
                              <a:lumMod val="10000"/>
                            </a:schemeClr>
                          </a:solidFill>
                          <a:effectLst/>
                          <a:latin typeface="Times New Roman" pitchFamily="18" charset="0"/>
                          <a:ea typeface="Times New Roman" pitchFamily="18" charset="0"/>
                          <a:cs typeface="Calibri" pitchFamily="34" charset="0"/>
                        </a:rPr>
                        <a:t>ZŠ a MŠ Stožec, okres Prachatice</a:t>
                      </a:r>
                      <a:endParaRPr kumimoji="0" lang="cs-CZ" sz="18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accent1">
                            <a:lumMod val="10000"/>
                          </a:schemeClr>
                        </a:solidFill>
                        <a:effectLst/>
                        <a:latin typeface="Arial" charset="0"/>
                        <a:ea typeface="Times New Roman" pitchFamily="18" charset="0"/>
                        <a:cs typeface="Calibri" pitchFamily="34" charset="0"/>
                      </a:endParaRPr>
                    </a:p>
                  </a:txBody>
                  <a:tcPr horzOverflow="overflow">
                    <a:lnL w="254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cap="flat">
                      <a:noFill/>
                    </a:lnR>
                    <a:lnT w="254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54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CCCCCC"/>
                    </a:solidFill>
                  </a:tcPr>
                </a:tc>
              </a:tr>
              <a:tr h="282575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600" b="0" i="1" u="sng" strike="noStrike" cap="none" normalizeH="0" baseline="0" dirty="0" smtClean="0">
                          <a:ln>
                            <a:noFill/>
                          </a:ln>
                          <a:solidFill>
                            <a:schemeClr val="accent1">
                              <a:lumMod val="10000"/>
                            </a:schemeClr>
                          </a:solidFill>
                          <a:effectLst/>
                          <a:latin typeface="Times New Roman" pitchFamily="18" charset="0"/>
                          <a:ea typeface="Times New Roman" pitchFamily="18" charset="0"/>
                          <a:cs typeface="Calibri" pitchFamily="34" charset="0"/>
                        </a:rPr>
                        <a:t>Téma</a:t>
                      </a:r>
                      <a:endParaRPr kumimoji="0" lang="cs-CZ" sz="18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accent1">
                            <a:lumMod val="10000"/>
                          </a:schemeClr>
                        </a:solidFill>
                        <a:effectLst/>
                        <a:latin typeface="Arial" charset="0"/>
                        <a:ea typeface="Times New Roman" pitchFamily="18" charset="0"/>
                        <a:cs typeface="Calibri" pitchFamily="34" charset="0"/>
                      </a:endParaRPr>
                    </a:p>
                  </a:txBody>
                  <a:tcPr horzOverflow="overflow">
                    <a:lnL cap="flat">
                      <a:noFill/>
                    </a:lnL>
                    <a:lnR w="254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54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54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2F2F2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6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accent1">
                              <a:lumMod val="10000"/>
                            </a:schemeClr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Opakování </a:t>
                      </a:r>
                    </a:p>
                  </a:txBody>
                  <a:tcPr horzOverflow="overflow">
                    <a:lnL w="254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cap="flat">
                      <a:noFill/>
                    </a:lnR>
                    <a:lnT w="254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54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2F2F2"/>
                    </a:solidFill>
                  </a:tcPr>
                </a:tc>
              </a:tr>
              <a:tr h="282575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600" b="0" i="1" u="sng" strike="noStrike" cap="none" normalizeH="0" baseline="0" dirty="0" smtClean="0">
                          <a:ln>
                            <a:noFill/>
                          </a:ln>
                          <a:solidFill>
                            <a:schemeClr val="accent1">
                              <a:lumMod val="10000"/>
                            </a:schemeClr>
                          </a:solidFill>
                          <a:effectLst/>
                          <a:latin typeface="Times New Roman" pitchFamily="18" charset="0"/>
                          <a:ea typeface="Times New Roman" pitchFamily="18" charset="0"/>
                          <a:cs typeface="Calibri" pitchFamily="34" charset="0"/>
                        </a:rPr>
                        <a:t>Název materiálu</a:t>
                      </a:r>
                      <a:endParaRPr kumimoji="0" lang="cs-CZ" sz="18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accent1">
                            <a:lumMod val="10000"/>
                          </a:schemeClr>
                        </a:solidFill>
                        <a:effectLst/>
                        <a:latin typeface="Arial" charset="0"/>
                        <a:ea typeface="Times New Roman" pitchFamily="18" charset="0"/>
                        <a:cs typeface="Calibri" pitchFamily="34" charset="0"/>
                      </a:endParaRPr>
                    </a:p>
                  </a:txBody>
                  <a:tcPr horzOverflow="overflow">
                    <a:lnL cap="flat">
                      <a:noFill/>
                    </a:lnL>
                    <a:lnR w="254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54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54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CCCCCC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6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accent1">
                              <a:lumMod val="10000"/>
                            </a:schemeClr>
                          </a:solidFill>
                          <a:effectLst/>
                          <a:latin typeface="Times New Roman" pitchFamily="18" charset="0"/>
                          <a:ea typeface="Times New Roman" pitchFamily="18" charset="0"/>
                          <a:cs typeface="Calibri" pitchFamily="34" charset="0"/>
                        </a:rPr>
                        <a:t>VY_52_INOVACE_11_VESMÍR_1</a:t>
                      </a:r>
                      <a:endParaRPr kumimoji="0" lang="cs-CZ" sz="16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accent1">
                            <a:lumMod val="10000"/>
                          </a:schemeClr>
                        </a:solidFill>
                        <a:effectLst/>
                        <a:latin typeface="Times New Roman" pitchFamily="18" charset="0"/>
                        <a:ea typeface="Times New Roman" pitchFamily="18" charset="0"/>
                        <a:cs typeface="Calibri" pitchFamily="34" charset="0"/>
                      </a:endParaRPr>
                    </a:p>
                  </a:txBody>
                  <a:tcPr horzOverflow="overflow">
                    <a:lnL w="254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cap="flat">
                      <a:noFill/>
                    </a:lnR>
                    <a:lnT w="254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54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CCCCCC"/>
                    </a:solidFill>
                  </a:tcPr>
                </a:tc>
              </a:tr>
              <a:tr h="282575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cs-CZ" sz="18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accent1">
                            <a:lumMod val="10000"/>
                          </a:schemeClr>
                        </a:solidFill>
                        <a:effectLst/>
                        <a:latin typeface="Arial" charset="0"/>
                        <a:ea typeface="Times New Roman" pitchFamily="18" charset="0"/>
                        <a:cs typeface="Calibri" pitchFamily="34" charset="0"/>
                      </a:endParaRPr>
                    </a:p>
                  </a:txBody>
                  <a:tcPr horzOverflow="overflow">
                    <a:lnL cap="flat">
                      <a:noFill/>
                    </a:lnL>
                    <a:lnR w="254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54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54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CCCCCC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6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accent1">
                              <a:lumMod val="10000"/>
                            </a:schemeClr>
                          </a:solidFill>
                          <a:effectLst/>
                          <a:latin typeface="Times New Roman" pitchFamily="18" charset="0"/>
                          <a:ea typeface="Times New Roman" pitchFamily="18" charset="0"/>
                          <a:cs typeface="Calibri" pitchFamily="34" charset="0"/>
                        </a:rPr>
                        <a:t>Sada 1</a:t>
                      </a:r>
                    </a:p>
                  </a:txBody>
                  <a:tcPr horzOverflow="overflow">
                    <a:lnL w="254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cap="flat">
                      <a:noFill/>
                    </a:lnR>
                    <a:lnT w="254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54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CCCCCC"/>
                    </a:solidFill>
                  </a:tcPr>
                </a:tc>
              </a:tr>
              <a:tr h="269875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600" b="0" i="1" u="sng" strike="noStrike" cap="none" normalizeH="0" baseline="0" dirty="0" smtClean="0">
                          <a:ln>
                            <a:noFill/>
                          </a:ln>
                          <a:solidFill>
                            <a:schemeClr val="accent1">
                              <a:lumMod val="10000"/>
                            </a:schemeClr>
                          </a:solidFill>
                          <a:effectLst/>
                          <a:latin typeface="Times New Roman" pitchFamily="18" charset="0"/>
                          <a:ea typeface="Times New Roman" pitchFamily="18" charset="0"/>
                          <a:cs typeface="Calibri" pitchFamily="34" charset="0"/>
                        </a:rPr>
                        <a:t>Předmět</a:t>
                      </a:r>
                      <a:endParaRPr kumimoji="0" lang="cs-CZ" sz="18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accent1">
                            <a:lumMod val="10000"/>
                          </a:schemeClr>
                        </a:solidFill>
                        <a:effectLst/>
                        <a:latin typeface="Arial" charset="0"/>
                        <a:ea typeface="Times New Roman" pitchFamily="18" charset="0"/>
                        <a:cs typeface="Calibri" pitchFamily="34" charset="0"/>
                      </a:endParaRPr>
                    </a:p>
                  </a:txBody>
                  <a:tcPr horzOverflow="overflow">
                    <a:lnL cap="flat">
                      <a:noFill/>
                    </a:lnL>
                    <a:lnR w="254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54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54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2F2F2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6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accent1">
                              <a:lumMod val="10000"/>
                            </a:schemeClr>
                          </a:solidFill>
                          <a:effectLst/>
                          <a:latin typeface="Times New Roman" pitchFamily="18" charset="0"/>
                          <a:ea typeface="Times New Roman" pitchFamily="18" charset="0"/>
                          <a:cs typeface="Calibri" pitchFamily="34" charset="0"/>
                        </a:rPr>
                        <a:t>Přírodověda</a:t>
                      </a:r>
                      <a:endParaRPr kumimoji="0" lang="cs-CZ" sz="18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accent1">
                            <a:lumMod val="10000"/>
                          </a:schemeClr>
                        </a:solidFill>
                        <a:effectLst/>
                        <a:latin typeface="Arial" charset="0"/>
                        <a:ea typeface="Times New Roman" pitchFamily="18" charset="0"/>
                        <a:cs typeface="Calibri" pitchFamily="34" charset="0"/>
                      </a:endParaRPr>
                    </a:p>
                  </a:txBody>
                  <a:tcPr horzOverflow="overflow">
                    <a:lnL w="254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cap="flat">
                      <a:noFill/>
                    </a:lnR>
                    <a:lnT w="254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54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2F2F2"/>
                    </a:solidFill>
                  </a:tcPr>
                </a:tc>
              </a:tr>
              <a:tr h="282575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600" b="0" i="1" u="sng" strike="noStrike" cap="none" normalizeH="0" baseline="0" dirty="0" smtClean="0">
                          <a:ln>
                            <a:noFill/>
                          </a:ln>
                          <a:solidFill>
                            <a:schemeClr val="accent1">
                              <a:lumMod val="10000"/>
                            </a:schemeClr>
                          </a:solidFill>
                          <a:effectLst/>
                          <a:latin typeface="Times New Roman" pitchFamily="18" charset="0"/>
                          <a:ea typeface="Times New Roman" pitchFamily="18" charset="0"/>
                          <a:cs typeface="Calibri" pitchFamily="34" charset="0"/>
                        </a:rPr>
                        <a:t>Ročník</a:t>
                      </a:r>
                      <a:endParaRPr kumimoji="0" lang="cs-CZ" sz="18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accent1">
                            <a:lumMod val="10000"/>
                          </a:schemeClr>
                        </a:solidFill>
                        <a:effectLst/>
                        <a:latin typeface="Arial" charset="0"/>
                        <a:ea typeface="Times New Roman" pitchFamily="18" charset="0"/>
                        <a:cs typeface="Calibri" pitchFamily="34" charset="0"/>
                      </a:endParaRPr>
                    </a:p>
                  </a:txBody>
                  <a:tcPr horzOverflow="overflow">
                    <a:lnL cap="flat">
                      <a:noFill/>
                    </a:lnL>
                    <a:lnR w="254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54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54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CCCCCC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6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accent1">
                              <a:lumMod val="10000"/>
                            </a:schemeClr>
                          </a:solidFill>
                          <a:effectLst/>
                          <a:latin typeface="Times New Roman" pitchFamily="18" charset="0"/>
                          <a:ea typeface="Times New Roman" pitchFamily="18" charset="0"/>
                          <a:cs typeface="Calibri" pitchFamily="34" charset="0"/>
                        </a:rPr>
                        <a:t>5.</a:t>
                      </a:r>
                      <a:endParaRPr kumimoji="0" lang="cs-CZ" sz="18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accent1">
                            <a:lumMod val="10000"/>
                          </a:schemeClr>
                        </a:solidFill>
                        <a:effectLst/>
                        <a:latin typeface="Arial" charset="0"/>
                        <a:ea typeface="Times New Roman" pitchFamily="18" charset="0"/>
                        <a:cs typeface="Calibri" pitchFamily="34" charset="0"/>
                      </a:endParaRPr>
                    </a:p>
                  </a:txBody>
                  <a:tcPr horzOverflow="overflow">
                    <a:lnL w="254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cap="flat">
                      <a:noFill/>
                    </a:lnR>
                    <a:lnT w="254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54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CCCCCC"/>
                    </a:solidFill>
                  </a:tcPr>
                </a:tc>
              </a:tr>
              <a:tr h="282575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600" b="0" i="1" u="sng" strike="noStrike" cap="none" normalizeH="0" baseline="0" dirty="0" smtClean="0">
                          <a:ln>
                            <a:noFill/>
                          </a:ln>
                          <a:solidFill>
                            <a:schemeClr val="accent1">
                              <a:lumMod val="10000"/>
                            </a:schemeClr>
                          </a:solidFill>
                          <a:effectLst/>
                          <a:latin typeface="Times New Roman" pitchFamily="18" charset="0"/>
                          <a:ea typeface="Times New Roman" pitchFamily="18" charset="0"/>
                          <a:cs typeface="Calibri" pitchFamily="34" charset="0"/>
                        </a:rPr>
                        <a:t>Číslo projektu</a:t>
                      </a:r>
                      <a:endParaRPr kumimoji="0" lang="cs-CZ" sz="18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accent1">
                            <a:lumMod val="10000"/>
                          </a:schemeClr>
                        </a:solidFill>
                        <a:effectLst/>
                        <a:latin typeface="Arial" charset="0"/>
                        <a:ea typeface="Times New Roman" pitchFamily="18" charset="0"/>
                        <a:cs typeface="Calibri" pitchFamily="34" charset="0"/>
                      </a:endParaRPr>
                    </a:p>
                  </a:txBody>
                  <a:tcPr horzOverflow="overflow">
                    <a:lnL cap="flat">
                      <a:noFill/>
                    </a:lnL>
                    <a:lnR w="254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54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54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2F2F2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cs-CZ" sz="1800" kern="1200" dirty="0" smtClean="0">
                          <a:solidFill>
                            <a:schemeClr val="accent1">
                              <a:lumMod val="10000"/>
                            </a:schemeClr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CZ.1.07/1.4.00/21.0697</a:t>
                      </a:r>
                      <a:endParaRPr lang="cs-CZ" dirty="0" smtClean="0">
                        <a:solidFill>
                          <a:schemeClr val="accent1">
                            <a:lumMod val="10000"/>
                          </a:schemeClr>
                        </a:solidFill>
                      </a:endParaRPr>
                    </a:p>
                  </a:txBody>
                  <a:tcPr horzOverflow="overflow">
                    <a:lnL w="254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cap="flat">
                      <a:noFill/>
                    </a:lnR>
                    <a:lnT w="254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54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2F2F2"/>
                    </a:solidFill>
                  </a:tcPr>
                </a:tc>
              </a:tr>
              <a:tr h="268288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>
                          <a:tab pos="876300" algn="l"/>
                        </a:tabLst>
                      </a:pPr>
                      <a:r>
                        <a:rPr kumimoji="0" lang="cs-CZ" sz="1600" b="0" i="1" u="sng" strike="noStrike" cap="none" normalizeH="0" baseline="0" dirty="0" smtClean="0">
                          <a:ln>
                            <a:noFill/>
                          </a:ln>
                          <a:solidFill>
                            <a:schemeClr val="accent1">
                              <a:lumMod val="10000"/>
                            </a:schemeClr>
                          </a:solidFill>
                          <a:effectLst/>
                          <a:latin typeface="Times New Roman" pitchFamily="18" charset="0"/>
                          <a:ea typeface="Times New Roman" pitchFamily="18" charset="0"/>
                          <a:cs typeface="Calibri" pitchFamily="34" charset="0"/>
                        </a:rPr>
                        <a:t>Datum vytvoření</a:t>
                      </a:r>
                      <a:endParaRPr kumimoji="0" lang="cs-CZ" sz="18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accent1">
                            <a:lumMod val="10000"/>
                          </a:schemeClr>
                        </a:solidFill>
                        <a:effectLst/>
                        <a:latin typeface="Arial" charset="0"/>
                        <a:ea typeface="Times New Roman" pitchFamily="18" charset="0"/>
                        <a:cs typeface="Calibri" pitchFamily="34" charset="0"/>
                      </a:endParaRPr>
                    </a:p>
                  </a:txBody>
                  <a:tcPr horzOverflow="overflow">
                    <a:lnL cap="flat">
                      <a:noFill/>
                    </a:lnL>
                    <a:lnR w="254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54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54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CCCCCC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6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accent1">
                              <a:lumMod val="10000"/>
                            </a:schemeClr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13.11.2012</a:t>
                      </a:r>
                    </a:p>
                  </a:txBody>
                  <a:tcPr horzOverflow="overflow">
                    <a:lnL w="254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cap="flat">
                      <a:noFill/>
                    </a:lnR>
                    <a:lnT w="254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54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CCCCCC"/>
                    </a:solidFill>
                  </a:tcPr>
                </a:tc>
              </a:tr>
              <a:tr h="314255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>
                          <a:tab pos="876300" algn="l"/>
                        </a:tabLst>
                      </a:pPr>
                      <a:r>
                        <a:rPr kumimoji="0" lang="cs-CZ" sz="1600" b="0" i="1" u="sng" strike="noStrike" cap="none" normalizeH="0" baseline="0" dirty="0" smtClean="0">
                          <a:ln>
                            <a:noFill/>
                          </a:ln>
                          <a:solidFill>
                            <a:schemeClr val="accent1">
                              <a:lumMod val="10000"/>
                            </a:schemeClr>
                          </a:solidFill>
                          <a:effectLst/>
                          <a:latin typeface="Times New Roman" pitchFamily="18" charset="0"/>
                          <a:ea typeface="Times New Roman" pitchFamily="18" charset="0"/>
                          <a:cs typeface="Calibri" pitchFamily="34" charset="0"/>
                        </a:rPr>
                        <a:t>Klíčová slova</a:t>
                      </a:r>
                      <a:endParaRPr kumimoji="0" lang="cs-CZ" sz="18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accent1">
                            <a:lumMod val="10000"/>
                          </a:schemeClr>
                        </a:solidFill>
                        <a:effectLst/>
                        <a:latin typeface="Arial" charset="0"/>
                        <a:ea typeface="Times New Roman" pitchFamily="18" charset="0"/>
                        <a:cs typeface="Calibri" pitchFamily="34" charset="0"/>
                      </a:endParaRPr>
                    </a:p>
                  </a:txBody>
                  <a:tcPr horzOverflow="overflow">
                    <a:lnL cap="flat">
                      <a:noFill/>
                    </a:lnL>
                    <a:lnR w="254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54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cap="flat"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CCCCCC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6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accent1">
                              <a:lumMod val="10000"/>
                            </a:schemeClr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Sluneční soustava, planeta, planetka, kometa, meteorické těleso </a:t>
                      </a:r>
                    </a:p>
                  </a:txBody>
                  <a:tcPr horzOverflow="overflow">
                    <a:lnL w="254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cap="flat">
                      <a:noFill/>
                    </a:lnR>
                    <a:lnT w="254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cap="flat"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CCCCCC"/>
                    </a:solidFill>
                  </a:tcPr>
                </a:tc>
              </a:tr>
            </a:tbl>
          </a:graphicData>
        </a:graphic>
      </p:graphicFrame>
      <p:pic>
        <p:nvPicPr>
          <p:cNvPr id="5" name="obrázek 5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547664" y="1052736"/>
            <a:ext cx="6265863" cy="12144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  <p:extLst>
      <p:ext uri="{BB962C8B-B14F-4D97-AF65-F5344CB8AC3E}">
        <p14:creationId xmlns:p14="http://schemas.microsoft.com/office/powerpoint/2010/main" val="52579582"/>
      </p:ext>
    </p:extLst>
  </p:cSld>
  <p:clrMapOvr>
    <a:masterClrMapping/>
  </p:clrMapOvr>
  <p:transition>
    <p:dissolve/>
  </p:transition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Anotace :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sz="quarter" idx="13"/>
          </p:nvPr>
        </p:nvSpPr>
        <p:spPr/>
        <p:txBody>
          <a:bodyPr/>
          <a:lstStyle/>
          <a:p>
            <a:r>
              <a:rPr lang="cs-CZ" dirty="0" smtClean="0"/>
              <a:t>Materiál je určen k zopakování tématu „Vesmír“, žáci 5. ročníku základní školy pracují v oblasti Člověk a jeho svět s interaktivní tabulí. Cílem je opakování základních pojmů z vesmíru a opakování jmen planet. </a:t>
            </a: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2892084460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Podnadpis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2" name="Nadpis 1"/>
          <p:cNvSpPr>
            <a:spLocks noGrp="1"/>
          </p:cNvSpPr>
          <p:nvPr>
            <p:ph type="ctrTitle"/>
          </p:nvPr>
        </p:nvSpPr>
        <p:spPr/>
        <p:txBody>
          <a:bodyPr anchor="ctr"/>
          <a:lstStyle/>
          <a:p>
            <a:r>
              <a:rPr lang="cs-CZ" dirty="0" smtClean="0"/>
              <a:t>Vesmír - </a:t>
            </a:r>
            <a:r>
              <a:rPr lang="cs-CZ" sz="2000" dirty="0" smtClean="0"/>
              <a:t>opakování</a:t>
            </a:r>
            <a:endParaRPr lang="cs-CZ" sz="2000" dirty="0"/>
          </a:p>
        </p:txBody>
      </p:sp>
    </p:spTree>
    <p:extLst>
      <p:ext uri="{BB962C8B-B14F-4D97-AF65-F5344CB8AC3E}">
        <p14:creationId xmlns:p14="http://schemas.microsoft.com/office/powerpoint/2010/main" val="359059266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 anchor="ctr"/>
          <a:lstStyle/>
          <a:p>
            <a:pPr algn="ctr"/>
            <a:r>
              <a:rPr lang="cs-CZ" dirty="0" smtClean="0"/>
              <a:t>Z čeho se skládá sluneční soustava</a:t>
            </a:r>
            <a:endParaRPr lang="cs-CZ" dirty="0"/>
          </a:p>
        </p:txBody>
      </p:sp>
      <p:sp>
        <p:nvSpPr>
          <p:cNvPr id="7" name="Ovál 6"/>
          <p:cNvSpPr/>
          <p:nvPr/>
        </p:nvSpPr>
        <p:spPr>
          <a:xfrm>
            <a:off x="526085" y="1844824"/>
            <a:ext cx="1368152" cy="864096"/>
          </a:xfrm>
          <a:prstGeom prst="ellips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dirty="0" smtClean="0"/>
              <a:t>Slunce</a:t>
            </a:r>
            <a:endParaRPr lang="cs-CZ" dirty="0"/>
          </a:p>
        </p:txBody>
      </p:sp>
      <p:sp>
        <p:nvSpPr>
          <p:cNvPr id="8" name="Ovál 7"/>
          <p:cNvSpPr/>
          <p:nvPr/>
        </p:nvSpPr>
        <p:spPr>
          <a:xfrm>
            <a:off x="1187624" y="3140968"/>
            <a:ext cx="1872208" cy="936104"/>
          </a:xfrm>
          <a:prstGeom prst="ellips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dirty="0" smtClean="0"/>
              <a:t>Planety se svými měsíci</a:t>
            </a:r>
            <a:endParaRPr lang="cs-CZ" dirty="0"/>
          </a:p>
        </p:txBody>
      </p:sp>
      <p:sp>
        <p:nvSpPr>
          <p:cNvPr id="9" name="Ovál 8"/>
          <p:cNvSpPr/>
          <p:nvPr/>
        </p:nvSpPr>
        <p:spPr>
          <a:xfrm>
            <a:off x="7092280" y="1844824"/>
            <a:ext cx="1440160" cy="864096"/>
          </a:xfrm>
          <a:prstGeom prst="ellips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dirty="0" smtClean="0"/>
              <a:t>Planetky</a:t>
            </a:r>
            <a:endParaRPr lang="cs-CZ" dirty="0"/>
          </a:p>
        </p:txBody>
      </p:sp>
      <p:sp>
        <p:nvSpPr>
          <p:cNvPr id="10" name="Ovál 9"/>
          <p:cNvSpPr/>
          <p:nvPr/>
        </p:nvSpPr>
        <p:spPr>
          <a:xfrm>
            <a:off x="6372200" y="3140968"/>
            <a:ext cx="1440160" cy="936104"/>
          </a:xfrm>
          <a:prstGeom prst="ellips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dirty="0" smtClean="0"/>
              <a:t>Komety</a:t>
            </a:r>
            <a:endParaRPr lang="cs-CZ" dirty="0"/>
          </a:p>
        </p:txBody>
      </p:sp>
      <p:sp>
        <p:nvSpPr>
          <p:cNvPr id="11" name="Ovál 10"/>
          <p:cNvSpPr/>
          <p:nvPr/>
        </p:nvSpPr>
        <p:spPr>
          <a:xfrm>
            <a:off x="3563888" y="4167437"/>
            <a:ext cx="2520280" cy="1196752"/>
          </a:xfrm>
          <a:prstGeom prst="ellips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dirty="0" smtClean="0"/>
              <a:t>Meteorická tělesa, prach a plyn</a:t>
            </a:r>
            <a:endParaRPr lang="cs-CZ" dirty="0"/>
          </a:p>
        </p:txBody>
      </p:sp>
      <p:cxnSp>
        <p:nvCxnSpPr>
          <p:cNvPr id="13" name="Přímá spojnice 12"/>
          <p:cNvCxnSpPr/>
          <p:nvPr/>
        </p:nvCxnSpPr>
        <p:spPr>
          <a:xfrm flipV="1">
            <a:off x="1894236" y="1484784"/>
            <a:ext cx="1165595" cy="720080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6" name="Přímá spojnice 15"/>
          <p:cNvCxnSpPr/>
          <p:nvPr/>
        </p:nvCxnSpPr>
        <p:spPr>
          <a:xfrm flipV="1">
            <a:off x="2915816" y="1556792"/>
            <a:ext cx="936104" cy="1800200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8" name="Přímá spojnice 17"/>
          <p:cNvCxnSpPr>
            <a:stCxn id="11" idx="0"/>
          </p:cNvCxnSpPr>
          <p:nvPr/>
        </p:nvCxnSpPr>
        <p:spPr>
          <a:xfrm flipH="1" flipV="1">
            <a:off x="4644008" y="1700808"/>
            <a:ext cx="180020" cy="2466629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0" name="Přímá spojnice 19"/>
          <p:cNvCxnSpPr/>
          <p:nvPr/>
        </p:nvCxnSpPr>
        <p:spPr>
          <a:xfrm flipH="1" flipV="1">
            <a:off x="5508104" y="1664804"/>
            <a:ext cx="1224136" cy="1584176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2" name="Přímá spojnice 21"/>
          <p:cNvCxnSpPr>
            <a:endCxn id="9" idx="1"/>
          </p:cNvCxnSpPr>
          <p:nvPr/>
        </p:nvCxnSpPr>
        <p:spPr>
          <a:xfrm>
            <a:off x="6372200" y="1340768"/>
            <a:ext cx="930987" cy="630600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184721919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5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500"/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5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1" dur="500" fill="hold"/>
                                        <p:tgtEl>
                                          <p:spTgt spid="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500" fill="hold"/>
                                        <p:tgtEl>
                                          <p:spTgt spid="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3" dur="500"/>
                                        <p:tgtEl>
                                          <p:spTgt spid="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5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8" dur="500" fill="hold"/>
                                        <p:tgtEl>
                                          <p:spTgt spid="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500" fill="hold"/>
                                        <p:tgtEl>
                                          <p:spTgt spid="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0" dur="500"/>
                                        <p:tgtEl>
                                          <p:spTgt spid="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5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5" dur="500" fill="hold"/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500" fill="hold"/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7" dur="500"/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 anchor="ctr"/>
          <a:lstStyle/>
          <a:p>
            <a:pPr algn="ctr"/>
            <a:r>
              <a:rPr lang="cs-CZ" dirty="0" smtClean="0"/>
              <a:t>Přiřaď správně</a:t>
            </a:r>
            <a:endParaRPr lang="cs-CZ" dirty="0"/>
          </a:p>
        </p:txBody>
      </p:sp>
      <p:sp>
        <p:nvSpPr>
          <p:cNvPr id="5" name="Zaoblený obdélník 4"/>
          <p:cNvSpPr/>
          <p:nvPr/>
        </p:nvSpPr>
        <p:spPr>
          <a:xfrm>
            <a:off x="1351856" y="1628800"/>
            <a:ext cx="1440160" cy="720080"/>
          </a:xfrm>
          <a:prstGeom prst="round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dirty="0" smtClean="0"/>
              <a:t>Slunce</a:t>
            </a:r>
            <a:endParaRPr lang="cs-CZ" dirty="0"/>
          </a:p>
        </p:txBody>
      </p:sp>
      <p:sp>
        <p:nvSpPr>
          <p:cNvPr id="6" name="Zaoblený obdélník 5"/>
          <p:cNvSpPr/>
          <p:nvPr/>
        </p:nvSpPr>
        <p:spPr>
          <a:xfrm>
            <a:off x="1351856" y="2848248"/>
            <a:ext cx="1440160" cy="720080"/>
          </a:xfrm>
          <a:prstGeom prst="round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dirty="0" smtClean="0"/>
              <a:t>Planetky</a:t>
            </a:r>
            <a:endParaRPr lang="cs-CZ" dirty="0"/>
          </a:p>
        </p:txBody>
      </p:sp>
      <p:sp>
        <p:nvSpPr>
          <p:cNvPr id="7" name="Zaoblený obdélník 6"/>
          <p:cNvSpPr/>
          <p:nvPr/>
        </p:nvSpPr>
        <p:spPr>
          <a:xfrm>
            <a:off x="1351856" y="4005064"/>
            <a:ext cx="1440160" cy="720080"/>
          </a:xfrm>
          <a:prstGeom prst="round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dirty="0" smtClean="0"/>
              <a:t>Komety</a:t>
            </a:r>
            <a:endParaRPr lang="cs-CZ" dirty="0"/>
          </a:p>
        </p:txBody>
      </p:sp>
      <p:sp>
        <p:nvSpPr>
          <p:cNvPr id="8" name="Zaoblený obdélník 7"/>
          <p:cNvSpPr/>
          <p:nvPr/>
        </p:nvSpPr>
        <p:spPr>
          <a:xfrm>
            <a:off x="1351856" y="5157192"/>
            <a:ext cx="1440160" cy="720080"/>
          </a:xfrm>
          <a:prstGeom prst="round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dirty="0" smtClean="0"/>
              <a:t>Meteorická tělesa</a:t>
            </a:r>
            <a:endParaRPr lang="cs-CZ" dirty="0"/>
          </a:p>
        </p:txBody>
      </p:sp>
      <p:sp>
        <p:nvSpPr>
          <p:cNvPr id="9" name="Zaoblený obdélník 8"/>
          <p:cNvSpPr/>
          <p:nvPr/>
        </p:nvSpPr>
        <p:spPr>
          <a:xfrm>
            <a:off x="4067944" y="5157192"/>
            <a:ext cx="3024336" cy="720080"/>
          </a:xfrm>
          <a:prstGeom prst="round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dirty="0" smtClean="0"/>
              <a:t>Ledová tělesa obsahující kameny a prach</a:t>
            </a:r>
            <a:endParaRPr lang="cs-CZ" dirty="0"/>
          </a:p>
        </p:txBody>
      </p:sp>
      <p:sp>
        <p:nvSpPr>
          <p:cNvPr id="10" name="Zaoblený obdélník 9"/>
          <p:cNvSpPr/>
          <p:nvPr/>
        </p:nvSpPr>
        <p:spPr>
          <a:xfrm>
            <a:off x="4067944" y="4005064"/>
            <a:ext cx="3024336" cy="720080"/>
          </a:xfrm>
          <a:prstGeom prst="round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dirty="0" smtClean="0"/>
              <a:t>Hvězda</a:t>
            </a:r>
            <a:endParaRPr lang="cs-CZ" dirty="0"/>
          </a:p>
        </p:txBody>
      </p:sp>
      <p:sp>
        <p:nvSpPr>
          <p:cNvPr id="11" name="Zaoblený obdélník 10"/>
          <p:cNvSpPr/>
          <p:nvPr/>
        </p:nvSpPr>
        <p:spPr>
          <a:xfrm>
            <a:off x="4067944" y="2848248"/>
            <a:ext cx="3024336" cy="720080"/>
          </a:xfrm>
          <a:prstGeom prst="round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dirty="0" smtClean="0"/>
              <a:t>Kameny a kamínky</a:t>
            </a:r>
            <a:endParaRPr lang="cs-CZ" dirty="0"/>
          </a:p>
        </p:txBody>
      </p:sp>
      <p:sp>
        <p:nvSpPr>
          <p:cNvPr id="12" name="Zaoblený obdélník 11"/>
          <p:cNvSpPr/>
          <p:nvPr/>
        </p:nvSpPr>
        <p:spPr>
          <a:xfrm>
            <a:off x="4067944" y="1628800"/>
            <a:ext cx="3024336" cy="720080"/>
          </a:xfrm>
          <a:prstGeom prst="round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dirty="0" smtClean="0"/>
              <a:t>Kamenná tělesa o rozměrech několika kilometrů</a:t>
            </a: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173427491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64" presetClass="path" presetSubtype="0" accel="50000" decel="5000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3.05556E-6 -9.82659E-7 L -3.05556E-6 0.17827 " pathEditMode="relative" rAng="0" ptsTypes="AA">
                                      <p:cBhvr>
                                        <p:cTn id="6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0" y="8902"/>
                                    </p:animMotion>
                                  </p:childTnLst>
                                </p:cTn>
                              </p:par>
                              <p:par>
                                <p:cTn id="7" presetID="42" presetClass="path" presetSubtype="0" accel="50000" decel="5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3.05556E-6 0.0007 L -3.05556E-6 0.33619 " pathEditMode="relative" rAng="0" ptsTypes="AA">
                                      <p:cBhvr>
                                        <p:cTn id="8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0" y="16763"/>
                                    </p:animMotion>
                                  </p:childTnLst>
                                </p:cTn>
                              </p:par>
                              <p:par>
                                <p:cTn id="9" presetID="64" presetClass="path" presetSubtype="0" accel="50000" decel="5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3.05556E-6 3.06358E-6 L -3.05556E-6 -0.3459 " pathEditMode="relative" rAng="0" ptsTypes="AA">
                                      <p:cBhvr>
                                        <p:cTn id="10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0" y="-17295"/>
                                    </p:animMotion>
                                  </p:childTnLst>
                                </p:cTn>
                              </p:par>
                              <p:par>
                                <p:cTn id="11" presetID="64" presetClass="path" presetSubtype="0" accel="50000" decel="5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3.05556E-6 1.79191E-6 L -3.05556E-6 -0.16763 " pathEditMode="relative" rAng="0" ptsTypes="AA">
                                      <p:cBhvr>
                                        <p:cTn id="12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0" y="-8393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" grpId="0" animBg="1"/>
      <p:bldP spid="10" grpId="0" animBg="1"/>
      <p:bldP spid="11" grpId="0" animBg="1"/>
      <p:bldP spid="12" grpId="0" animBg="1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 anchor="ctr"/>
          <a:lstStyle/>
          <a:p>
            <a:pPr algn="ctr"/>
            <a:r>
              <a:rPr lang="cs-CZ" dirty="0" smtClean="0"/>
              <a:t>Vyjmenuj planety v pořadí, v jakém jsou vzdáleny od slunce</a:t>
            </a:r>
            <a:endParaRPr lang="cs-CZ" dirty="0"/>
          </a:p>
        </p:txBody>
      </p:sp>
      <p:sp>
        <p:nvSpPr>
          <p:cNvPr id="3" name="Zaoblený obdélník 2"/>
          <p:cNvSpPr/>
          <p:nvPr/>
        </p:nvSpPr>
        <p:spPr>
          <a:xfrm>
            <a:off x="4262264" y="5085184"/>
            <a:ext cx="432048" cy="432048"/>
          </a:xfrm>
          <a:prstGeom prst="round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b="1" dirty="0" smtClean="0"/>
              <a:t>9.</a:t>
            </a:r>
            <a:endParaRPr lang="cs-CZ" b="1" dirty="0"/>
          </a:p>
        </p:txBody>
      </p:sp>
      <p:sp>
        <p:nvSpPr>
          <p:cNvPr id="5" name="Zaoblený obdélník 4"/>
          <p:cNvSpPr/>
          <p:nvPr/>
        </p:nvSpPr>
        <p:spPr>
          <a:xfrm>
            <a:off x="1187624" y="2492896"/>
            <a:ext cx="432048" cy="432048"/>
          </a:xfrm>
          <a:prstGeom prst="round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b="1" dirty="0" smtClean="0"/>
              <a:t>2.</a:t>
            </a:r>
            <a:endParaRPr lang="cs-CZ" b="1" dirty="0"/>
          </a:p>
        </p:txBody>
      </p:sp>
      <p:sp>
        <p:nvSpPr>
          <p:cNvPr id="6" name="Zaoblený obdélník 5"/>
          <p:cNvSpPr/>
          <p:nvPr/>
        </p:nvSpPr>
        <p:spPr>
          <a:xfrm>
            <a:off x="1187624" y="3356992"/>
            <a:ext cx="432048" cy="432048"/>
          </a:xfrm>
          <a:prstGeom prst="round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b="1" dirty="0" smtClean="0"/>
              <a:t>3.</a:t>
            </a:r>
            <a:endParaRPr lang="cs-CZ" b="1" dirty="0"/>
          </a:p>
        </p:txBody>
      </p:sp>
      <p:sp>
        <p:nvSpPr>
          <p:cNvPr id="7" name="Zaoblený obdélník 6"/>
          <p:cNvSpPr/>
          <p:nvPr/>
        </p:nvSpPr>
        <p:spPr>
          <a:xfrm>
            <a:off x="1187624" y="4207768"/>
            <a:ext cx="432048" cy="432048"/>
          </a:xfrm>
          <a:prstGeom prst="round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b="1" dirty="0" smtClean="0"/>
              <a:t>4.</a:t>
            </a:r>
            <a:endParaRPr lang="cs-CZ" b="1" dirty="0"/>
          </a:p>
        </p:txBody>
      </p:sp>
      <p:sp>
        <p:nvSpPr>
          <p:cNvPr id="9" name="Zaoblený obdélník 8"/>
          <p:cNvSpPr/>
          <p:nvPr/>
        </p:nvSpPr>
        <p:spPr>
          <a:xfrm>
            <a:off x="4262264" y="4207768"/>
            <a:ext cx="432048" cy="432048"/>
          </a:xfrm>
          <a:prstGeom prst="round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b="1" dirty="0" smtClean="0"/>
              <a:t>8.</a:t>
            </a:r>
            <a:endParaRPr lang="cs-CZ" b="1" dirty="0"/>
          </a:p>
        </p:txBody>
      </p:sp>
      <p:sp>
        <p:nvSpPr>
          <p:cNvPr id="11" name="Zaoblený obdélník 10"/>
          <p:cNvSpPr/>
          <p:nvPr/>
        </p:nvSpPr>
        <p:spPr>
          <a:xfrm>
            <a:off x="4262264" y="3356992"/>
            <a:ext cx="432048" cy="432048"/>
          </a:xfrm>
          <a:prstGeom prst="round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b="1" dirty="0" smtClean="0"/>
              <a:t>7.</a:t>
            </a:r>
            <a:endParaRPr lang="cs-CZ" b="1" dirty="0"/>
          </a:p>
        </p:txBody>
      </p:sp>
      <p:sp>
        <p:nvSpPr>
          <p:cNvPr id="12" name="Zaoblený obdélník 11"/>
          <p:cNvSpPr/>
          <p:nvPr/>
        </p:nvSpPr>
        <p:spPr>
          <a:xfrm>
            <a:off x="4262264" y="2492896"/>
            <a:ext cx="432048" cy="432048"/>
          </a:xfrm>
          <a:prstGeom prst="round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b="1" dirty="0" smtClean="0"/>
              <a:t>6.</a:t>
            </a:r>
            <a:endParaRPr lang="cs-CZ" b="1" dirty="0"/>
          </a:p>
        </p:txBody>
      </p:sp>
      <p:sp>
        <p:nvSpPr>
          <p:cNvPr id="13" name="Zaoblený obdélník 12"/>
          <p:cNvSpPr/>
          <p:nvPr/>
        </p:nvSpPr>
        <p:spPr>
          <a:xfrm>
            <a:off x="1187624" y="5071864"/>
            <a:ext cx="432048" cy="432048"/>
          </a:xfrm>
          <a:prstGeom prst="round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b="1" dirty="0" smtClean="0"/>
              <a:t>5.</a:t>
            </a:r>
            <a:endParaRPr lang="cs-CZ" b="1" dirty="0"/>
          </a:p>
        </p:txBody>
      </p:sp>
      <p:sp>
        <p:nvSpPr>
          <p:cNvPr id="15" name="Zaoblený obdélník 14"/>
          <p:cNvSpPr/>
          <p:nvPr/>
        </p:nvSpPr>
        <p:spPr>
          <a:xfrm>
            <a:off x="1763688" y="5085184"/>
            <a:ext cx="2376264" cy="432048"/>
          </a:xfrm>
          <a:prstGeom prst="round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dirty="0" smtClean="0"/>
              <a:t>MARS</a:t>
            </a:r>
            <a:endParaRPr lang="cs-CZ" dirty="0"/>
          </a:p>
        </p:txBody>
      </p:sp>
      <p:sp>
        <p:nvSpPr>
          <p:cNvPr id="16" name="Zaoblený obdélník 15"/>
          <p:cNvSpPr/>
          <p:nvPr/>
        </p:nvSpPr>
        <p:spPr>
          <a:xfrm>
            <a:off x="1790879" y="2492896"/>
            <a:ext cx="2376264" cy="432048"/>
          </a:xfrm>
          <a:prstGeom prst="round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dirty="0" smtClean="0"/>
              <a:t>MERKUR</a:t>
            </a:r>
            <a:endParaRPr lang="cs-CZ" dirty="0"/>
          </a:p>
        </p:txBody>
      </p:sp>
      <p:sp>
        <p:nvSpPr>
          <p:cNvPr id="17" name="Zaoblený obdélník 16"/>
          <p:cNvSpPr/>
          <p:nvPr/>
        </p:nvSpPr>
        <p:spPr>
          <a:xfrm>
            <a:off x="1763688" y="3356992"/>
            <a:ext cx="2376264" cy="432048"/>
          </a:xfrm>
          <a:prstGeom prst="round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dirty="0" smtClean="0"/>
              <a:t>VENUŠE</a:t>
            </a:r>
            <a:endParaRPr lang="cs-CZ" dirty="0"/>
          </a:p>
        </p:txBody>
      </p:sp>
      <p:sp>
        <p:nvSpPr>
          <p:cNvPr id="18" name="Zaoblený obdélník 17"/>
          <p:cNvSpPr/>
          <p:nvPr/>
        </p:nvSpPr>
        <p:spPr>
          <a:xfrm>
            <a:off x="1763688" y="4207768"/>
            <a:ext cx="2376264" cy="432048"/>
          </a:xfrm>
          <a:prstGeom prst="round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dirty="0" smtClean="0"/>
              <a:t>ZEMĚ</a:t>
            </a:r>
            <a:endParaRPr lang="cs-CZ" dirty="0"/>
          </a:p>
        </p:txBody>
      </p:sp>
      <p:sp>
        <p:nvSpPr>
          <p:cNvPr id="22" name="Zaoblený obdélník 21"/>
          <p:cNvSpPr/>
          <p:nvPr/>
        </p:nvSpPr>
        <p:spPr>
          <a:xfrm>
            <a:off x="4856572" y="3356992"/>
            <a:ext cx="2376264" cy="432048"/>
          </a:xfrm>
          <a:prstGeom prst="round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dirty="0" smtClean="0"/>
              <a:t>SATURN</a:t>
            </a:r>
            <a:endParaRPr lang="cs-CZ" dirty="0"/>
          </a:p>
        </p:txBody>
      </p:sp>
      <p:sp>
        <p:nvSpPr>
          <p:cNvPr id="23" name="Zaoblený obdélník 22"/>
          <p:cNvSpPr/>
          <p:nvPr/>
        </p:nvSpPr>
        <p:spPr>
          <a:xfrm>
            <a:off x="4856572" y="4207768"/>
            <a:ext cx="2376264" cy="432048"/>
          </a:xfrm>
          <a:prstGeom prst="round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dirty="0" smtClean="0"/>
              <a:t>URAN</a:t>
            </a:r>
            <a:endParaRPr lang="cs-CZ" dirty="0"/>
          </a:p>
        </p:txBody>
      </p:sp>
      <p:sp>
        <p:nvSpPr>
          <p:cNvPr id="25" name="Zaoblený obdélník 24"/>
          <p:cNvSpPr/>
          <p:nvPr/>
        </p:nvSpPr>
        <p:spPr>
          <a:xfrm>
            <a:off x="4856572" y="5071864"/>
            <a:ext cx="2376264" cy="432048"/>
          </a:xfrm>
          <a:prstGeom prst="round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dirty="0" smtClean="0"/>
              <a:t>NEPTUN</a:t>
            </a:r>
            <a:endParaRPr lang="cs-CZ" dirty="0"/>
          </a:p>
        </p:txBody>
      </p:sp>
      <p:sp>
        <p:nvSpPr>
          <p:cNvPr id="26" name="Zaoblený obdélník 25"/>
          <p:cNvSpPr/>
          <p:nvPr/>
        </p:nvSpPr>
        <p:spPr>
          <a:xfrm>
            <a:off x="4856572" y="2492715"/>
            <a:ext cx="2376264" cy="432048"/>
          </a:xfrm>
          <a:prstGeom prst="round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dirty="0" smtClean="0"/>
              <a:t>JUPITER</a:t>
            </a:r>
            <a:endParaRPr lang="cs-CZ" dirty="0"/>
          </a:p>
        </p:txBody>
      </p:sp>
      <p:sp>
        <p:nvSpPr>
          <p:cNvPr id="27" name="Zaoblený obdélník 26"/>
          <p:cNvSpPr/>
          <p:nvPr/>
        </p:nvSpPr>
        <p:spPr>
          <a:xfrm>
            <a:off x="2195736" y="1844824"/>
            <a:ext cx="432048" cy="432048"/>
          </a:xfrm>
          <a:prstGeom prst="round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b="1" dirty="0" smtClean="0"/>
              <a:t>1.</a:t>
            </a:r>
            <a:endParaRPr lang="cs-CZ" b="1" dirty="0"/>
          </a:p>
        </p:txBody>
      </p:sp>
      <p:sp>
        <p:nvSpPr>
          <p:cNvPr id="29" name="Zaoblený obdélník 28"/>
          <p:cNvSpPr/>
          <p:nvPr/>
        </p:nvSpPr>
        <p:spPr>
          <a:xfrm>
            <a:off x="2927406" y="1832315"/>
            <a:ext cx="3101764" cy="432048"/>
          </a:xfrm>
          <a:prstGeom prst="round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dirty="0" smtClean="0"/>
              <a:t>SLUNCE</a:t>
            </a: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224412859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10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10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2" dur="1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1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8" dur="10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9" dur="1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1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5" dur="1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6" dur="1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1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>
                      <p:stCondLst>
                        <p:cond delay="indefinite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2" dur="10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3" dur="1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" dur="1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5" fill="hold">
                      <p:stCondLst>
                        <p:cond delay="indefinite"/>
                      </p:stCondLst>
                      <p:childTnLst>
                        <p:par>
                          <p:cTn id="46" fill="hold">
                            <p:stCondLst>
                              <p:cond delay="0"/>
                            </p:stCondLst>
                            <p:childTnLst>
                              <p:par>
                                <p:cTn id="47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9" dur="10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0" dur="1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1" dur="1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2" fill="hold">
                      <p:stCondLst>
                        <p:cond delay="indefinite"/>
                      </p:stCondLst>
                      <p:childTnLst>
                        <p:par>
                          <p:cTn id="53" fill="hold">
                            <p:stCondLst>
                              <p:cond delay="0"/>
                            </p:stCondLst>
                            <p:childTnLst>
                              <p:par>
                                <p:cTn id="54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6" dur="10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7" dur="1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8" dur="1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9" fill="hold">
                      <p:stCondLst>
                        <p:cond delay="indefinite"/>
                      </p:stCondLst>
                      <p:childTnLst>
                        <p:par>
                          <p:cTn id="60" fill="hold">
                            <p:stCondLst>
                              <p:cond delay="0"/>
                            </p:stCondLst>
                            <p:childTnLst>
                              <p:par>
                                <p:cTn id="61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3" dur="10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64" dur="1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5" dur="1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5" grpId="0" animBg="1"/>
      <p:bldP spid="16" grpId="0" animBg="1"/>
      <p:bldP spid="17" grpId="0" animBg="1"/>
      <p:bldP spid="18" grpId="0" animBg="1"/>
      <p:bldP spid="22" grpId="0" animBg="1"/>
      <p:bldP spid="23" grpId="0" animBg="1"/>
      <p:bldP spid="25" grpId="0" animBg="1"/>
      <p:bldP spid="26" grpId="0" animBg="1"/>
      <p:bldP spid="29" grpId="0" animBg="1"/>
    </p:bldLst>
  </p:timing>
</p:sld>
</file>

<file path=ppt/theme/theme1.xml><?xml version="1.0" encoding="utf-8"?>
<a:theme xmlns:a="http://schemas.openxmlformats.org/drawingml/2006/main" name="Horizont">
  <a:themeElements>
    <a:clrScheme name="Horizont">
      <a:dk1>
        <a:srgbClr val="000000"/>
      </a:dk1>
      <a:lt1>
        <a:srgbClr val="FFFFFF"/>
      </a:lt1>
      <a:dk2>
        <a:srgbClr val="1F2123"/>
      </a:dk2>
      <a:lt2>
        <a:srgbClr val="DC9E1F"/>
      </a:lt2>
      <a:accent1>
        <a:srgbClr val="7E97AD"/>
      </a:accent1>
      <a:accent2>
        <a:srgbClr val="CC8E60"/>
      </a:accent2>
      <a:accent3>
        <a:srgbClr val="7A6A60"/>
      </a:accent3>
      <a:accent4>
        <a:srgbClr val="B4936D"/>
      </a:accent4>
      <a:accent5>
        <a:srgbClr val="67787B"/>
      </a:accent5>
      <a:accent6>
        <a:srgbClr val="9D936F"/>
      </a:accent6>
      <a:hlink>
        <a:srgbClr val="646464"/>
      </a:hlink>
      <a:folHlink>
        <a:srgbClr val="969696"/>
      </a:folHlink>
    </a:clrScheme>
    <a:fontScheme name="Horizont">
      <a:majorFont>
        <a:latin typeface="Arial Narrow"/>
        <a:ea typeface=""/>
        <a:cs typeface=""/>
        <a:font script="Jpan" typeface="HGｺﾞｼｯｸM"/>
        <a:font script="Hang" typeface="HY얕은샘물M"/>
        <a:font script="Hans" typeface="方正姚体"/>
        <a:font script="Hant" typeface="微軟正黑體"/>
        <a:font script="Arab" typeface="Arial"/>
        <a:font script="Hebr" typeface="Levenim MT"/>
        <a:font script="Thai" typeface="Frees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Arial Narrow"/>
        <a:ea typeface=""/>
        <a:cs typeface=""/>
        <a:font script="Jpan" typeface="HGｺﾞｼｯｸM"/>
        <a:font script="Hang" typeface="HY얕은샘물M"/>
        <a:font script="Hans" typeface="方正姚体"/>
        <a:font script="Hant" typeface="微軟正黑體"/>
        <a:font script="Arab" typeface="Arial"/>
        <a:font script="Hebr" typeface="Levenim MT"/>
        <a:font script="Thai" typeface="Frees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inorFont>
    </a:fontScheme>
    <a:fmtScheme name="Horizont">
      <a:fillStyleLst>
        <a:solidFill>
          <a:schemeClr val="phClr"/>
        </a:solidFill>
        <a:gradFill rotWithShape="1">
          <a:gsLst>
            <a:gs pos="0">
              <a:schemeClr val="phClr">
                <a:tint val="83000"/>
                <a:shade val="100000"/>
                <a:satMod val="100000"/>
              </a:schemeClr>
            </a:gs>
            <a:gs pos="100000">
              <a:schemeClr val="phClr">
                <a:tint val="61000"/>
                <a:alpha val="100000"/>
                <a:satMod val="200000"/>
              </a:schemeClr>
            </a:gs>
          </a:gsLst>
          <a:path path="circle">
            <a:fillToRect l="100000" t="100000" r="100000" b="100000"/>
          </a:path>
        </a:gradFill>
        <a:gradFill rotWithShape="1">
          <a:gsLst>
            <a:gs pos="0">
              <a:schemeClr val="phClr">
                <a:shade val="85000"/>
              </a:schemeClr>
            </a:gs>
            <a:gs pos="100000">
              <a:schemeClr val="phClr">
                <a:tint val="90000"/>
                <a:alpha val="100000"/>
                <a:satMod val="200000"/>
              </a:schemeClr>
            </a:gs>
          </a:gsLst>
          <a:path path="circle">
            <a:fillToRect l="100000" t="100000" r="100000" b="100000"/>
          </a:path>
        </a:gradFill>
      </a:fillStyleLst>
      <a:lnStyleLst>
        <a:ln w="9525" cap="flat" cmpd="sng" algn="ctr">
          <a:solidFill>
            <a:schemeClr val="phClr"/>
          </a:solidFill>
          <a:prstDash val="solid"/>
        </a:ln>
        <a:ln w="10795" cap="flat" cmpd="sng" algn="ctr">
          <a:solidFill>
            <a:schemeClr val="phClr"/>
          </a:solidFill>
          <a:prstDash val="solid"/>
        </a:ln>
        <a:ln w="15240" cap="flat" cmpd="sng" algn="ctr">
          <a:solidFill>
            <a:schemeClr val="phClr">
              <a:tint val="25000"/>
              <a:alpha val="25000"/>
            </a:schemeClr>
          </a:solidFill>
          <a:prstDash val="solid"/>
        </a:ln>
      </a:lnStyleLst>
      <a:effectStyleLst>
        <a:effectStyle>
          <a:effectLst>
            <a:outerShdw blurRad="38100" dist="25400" dir="5400000" rotWithShape="0">
              <a:srgbClr val="000000">
                <a:alpha val="40000"/>
              </a:srgbClr>
            </a:outerShdw>
          </a:effectLst>
        </a:effectStyle>
        <a:effectStyle>
          <a:effectLst>
            <a:outerShdw blurRad="50800" dist="42924" dir="5400000" rotWithShape="0">
              <a:srgbClr val="000000">
                <a:alpha val="40000"/>
              </a:srgbClr>
            </a:outerShdw>
          </a:effectLst>
        </a:effectStyle>
        <a:effectStyle>
          <a:effectLst>
            <a:outerShdw blurRad="50800" dist="25400" dir="5400000" rotWithShape="0">
              <a:srgbClr val="000000">
                <a:alpha val="40000"/>
              </a:srgbClr>
            </a:outerShdw>
          </a:effectLst>
          <a:scene3d>
            <a:camera prst="orthographicFront">
              <a:rot lat="0" lon="0" rev="0"/>
            </a:camera>
            <a:lightRig rig="flat" dir="t">
              <a:rot lat="0" lon="0" rev="3600000"/>
            </a:lightRig>
          </a:scene3d>
          <a:sp3d prstMaterial="flat">
            <a:bevelT w="34925" h="47625" prst="coolSlant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96000"/>
                <a:shade val="100000"/>
                <a:alpha val="100000"/>
                <a:satMod val="140000"/>
              </a:schemeClr>
            </a:gs>
            <a:gs pos="31000">
              <a:schemeClr val="phClr">
                <a:tint val="100000"/>
                <a:shade val="90000"/>
                <a:alpha val="100000"/>
              </a:schemeClr>
            </a:gs>
            <a:gs pos="100000">
              <a:schemeClr val="phClr">
                <a:tint val="100000"/>
                <a:shade val="80000"/>
                <a:alpha val="100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96000"/>
                <a:shade val="100000"/>
                <a:alpha val="100000"/>
                <a:satMod val="180000"/>
              </a:schemeClr>
            </a:gs>
            <a:gs pos="41000">
              <a:schemeClr val="phClr">
                <a:tint val="100000"/>
                <a:shade val="100000"/>
                <a:alpha val="100000"/>
                <a:satMod val="150000"/>
              </a:schemeClr>
            </a:gs>
            <a:gs pos="100000">
              <a:schemeClr val="phClr">
                <a:tint val="100000"/>
                <a:shade val="65000"/>
                <a:alpha val="100000"/>
              </a:schemeClr>
            </a:gs>
          </a:gsLst>
          <a:path path="circle">
            <a:fillToRect l="50000" t="80000" r="100000" b="10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Horizon</Template>
  <TotalTime>92</TotalTime>
  <Words>165</Words>
  <Application>Microsoft Office PowerPoint</Application>
  <PresentationFormat>Předvádění na obrazovce (4:3)</PresentationFormat>
  <Paragraphs>56</Paragraphs>
  <Slides>6</Slides>
  <Notes>0</Notes>
  <HiddenSlides>0</HiddenSlides>
  <MMClips>0</MMClips>
  <ScaleCrop>false</ScaleCrop>
  <HeadingPairs>
    <vt:vector size="4" baseType="variant">
      <vt:variant>
        <vt:lpstr>Motiv</vt:lpstr>
      </vt:variant>
      <vt:variant>
        <vt:i4>1</vt:i4>
      </vt:variant>
      <vt:variant>
        <vt:lpstr>Nadpisy snímků</vt:lpstr>
      </vt:variant>
      <vt:variant>
        <vt:i4>6</vt:i4>
      </vt:variant>
    </vt:vector>
  </HeadingPairs>
  <TitlesOfParts>
    <vt:vector size="7" baseType="lpstr">
      <vt:lpstr>Horizont</vt:lpstr>
      <vt:lpstr>Prezentace aplikace PowerPoint</vt:lpstr>
      <vt:lpstr>Anotace :</vt:lpstr>
      <vt:lpstr>Vesmír - opakování</vt:lpstr>
      <vt:lpstr>Z čeho se skládá sluneční soustava</vt:lpstr>
      <vt:lpstr>Přiřaď správně</vt:lpstr>
      <vt:lpstr>Vyjmenuj planety v pořadí, v jakém jsou vzdáleny od slunce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Vesmír</dc:title>
  <dc:creator>Anetka</dc:creator>
  <cp:lastModifiedBy>Zbyněk Jícha</cp:lastModifiedBy>
  <cp:revision>12</cp:revision>
  <dcterms:created xsi:type="dcterms:W3CDTF">2013-05-23T18:01:02Z</dcterms:created>
  <dcterms:modified xsi:type="dcterms:W3CDTF">2013-06-04T10:10:02Z</dcterms:modified>
</cp:coreProperties>
</file>