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75" r:id="rId5"/>
    <p:sldId id="261" r:id="rId6"/>
    <p:sldId id="263" r:id="rId7"/>
    <p:sldId id="264" r:id="rId8"/>
    <p:sldId id="266" r:id="rId9"/>
    <p:sldId id="277" r:id="rId10"/>
    <p:sldId id="27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FFCC00"/>
    <a:srgbClr val="B2BAB7"/>
    <a:srgbClr val="DDE6EF"/>
    <a:srgbClr val="FFFFCC"/>
    <a:srgbClr val="FF0000"/>
    <a:srgbClr val="CC33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9" autoAdjust="0"/>
  </p:normalViewPr>
  <p:slideViewPr>
    <p:cSldViewPr>
      <p:cViewPr>
        <p:scale>
          <a:sx n="77" d="100"/>
          <a:sy n="77" d="100"/>
        </p:scale>
        <p:origin x="-29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jazyk_3_Vyjmenovaná slova ZŠ praktická, 6.r. -</a:t>
          </a:r>
          <a:r>
            <a:rPr lang="cs-CZ" sz="1600" dirty="0" smtClean="0"/>
            <a:t>TEMA: Vyjmenovaná slova po z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26. 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61C69B-175E-4184-9B86-7FFC758167C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1A5CF4-89C1-4550-BD85-9CA14E19CA5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2B0C326C-7E83-4B45-9CCA-DACEAA6A02BD}" type="presOf" srcId="{D1D4F407-5343-4D3F-B5B9-D407B03CAEB4}" destId="{D005CE8C-CC26-4C3E-AC11-E15060ECD759}" srcOrd="0" destOrd="0" presId="urn:microsoft.com/office/officeart/2005/8/layout/target3"/>
    <dgm:cxn modelId="{EF576266-D345-475A-8969-270EB5144BF4}" type="presOf" srcId="{D1B46980-6531-4606-95E6-44980827E919}" destId="{2BE915AB-18AA-4053-B92C-3BFC9ED204BB}" srcOrd="1" destOrd="0" presId="urn:microsoft.com/office/officeart/2005/8/layout/target3"/>
    <dgm:cxn modelId="{B1C9630E-B5D3-4CC4-B446-069A37708BE1}" type="presOf" srcId="{4C35D32F-0EAB-4CD7-82EE-45574DC2A586}" destId="{4F902384-A84A-417E-997B-6A372FB09A33}" srcOrd="1" destOrd="0" presId="urn:microsoft.com/office/officeart/2005/8/layout/target3"/>
    <dgm:cxn modelId="{FAAAB39C-B483-4AF4-B956-3DD0D03165B7}" type="presOf" srcId="{4C35D32F-0EAB-4CD7-82EE-45574DC2A586}" destId="{66FE7F87-EA69-4EF8-86F8-F43548846DDB}" srcOrd="0" destOrd="0" presId="urn:microsoft.com/office/officeart/2005/8/layout/target3"/>
    <dgm:cxn modelId="{94298498-57F1-4C66-A764-9F9B78FB6EB5}" type="presOf" srcId="{757F3AB3-0718-4624-B441-E567A8F0AB56}" destId="{333A1088-737F-45CB-B68E-254E46348037}" srcOrd="0" destOrd="0" presId="urn:microsoft.com/office/officeart/2005/8/layout/target3"/>
    <dgm:cxn modelId="{208A3A97-F3B1-4FBC-99EF-BBAC6DE00561}" type="presOf" srcId="{B651F6E3-6281-48DB-9319-2AEAFDAE7572}" destId="{619D679B-A015-4ECF-8348-D1034C574F40}" srcOrd="0" destOrd="0" presId="urn:microsoft.com/office/officeart/2005/8/layout/target3"/>
    <dgm:cxn modelId="{FB0A1B50-FF4B-446F-8731-5A9C2255DC7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295F5F-C8AA-4F85-8712-DE0ED319CCB0}" type="presParOf" srcId="{333A1088-737F-45CB-B68E-254E46348037}" destId="{F5ABB229-8D3B-4694-996A-96F23CF14429}" srcOrd="0" destOrd="0" presId="urn:microsoft.com/office/officeart/2005/8/layout/target3"/>
    <dgm:cxn modelId="{0ED1D286-628E-4522-90FD-A7D2CB36654B}" type="presParOf" srcId="{333A1088-737F-45CB-B68E-254E46348037}" destId="{F41139FD-01EE-4571-8B17-4FB00FC51163}" srcOrd="1" destOrd="0" presId="urn:microsoft.com/office/officeart/2005/8/layout/target3"/>
    <dgm:cxn modelId="{3860A2BA-7C11-4848-B84B-579C0B8FBF88}" type="presParOf" srcId="{333A1088-737F-45CB-B68E-254E46348037}" destId="{D005CE8C-CC26-4C3E-AC11-E15060ECD759}" srcOrd="2" destOrd="0" presId="urn:microsoft.com/office/officeart/2005/8/layout/target3"/>
    <dgm:cxn modelId="{C63572B6-BF8F-40BE-9600-AE317BEFA2D8}" type="presParOf" srcId="{333A1088-737F-45CB-B68E-254E46348037}" destId="{2C702D82-9B77-49B7-9568-BB8EB47C3372}" srcOrd="3" destOrd="0" presId="urn:microsoft.com/office/officeart/2005/8/layout/target3"/>
    <dgm:cxn modelId="{5160F51E-B5A2-4F68-B61F-7D3EED13B0E9}" type="presParOf" srcId="{333A1088-737F-45CB-B68E-254E46348037}" destId="{A52A0455-90FF-4808-ABD0-F02540D31D5A}" srcOrd="4" destOrd="0" presId="urn:microsoft.com/office/officeart/2005/8/layout/target3"/>
    <dgm:cxn modelId="{2C42A44D-AF10-4895-9D20-BE37BD648878}" type="presParOf" srcId="{333A1088-737F-45CB-B68E-254E46348037}" destId="{6140AFEC-043D-4C43-A2F9-D0F5331DF3A3}" srcOrd="5" destOrd="0" presId="urn:microsoft.com/office/officeart/2005/8/layout/target3"/>
    <dgm:cxn modelId="{FB12A696-88BA-490D-B45A-F0C3617997CE}" type="presParOf" srcId="{333A1088-737F-45CB-B68E-254E46348037}" destId="{9358AC05-5D7D-4327-9F80-1AD486AEA664}" srcOrd="6" destOrd="0" presId="urn:microsoft.com/office/officeart/2005/8/layout/target3"/>
    <dgm:cxn modelId="{237BC454-57C6-44C1-8679-2DC972E98986}" type="presParOf" srcId="{333A1088-737F-45CB-B68E-254E46348037}" destId="{313FC574-E1CD-4FB4-B054-0B805CE0447D}" srcOrd="7" destOrd="0" presId="urn:microsoft.com/office/officeart/2005/8/layout/target3"/>
    <dgm:cxn modelId="{F61992A9-CB22-4C2B-BF0B-8D9A44246337}" type="presParOf" srcId="{333A1088-737F-45CB-B68E-254E46348037}" destId="{619D679B-A015-4ECF-8348-D1034C574F40}" srcOrd="8" destOrd="0" presId="urn:microsoft.com/office/officeart/2005/8/layout/target3"/>
    <dgm:cxn modelId="{A3F45325-7FA8-4093-9256-ADE5122CBFC0}" type="presParOf" srcId="{333A1088-737F-45CB-B68E-254E46348037}" destId="{E7F14C03-D67D-4A82-8887-4A41904268DD}" srcOrd="9" destOrd="0" presId="urn:microsoft.com/office/officeart/2005/8/layout/target3"/>
    <dgm:cxn modelId="{B3DBD7C2-6222-47B9-AB87-B72A9C5115B2}" type="presParOf" srcId="{333A1088-737F-45CB-B68E-254E46348037}" destId="{D699FC7A-A1D1-4730-93D3-51E197A3376C}" srcOrd="10" destOrd="0" presId="urn:microsoft.com/office/officeart/2005/8/layout/target3"/>
    <dgm:cxn modelId="{33B026DC-9E03-4A09-BFB3-6C125240B75B}" type="presParOf" srcId="{333A1088-737F-45CB-B68E-254E46348037}" destId="{66FE7F87-EA69-4EF8-86F8-F43548846DDB}" srcOrd="11" destOrd="0" presId="urn:microsoft.com/office/officeart/2005/8/layout/target3"/>
    <dgm:cxn modelId="{75DC9B77-39AB-4C6C-A9F3-9ED9A63830D2}" type="presParOf" srcId="{333A1088-737F-45CB-B68E-254E46348037}" destId="{AED2198E-93D5-4001-81B4-73124B309672}" srcOrd="12" destOrd="0" presId="urn:microsoft.com/office/officeart/2005/8/layout/target3"/>
    <dgm:cxn modelId="{A411D9DF-4F17-4048-B422-9D72F65E1E62}" type="presParOf" srcId="{333A1088-737F-45CB-B68E-254E46348037}" destId="{2BE915AB-18AA-4053-B92C-3BFC9ED204BB}" srcOrd="13" destOrd="0" presId="urn:microsoft.com/office/officeart/2005/8/layout/target3"/>
    <dgm:cxn modelId="{AEFBD3B9-54DC-41D5-82F2-7DD15B76B21C}" type="presParOf" srcId="{333A1088-737F-45CB-B68E-254E46348037}" destId="{6BB5E863-4638-4E1D-BFDE-399D028AC4ED}" srcOrd="14" destOrd="0" presId="urn:microsoft.com/office/officeart/2005/8/layout/target3"/>
    <dgm:cxn modelId="{80208AEC-7F70-4A07-BC84-965315EB603A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26. 3.2013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jazyk_3_Vyjmenovaná slova ZŠ praktická, 6.r. -</a:t>
          </a:r>
          <a:r>
            <a:rPr lang="cs-CZ" sz="1600" kern="1200" dirty="0" smtClean="0"/>
            <a:t>TEMA: Vyjmenovaná slova po z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FE445E-9ED9-4215-AC9B-ED6A48FC8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E7703-396B-4717-8B87-9F1381A4B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056D33-2753-4540-9438-314C2435F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3F625-B498-422D-8D33-23F6D6CA0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6F0A9F-F072-4662-876F-8F81527860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B729AD-60EE-402D-9FB5-6210DFC0F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1E282-426C-43BD-AABE-82246852F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6BCC2E-1D30-46FF-872B-28975A77D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88091-67D5-4F94-A27B-048C1F6C0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63EE98-3F26-4B04-A8E3-6C94A455C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11A3A-0A87-4F27-869F-E70508129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81A6D93-0BB0-4F90-86F3-DB0E50CC1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18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12" r:id="rId9"/>
    <p:sldLayoutId id="2147483711" r:id="rId10"/>
    <p:sldLayoutId id="21474837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83568" y="62068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21088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547813" y="620713"/>
            <a:ext cx="5618162" cy="647700"/>
          </a:xfrm>
        </p:spPr>
        <p:txBody>
          <a:bodyPr/>
          <a:lstStyle/>
          <a:p>
            <a:pPr eaLnBrk="1" hangingPunct="1"/>
            <a:r>
              <a:rPr lang="cs-CZ" sz="4800" b="1" u="sng" smtClean="0">
                <a:solidFill>
                  <a:srgbClr val="000066"/>
                </a:solidFill>
                <a:latin typeface="Times New Roman" pitchFamily="18" charset="0"/>
              </a:rPr>
              <a:t>Anotace</a:t>
            </a:r>
          </a:p>
        </p:txBody>
      </p:sp>
      <p:sp>
        <p:nvSpPr>
          <p:cNvPr id="205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755650" y="1989138"/>
            <a:ext cx="7848600" cy="3312070"/>
          </a:xfrm>
          <a:solidFill>
            <a:schemeClr val="accent1"/>
          </a:solidFill>
        </p:spPr>
        <p:txBody>
          <a:bodyPr/>
          <a:lstStyle/>
          <a:p>
            <a:pPr algn="just" eaLnBrk="1" hangingPunct="1"/>
            <a:r>
              <a:rPr lang="cs-CZ" sz="2800" i="1" dirty="0" smtClean="0">
                <a:solidFill>
                  <a:srgbClr val="000066"/>
                </a:solidFill>
                <a:latin typeface="Times New Roman" pitchFamily="18" charset="0"/>
              </a:rPr>
              <a:t>Seznámení s vyjmenovanými slovy po </a:t>
            </a:r>
            <a:r>
              <a:rPr lang="cs-CZ" sz="2800" i="1" dirty="0" smtClean="0">
                <a:solidFill>
                  <a:srgbClr val="000066"/>
                </a:solidFill>
              </a:rPr>
              <a:t>z</a:t>
            </a:r>
            <a:r>
              <a:rPr lang="cs-CZ" sz="2800" i="1" dirty="0" smtClean="0">
                <a:solidFill>
                  <a:srgbClr val="000066"/>
                </a:solidFill>
                <a:latin typeface="Times New Roman" pitchFamily="18" charset="0"/>
              </a:rPr>
              <a:t>.                    Se slovy jim příbuznými. Uvědomění si, že část slova je v příbuzných slovech stejná a všechna příbuzná slova mají podobný význam. Upozornění </a:t>
            </a: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</a:rPr>
              <a:t>n</a:t>
            </a:r>
            <a:r>
              <a:rPr lang="cs-CZ" sz="2800" i="1" dirty="0" smtClean="0">
                <a:solidFill>
                  <a:srgbClr val="000066"/>
                </a:solidFill>
                <a:latin typeface="Times New Roman" pitchFamily="18" charset="0"/>
              </a:rPr>
              <a:t>a slova, která podobně znějí, ale význam mají jiný. </a:t>
            </a: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</a:rPr>
              <a:t>Pr</a:t>
            </a:r>
            <a:r>
              <a:rPr lang="cs-CZ" sz="2800" i="1" dirty="0" smtClean="0">
                <a:solidFill>
                  <a:srgbClr val="000066"/>
                </a:solidFill>
                <a:latin typeface="Times New Roman" pitchFamily="18" charset="0"/>
              </a:rPr>
              <a:t>ocvičení psaní y/ý ve vyjmenovaných slovech po </a:t>
            </a:r>
            <a:r>
              <a:rPr lang="cs-CZ" sz="2800" b="1" i="1" dirty="0" smtClean="0">
                <a:solidFill>
                  <a:srgbClr val="000066"/>
                </a:solidFill>
                <a:latin typeface="Times New Roman" pitchFamily="18" charset="0"/>
              </a:rPr>
              <a:t>z.</a:t>
            </a:r>
            <a:r>
              <a:rPr lang="cs-CZ" sz="2800" dirty="0" smtClean="0"/>
              <a:t> </a:t>
            </a:r>
          </a:p>
          <a:p>
            <a:pPr algn="just" eaLnBrk="1" hangingPunct="1"/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Pilotáží bylo ověřeno, že tato aktivita žáky zaujala.</a:t>
            </a:r>
          </a:p>
          <a:p>
            <a:pPr algn="just" eaLnBrk="1" hangingPunct="1"/>
            <a:endParaRPr lang="cs-CZ" sz="2800" b="1" i="1" dirty="0" smtClean="0">
              <a:solidFill>
                <a:srgbClr val="000066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5435600" y="4005263"/>
            <a:ext cx="2016125" cy="2519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5435600" y="1341438"/>
            <a:ext cx="2016125" cy="2519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2051050" y="1341438"/>
            <a:ext cx="2016125" cy="2519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04813"/>
            <a:ext cx="7772400" cy="1008062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/>
            </a:r>
            <a:b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</a:br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>Vyjmenovaná slova po </a:t>
            </a:r>
            <a:r>
              <a:rPr lang="cs-CZ" sz="4800" b="1" smtClean="0">
                <a:solidFill>
                  <a:srgbClr val="000066"/>
                </a:solidFill>
              </a:rPr>
              <a:t>z</a:t>
            </a:r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/>
            </a:r>
            <a:b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</a:br>
            <a:endParaRPr lang="cs-CZ" sz="4800" b="1" smtClean="0">
              <a:solidFill>
                <a:srgbClr val="000066"/>
              </a:solidFill>
              <a:latin typeface="Times New Roman" pitchFamily="18" charset="0"/>
            </a:endParaRPr>
          </a:p>
        </p:txBody>
      </p:sp>
      <p:pic>
        <p:nvPicPr>
          <p:cNvPr id="3078" name="Picture 6" descr="MC90042828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1628775"/>
            <a:ext cx="1844675" cy="1571625"/>
          </a:xfrm>
          <a:prstGeom prst="rect">
            <a:avLst/>
          </a:prstGeom>
          <a:noFill/>
        </p:spPr>
      </p:pic>
      <p:pic>
        <p:nvPicPr>
          <p:cNvPr id="3081" name="Picture 9" descr="MC90042449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1700213"/>
            <a:ext cx="1655763" cy="1484312"/>
          </a:xfrm>
          <a:prstGeom prst="rect">
            <a:avLst/>
          </a:prstGeom>
          <a:noFill/>
        </p:spPr>
      </p:pic>
      <p:pic>
        <p:nvPicPr>
          <p:cNvPr id="3083" name="Picture 11" descr="MC900440389[1]"/>
          <p:cNvPicPr>
            <a:picLocks noChangeAspect="1" noChangeArrowheads="1"/>
          </p:cNvPicPr>
          <p:nvPr/>
        </p:nvPicPr>
        <p:blipFill>
          <a:blip r:embed="rId4" cstate="print">
            <a:lum bright="6000" contrast="-36000"/>
          </a:blip>
          <a:srcRect/>
          <a:stretch>
            <a:fillRect/>
          </a:stretch>
        </p:blipFill>
        <p:spPr bwMode="auto">
          <a:xfrm>
            <a:off x="5580063" y="4149725"/>
            <a:ext cx="1657350" cy="1657350"/>
          </a:xfrm>
          <a:prstGeom prst="rect">
            <a:avLst/>
          </a:prstGeom>
          <a:noFill/>
        </p:spPr>
      </p:pic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2268538" y="3141663"/>
            <a:ext cx="16557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brzy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5724525" y="3068638"/>
            <a:ext cx="15843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jazyk</a:t>
            </a:r>
          </a:p>
        </p:txBody>
      </p:sp>
      <p:sp>
        <p:nvSpPr>
          <p:cNvPr id="3089" name="Text Box 17"/>
          <p:cNvSpPr txBox="1">
            <a:spLocks noChangeArrowheads="1"/>
          </p:cNvSpPr>
          <p:nvPr/>
        </p:nvSpPr>
        <p:spPr bwMode="auto">
          <a:xfrm>
            <a:off x="5724525" y="5734050"/>
            <a:ext cx="15113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Ruzyně</a:t>
            </a:r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051050" y="4076700"/>
            <a:ext cx="2016125" cy="2519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009900"/>
              </a:solidFill>
            </a:endParaRPr>
          </a:p>
          <a:p>
            <a:pPr algn="ctr"/>
            <a:endParaRPr lang="cs-CZ"/>
          </a:p>
        </p:txBody>
      </p:sp>
      <p:sp>
        <p:nvSpPr>
          <p:cNvPr id="3091" name="Text Box 19"/>
          <p:cNvSpPr txBox="1">
            <a:spLocks noChangeArrowheads="1"/>
          </p:cNvSpPr>
          <p:nvPr/>
        </p:nvSpPr>
        <p:spPr bwMode="auto">
          <a:xfrm>
            <a:off x="2339975" y="5805488"/>
            <a:ext cx="15827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nazývat</a:t>
            </a:r>
          </a:p>
        </p:txBody>
      </p:sp>
      <p:sp>
        <p:nvSpPr>
          <p:cNvPr id="3092" name="Text Box 20"/>
          <p:cNvSpPr txBox="1">
            <a:spLocks noChangeArrowheads="1"/>
          </p:cNvSpPr>
          <p:nvPr/>
        </p:nvSpPr>
        <p:spPr bwMode="auto">
          <a:xfrm rot="-1717230">
            <a:off x="2051050" y="4221163"/>
            <a:ext cx="14398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009900"/>
                </a:solidFill>
                <a:latin typeface="Times New Roman" pitchFamily="18" charset="0"/>
              </a:rPr>
              <a:t>Martin</a:t>
            </a:r>
          </a:p>
        </p:txBody>
      </p:sp>
      <p:sp>
        <p:nvSpPr>
          <p:cNvPr id="3093" name="Text Box 21"/>
          <p:cNvSpPr txBox="1">
            <a:spLocks noChangeArrowheads="1"/>
          </p:cNvSpPr>
          <p:nvPr/>
        </p:nvSpPr>
        <p:spPr bwMode="auto">
          <a:xfrm>
            <a:off x="2916238" y="4724400"/>
            <a:ext cx="11525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000099"/>
                </a:solidFill>
                <a:latin typeface="Times New Roman" pitchFamily="18" charset="0"/>
              </a:rPr>
              <a:t>lev</a:t>
            </a:r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 rot="1148673">
            <a:off x="2124075" y="5300663"/>
            <a:ext cx="15827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CC3300"/>
                </a:solidFill>
                <a:latin typeface="Times New Roman" pitchFamily="18" charset="0"/>
              </a:rPr>
              <a:t>Pavla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684213" y="83343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46085" name="Picture 5" descr="MC90042828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052513"/>
            <a:ext cx="2232025" cy="1901825"/>
          </a:xfrm>
          <a:prstGeom prst="rect">
            <a:avLst/>
          </a:prstGeom>
          <a:noFill/>
        </p:spPr>
      </p:pic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1331913" y="3068638"/>
            <a:ext cx="10795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brzy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827088" y="4076700"/>
            <a:ext cx="22320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Časový údaj. </a:t>
            </a:r>
          </a:p>
          <a:p>
            <a:r>
              <a:rPr lang="cs-CZ" sz="2400" b="1" i="1">
                <a:latin typeface="Times New Roman" pitchFamily="18" charset="0"/>
              </a:rPr>
              <a:t>Za krátký čas.</a:t>
            </a:r>
          </a:p>
        </p:txBody>
      </p:sp>
      <p:sp>
        <p:nvSpPr>
          <p:cNvPr id="46094" name="Text Box 14"/>
          <p:cNvSpPr txBox="1">
            <a:spLocks noChangeArrowheads="1"/>
          </p:cNvSpPr>
          <p:nvPr/>
        </p:nvSpPr>
        <p:spPr bwMode="auto">
          <a:xfrm>
            <a:off x="4425950" y="690563"/>
            <a:ext cx="3960813" cy="210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</a:rPr>
              <a:t>Vstávat brzy ráno.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Brzy budou prázdniny.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Přijď brzy domů.</a:t>
            </a:r>
          </a:p>
          <a:p>
            <a:pPr>
              <a:spcBef>
                <a:spcPct val="50000"/>
              </a:spcBef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46095" name="Text Box 15"/>
          <p:cNvSpPr txBox="1">
            <a:spLocks noChangeArrowheads="1"/>
          </p:cNvSpPr>
          <p:nvPr/>
        </p:nvSpPr>
        <p:spPr bwMode="auto">
          <a:xfrm>
            <a:off x="4502150" y="3932238"/>
            <a:ext cx="3671888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brz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čko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981075"/>
            <a:ext cx="7200900" cy="3240088"/>
          </a:xfrm>
        </p:spPr>
        <p:txBody>
          <a:bodyPr/>
          <a:lstStyle/>
          <a:p>
            <a:pPr eaLnBrk="1" hangingPunct="1"/>
            <a:endParaRPr lang="cs-CZ" sz="4800" b="1" smtClean="0">
              <a:solidFill>
                <a:srgbClr val="000099"/>
              </a:solidFill>
              <a:latin typeface="Times New Roman" pitchFamily="18" charset="0"/>
            </a:endParaRPr>
          </a:p>
          <a:p>
            <a:pPr eaLnBrk="1" hangingPunct="1"/>
            <a:r>
              <a:rPr lang="cs-CZ" sz="4800" b="1" smtClean="0">
                <a:solidFill>
                  <a:srgbClr val="000099"/>
                </a:solidFill>
                <a:latin typeface="Times New Roman" pitchFamily="18" charset="0"/>
              </a:rPr>
              <a:t>         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682625" y="836613"/>
            <a:ext cx="2374900" cy="3027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5129" name="Picture 9" descr="MC90042449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052513"/>
            <a:ext cx="1800225" cy="1614487"/>
          </a:xfrm>
          <a:prstGeom prst="rect">
            <a:avLst/>
          </a:prstGeom>
          <a:noFill/>
        </p:spPr>
      </p:pic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1116013" y="2924175"/>
            <a:ext cx="1584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jazyk</a:t>
            </a:r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684213" y="4005263"/>
            <a:ext cx="302418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 i="1">
                <a:latin typeface="Times New Roman" pitchFamily="18" charset="0"/>
              </a:rPr>
              <a:t>Svalový orgán, který se nachází v ústech.</a:t>
            </a: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4427538" y="692150"/>
            <a:ext cx="3095625" cy="331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jazýček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jazykověda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jazykolam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jazykový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dvojjazyčný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682625" y="833438"/>
            <a:ext cx="2374900" cy="3027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1116013" y="3068638"/>
            <a:ext cx="15827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nazývat</a:t>
            </a: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684213" y="4005263"/>
            <a:ext cx="29527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Dávat název.</a:t>
            </a:r>
          </a:p>
          <a:p>
            <a:r>
              <a:rPr lang="cs-CZ" sz="2400" b="1" i="1">
                <a:latin typeface="Times New Roman" pitchFamily="18" charset="0"/>
              </a:rPr>
              <a:t>Pojmenovávat něco.</a:t>
            </a:r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4425950" y="690563"/>
            <a:ext cx="4249738" cy="167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nazývat se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nazývání</a:t>
            </a:r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4500563" y="3933825"/>
            <a:ext cx="4032250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Z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vat – otvírat ústa při únavě</a:t>
            </a: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 rot="-1226973">
            <a:off x="912813" y="1022350"/>
            <a:ext cx="16922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009900"/>
                </a:solidFill>
                <a:latin typeface="Times New Roman" pitchFamily="18" charset="0"/>
              </a:rPr>
              <a:t>Martin</a:t>
            </a:r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1979613" y="1628775"/>
            <a:ext cx="10080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000099"/>
                </a:solidFill>
                <a:latin typeface="Times New Roman" pitchFamily="18" charset="0"/>
              </a:rPr>
              <a:t>lev</a:t>
            </a:r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 rot="987601">
            <a:off x="1042988" y="2276475"/>
            <a:ext cx="16573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CC3300"/>
                </a:solidFill>
                <a:latin typeface="Times New Roman" pitchFamily="18" charset="0"/>
              </a:rPr>
              <a:t>Pavla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682625" y="833438"/>
            <a:ext cx="2374900" cy="3027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7174" name="Picture 6" descr="MC900440389[1]"/>
          <p:cNvPicPr>
            <a:picLocks noChangeAspect="1" noChangeArrowheads="1"/>
          </p:cNvPicPr>
          <p:nvPr/>
        </p:nvPicPr>
        <p:blipFill>
          <a:blip r:embed="rId2" cstate="print">
            <a:lum bright="6000" contrast="-36000"/>
          </a:blip>
          <a:srcRect/>
          <a:stretch>
            <a:fillRect/>
          </a:stretch>
        </p:blipFill>
        <p:spPr bwMode="auto">
          <a:xfrm>
            <a:off x="1042988" y="981075"/>
            <a:ext cx="1657350" cy="1657350"/>
          </a:xfrm>
          <a:prstGeom prst="rect">
            <a:avLst/>
          </a:prstGeom>
          <a:noFill/>
        </p:spPr>
      </p:pic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042988" y="2924175"/>
            <a:ext cx="1873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Ruzyně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755650" y="4221163"/>
            <a:ext cx="2879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Část města Prahy.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3995738" y="692150"/>
            <a:ext cx="4970462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Železniční stanice Praha – Ruzyně.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V Ruzyni se nachází velké letiště.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333375"/>
            <a:ext cx="6840537" cy="9350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Doplň neúplná slova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1484313"/>
            <a:ext cx="7704137" cy="3816350"/>
          </a:xfrm>
          <a:solidFill>
            <a:schemeClr val="accent1"/>
          </a:solidFill>
        </p:spPr>
        <p:txBody>
          <a:bodyPr/>
          <a:lstStyle/>
          <a:p>
            <a:pPr algn="just" eaLnBrk="1" hangingPunct="1"/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Velká z__ma, český jaz__k, mraz__vá noc, z__třejší den, přijít brz__, Praha – Ruz__ně, z__vat únavou, mlsný jaz__ček, daleká ciz__na, někteří ptáci u nás přez__mují, načerpat benz__n, lidová muz__ka, kluk Lojz__k, chladný podz__m, z__mní čepice, známý jaz__kovědec.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258888" y="333375"/>
            <a:ext cx="6840537" cy="9350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Kontrola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4213" y="1484313"/>
            <a:ext cx="7704137" cy="3384550"/>
          </a:xfrm>
          <a:solidFill>
            <a:schemeClr val="accent1"/>
          </a:solidFill>
        </p:spPr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Velká 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ma, český jaz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k, mraz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vá noc, 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třejší den, přijít brz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chemeClr val="accent2"/>
                </a:solidFill>
                <a:latin typeface="Times New Roman" pitchFamily="18" charset="0"/>
              </a:rPr>
              <a:t>,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Praha – Ruz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ně, 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vat únavou, mlsný jaz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ček, daleká ciz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na, někteří ptáci u nás přez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mují, načerpat benz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n, lidová muz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ka, kluk Lojz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k, chladný podz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m, 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mní čepice, známý jaz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kovědec.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CITACE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dirty="0" smtClean="0"/>
              <a:t>ROZMARYNOVÁ, Marta; ŠNEIDEROVÁ,</a:t>
            </a:r>
          </a:p>
          <a:p>
            <a:pPr>
              <a:buFontTx/>
              <a:buNone/>
            </a:pPr>
            <a:r>
              <a:rPr lang="cs-CZ" sz="2800" b="1" dirty="0" smtClean="0"/>
              <a:t>Stanislava. </a:t>
            </a:r>
            <a:r>
              <a:rPr lang="cs-CZ" sz="2800" b="1" i="1" dirty="0" smtClean="0"/>
              <a:t>Český jazyk 6</a:t>
            </a:r>
            <a:r>
              <a:rPr lang="cs-CZ" sz="2800" b="1" dirty="0" smtClean="0"/>
              <a:t>. Praha: Septima, 2004,</a:t>
            </a:r>
          </a:p>
          <a:p>
            <a:pPr>
              <a:buFontTx/>
              <a:buNone/>
            </a:pPr>
            <a:r>
              <a:rPr lang="cs-CZ" sz="2800" b="1" dirty="0" smtClean="0"/>
              <a:t>ISBN 80-7216-198-9.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Zdroj obrázků: 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Galerie MS Office </a:t>
            </a:r>
          </a:p>
          <a:p>
            <a:pPr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746</TotalTime>
  <Words>351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Anotace</vt:lpstr>
      <vt:lpstr> Vyjmenovaná slova po z </vt:lpstr>
      <vt:lpstr>Prezentace aplikace PowerPoint</vt:lpstr>
      <vt:lpstr>Prezentace aplikace PowerPoint</vt:lpstr>
      <vt:lpstr>Prezentace aplikace PowerPoint</vt:lpstr>
      <vt:lpstr>Prezentace aplikace PowerPoint</vt:lpstr>
      <vt:lpstr>Doplň neúplná slova</vt:lpstr>
      <vt:lpstr>Kontrola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Učitel</cp:lastModifiedBy>
  <cp:revision>23</cp:revision>
  <dcterms:created xsi:type="dcterms:W3CDTF">2013-03-17T15:29:45Z</dcterms:created>
  <dcterms:modified xsi:type="dcterms:W3CDTF">2013-06-05T07:21:58Z</dcterms:modified>
</cp:coreProperties>
</file>