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1"/>
  </p:notesMasterIdLst>
  <p:sldIdLst>
    <p:sldId id="260" r:id="rId2"/>
    <p:sldId id="259" r:id="rId3"/>
    <p:sldId id="262" r:id="rId4"/>
    <p:sldId id="263" r:id="rId5"/>
    <p:sldId id="264" r:id="rId6"/>
    <p:sldId id="265" r:id="rId7"/>
    <p:sldId id="266" r:id="rId8"/>
    <p:sldId id="267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4" autoAdjust="0"/>
    <p:restoredTop sz="94615" autoAdjust="0"/>
  </p:normalViewPr>
  <p:slideViewPr>
    <p:cSldViewPr>
      <p:cViewPr>
        <p:scale>
          <a:sx n="107" d="100"/>
          <a:sy n="107" d="100"/>
        </p:scale>
        <p:origin x="-84" y="-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E8BDBF-54A5-4DDA-BFE1-24B02E146E2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AFC12D-7CF8-4CAA-BF4B-BB62FAF1ECF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052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3D50EE5-6B62-4B96-B778-DC39BA975CEE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E9A57B71-6D2F-4722-B31C-DC7A2760A99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cs.wikipedia.org/wiki/Soubor:Trimyristin-3D-vdW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918416"/>
              </p:ext>
            </p:extLst>
          </p:nvPr>
        </p:nvGraphicFramePr>
        <p:xfrm>
          <a:off x="1368425" y="2924944"/>
          <a:ext cx="6405925" cy="278892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VY_32_INOVACE_13A_18_Tuky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13A_CH9.roč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</a:t>
                      </a: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dne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30.5.2013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 9.A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DUM je určen k výkladu a procvičení učiva. Žáci se seznamují 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významnými látkami v organismu – tuky. DUM slouží také k zápisu a zopakování.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57200" y="4221088"/>
            <a:ext cx="8305800" cy="1152128"/>
          </a:xfrm>
        </p:spPr>
        <p:txBody>
          <a:bodyPr/>
          <a:lstStyle/>
          <a:p>
            <a:r>
              <a:rPr lang="cs-CZ" sz="4400" b="1" dirty="0" smtClean="0">
                <a:solidFill>
                  <a:schemeClr val="tx1"/>
                </a:solidFill>
              </a:rPr>
              <a:t>Lipidy 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80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Tuky</a:t>
            </a:r>
            <a:endParaRPr lang="cs-CZ" sz="80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dmin\AppData\Local\Microsoft\Windows\Temporary Internet Files\Content.IE5\HUCSK6GQ\MC9000713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4869160"/>
            <a:ext cx="2067208" cy="1342931"/>
          </a:xfrm>
          <a:prstGeom prst="rect">
            <a:avLst/>
          </a:prstGeom>
          <a:noFill/>
        </p:spPr>
      </p:pic>
      <p:pic>
        <p:nvPicPr>
          <p:cNvPr id="4099" name="Picture 3" descr="C:\Users\admin\AppData\Local\Microsoft\Windows\Temporary Internet Files\Content.IE5\FHTPFQ8J\MP90043054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404664"/>
            <a:ext cx="2194724" cy="1462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24000"/>
            <a:ext cx="8435280" cy="4572000"/>
          </a:xfrm>
        </p:spPr>
        <p:txBody>
          <a:bodyPr/>
          <a:lstStyle/>
          <a:p>
            <a:r>
              <a:rPr lang="cs-CZ" sz="2800" dirty="0" smtClean="0"/>
              <a:t>Zásobní látky živočišných i rostlinných organismů</a:t>
            </a:r>
          </a:p>
          <a:p>
            <a:r>
              <a:rPr lang="cs-CZ" sz="2800" dirty="0" smtClean="0"/>
              <a:t>Složka potravy</a:t>
            </a:r>
          </a:p>
          <a:p>
            <a:r>
              <a:rPr lang="cs-CZ" sz="2800" dirty="0" smtClean="0"/>
              <a:t>Příčina nadváhy</a:t>
            </a:r>
          </a:p>
          <a:p>
            <a:endParaRPr lang="cs-CZ" sz="2800" dirty="0" smtClean="0"/>
          </a:p>
          <a:p>
            <a:endParaRPr lang="cs-CZ" sz="2800" b="1" u="sng" dirty="0" smtClean="0">
              <a:solidFill>
                <a:srgbClr val="00FFFF"/>
              </a:solidFill>
            </a:endParaRPr>
          </a:p>
          <a:p>
            <a:endParaRPr lang="cs-CZ" sz="2800" b="1" u="sng" dirty="0" smtClean="0">
              <a:solidFill>
                <a:srgbClr val="00FFFF"/>
              </a:solidFill>
            </a:endParaRPr>
          </a:p>
          <a:p>
            <a:r>
              <a:rPr lang="cs-CZ" sz="2800" b="1" u="sng" dirty="0" smtClean="0">
                <a:solidFill>
                  <a:srgbClr val="00FFFF"/>
                </a:solidFill>
              </a:rPr>
              <a:t>Chemické složení:</a:t>
            </a:r>
          </a:p>
          <a:p>
            <a:r>
              <a:rPr lang="cs-CZ" sz="2800" dirty="0" smtClean="0">
                <a:solidFill>
                  <a:srgbClr val="00FFFF"/>
                </a:solidFill>
              </a:rPr>
              <a:t>Estery alkoholu glycerolu a vyšších mastných kyselin ( palmitové, stearové, olejové)</a:t>
            </a:r>
            <a:endParaRPr lang="cs-CZ" dirty="0">
              <a:solidFill>
                <a:srgbClr val="00FF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5400" b="1" dirty="0" smtClean="0"/>
              <a:t>Tuky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5122" name="Picture 2" descr="C:\Users\admin\AppData\Local\Microsoft\Windows\Temporary Internet Files\Content.IE5\HUCSK6GQ\MC9000713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5373216"/>
            <a:ext cx="2067208" cy="1342931"/>
          </a:xfrm>
          <a:prstGeom prst="rect">
            <a:avLst/>
          </a:prstGeom>
          <a:noFill/>
        </p:spPr>
      </p:pic>
      <p:pic>
        <p:nvPicPr>
          <p:cNvPr id="5" name="Obrázek 4" descr="739px-Trimyristin-3D-vdW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2132856"/>
            <a:ext cx="3600400" cy="292319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339752" y="3212976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rgbClr val="FFC000"/>
                </a:solidFill>
              </a:rPr>
              <a:t>Model molekuly tuku</a:t>
            </a:r>
            <a:endParaRPr lang="cs-CZ" sz="2800" i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organismech vznikají tuky esterifikací: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/>
              <a:t>Vznik tuků</a:t>
            </a:r>
            <a:endParaRPr lang="cs-CZ" sz="54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91680" y="2132856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FFC000"/>
                </a:solidFill>
              </a:rPr>
              <a:t>Jaké látky reagují při esterifikaci?</a:t>
            </a:r>
            <a:endParaRPr lang="cs-CZ" sz="2800" b="1" i="1" dirty="0">
              <a:solidFill>
                <a:srgbClr val="FFC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63080" y="2924944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C000"/>
                </a:solidFill>
              </a:rPr>
              <a:t>Alkohol + karboxylová kyselina </a:t>
            </a:r>
            <a:r>
              <a:rPr lang="cs-CZ" sz="2800" dirty="0" smtClean="0">
                <a:solidFill>
                  <a:srgbClr val="FFC000"/>
                </a:solidFill>
                <a:latin typeface="Times New Roman"/>
                <a:cs typeface="Times New Roman"/>
              </a:rPr>
              <a:t>→ ester + voda</a:t>
            </a:r>
            <a:endParaRPr lang="cs-CZ" sz="2800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3861048"/>
            <a:ext cx="7848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FFFF"/>
                </a:solidFill>
              </a:rPr>
              <a:t>Vznik tuků:</a:t>
            </a:r>
          </a:p>
          <a:p>
            <a:endParaRPr lang="cs-CZ" sz="2800" b="1" dirty="0" smtClean="0">
              <a:solidFill>
                <a:srgbClr val="00FFFF"/>
              </a:solidFill>
            </a:endParaRPr>
          </a:p>
          <a:p>
            <a:r>
              <a:rPr lang="cs-CZ" sz="2800" b="1" dirty="0" smtClean="0">
                <a:solidFill>
                  <a:srgbClr val="00FFFF"/>
                </a:solidFill>
              </a:rPr>
              <a:t>Glycerol + vyšší mastná kyselina </a:t>
            </a:r>
            <a:r>
              <a:rPr lang="cs-CZ" sz="2800" b="1" dirty="0" smtClean="0">
                <a:solidFill>
                  <a:srgbClr val="00FFFF"/>
                </a:solidFill>
                <a:latin typeface="Times New Roman"/>
                <a:cs typeface="Times New Roman"/>
              </a:rPr>
              <a:t>→ tuk + voda</a:t>
            </a:r>
            <a:endParaRPr lang="cs-CZ" sz="2800" b="1" dirty="0">
              <a:solidFill>
                <a:srgbClr val="00FFFF"/>
              </a:solidFill>
            </a:endParaRPr>
          </a:p>
        </p:txBody>
      </p:sp>
      <p:pic>
        <p:nvPicPr>
          <p:cNvPr id="6146" name="Picture 2" descr="C:\Users\admin\AppData\Local\Microsoft\Windows\Temporary Internet Files\Content.IE5\HUCSK6GQ\MC9000713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5301208"/>
            <a:ext cx="2067208" cy="1342931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95536" y="5733256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Zopakuj si: napiš vzorec alkoholu glycerolu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/>
              <a:t>Dělení tuků</a:t>
            </a:r>
            <a:endParaRPr lang="cs-CZ" sz="5400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z="3200" b="1" u="sng" dirty="0" smtClean="0"/>
              <a:t>Pevné, mazlavé</a:t>
            </a:r>
          </a:p>
          <a:p>
            <a:endParaRPr lang="cs-CZ" dirty="0" smtClean="0"/>
          </a:p>
          <a:p>
            <a:r>
              <a:rPr lang="cs-CZ" dirty="0" smtClean="0"/>
              <a:t>Většinou živočišné tuky</a:t>
            </a:r>
          </a:p>
          <a:p>
            <a:r>
              <a:rPr lang="cs-CZ" dirty="0" smtClean="0"/>
              <a:t>Estery kyseliny palmitové, stearové (nasycené – pouze jednoduché vazby)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sz="3200" b="1" u="sng" dirty="0" smtClean="0"/>
              <a:t>Kapalné tuky – oleje</a:t>
            </a:r>
          </a:p>
          <a:p>
            <a:endParaRPr lang="cs-CZ" dirty="0" smtClean="0"/>
          </a:p>
          <a:p>
            <a:r>
              <a:rPr lang="cs-CZ" dirty="0" smtClean="0"/>
              <a:t>Rostlinné oleje (slunečnicový, olivový), rybí tuk</a:t>
            </a:r>
          </a:p>
          <a:p>
            <a:r>
              <a:rPr lang="cs-CZ" dirty="0" smtClean="0"/>
              <a:t>Estery kyselin s dvojnou vazbou (nenasycené kyseliny) např. </a:t>
            </a:r>
            <a:r>
              <a:rPr lang="cs-CZ" dirty="0" err="1" smtClean="0"/>
              <a:t>kys</a:t>
            </a:r>
            <a:r>
              <a:rPr lang="cs-CZ" dirty="0" smtClean="0"/>
              <a:t>. olejová</a:t>
            </a:r>
          </a:p>
          <a:p>
            <a:endParaRPr lang="cs-CZ" dirty="0"/>
          </a:p>
        </p:txBody>
      </p:sp>
      <p:pic>
        <p:nvPicPr>
          <p:cNvPr id="7170" name="Picture 2" descr="C:\Users\admin\AppData\Local\Microsoft\Windows\Temporary Internet Files\Content.IE5\HUCSK6GQ\MC9000713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157192"/>
            <a:ext cx="2067208" cy="13429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Chrání organismus před ztrátou tepla</a:t>
            </a:r>
          </a:p>
          <a:p>
            <a:r>
              <a:rPr lang="cs-CZ" dirty="0" smtClean="0"/>
              <a:t>Ochrana pro vnitřní orgány</a:t>
            </a:r>
          </a:p>
          <a:p>
            <a:r>
              <a:rPr lang="cs-CZ" dirty="0" smtClean="0"/>
              <a:t>Důležitá složka potravy</a:t>
            </a:r>
          </a:p>
          <a:p>
            <a:r>
              <a:rPr lang="cs-CZ" dirty="0" smtClean="0"/>
              <a:t>Zdroj energie</a:t>
            </a:r>
          </a:p>
          <a:p>
            <a:r>
              <a:rPr lang="cs-CZ" dirty="0" smtClean="0"/>
              <a:t>Organismus z nich vytváří vlastní tuk – zásobní látka</a:t>
            </a:r>
          </a:p>
          <a:p>
            <a:endParaRPr lang="cs-CZ" dirty="0" smtClean="0"/>
          </a:p>
          <a:p>
            <a:r>
              <a:rPr lang="cs-CZ" sz="2800" b="1" dirty="0" smtClean="0">
                <a:solidFill>
                  <a:srgbClr val="00FFFF"/>
                </a:solidFill>
              </a:rPr>
              <a:t>V rostlinách se tuk nejvíce vyskytuje -kde </a:t>
            </a:r>
            <a:r>
              <a:rPr lang="cs-CZ" sz="4800" b="1" dirty="0" smtClean="0">
                <a:solidFill>
                  <a:srgbClr val="00FFFF"/>
                </a:solidFill>
              </a:rPr>
              <a:t>?</a:t>
            </a:r>
            <a:endParaRPr lang="cs-CZ" sz="2800" b="1" dirty="0" smtClean="0">
              <a:solidFill>
                <a:srgbClr val="00FFFF"/>
              </a:solidFill>
            </a:endParaRP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/>
              <a:t>Význam tuků</a:t>
            </a:r>
            <a:endParaRPr lang="cs-CZ" sz="54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88024" y="5229200"/>
            <a:ext cx="4355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V semenech a plodech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5733256"/>
            <a:ext cx="58466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FFFF"/>
                </a:solidFill>
              </a:rPr>
              <a:t>Kde se ukládají tuky u živočichů ?</a:t>
            </a:r>
            <a:endParaRPr lang="cs-CZ" sz="2800" b="1" dirty="0">
              <a:solidFill>
                <a:srgbClr val="00FFFF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95528" y="6165304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V podkožním vazivu</a:t>
            </a:r>
            <a:endParaRPr lang="cs-CZ" sz="2800" b="1" dirty="0">
              <a:solidFill>
                <a:srgbClr val="FFFF00"/>
              </a:solidFill>
            </a:endParaRPr>
          </a:p>
        </p:txBody>
      </p:sp>
      <p:pic>
        <p:nvPicPr>
          <p:cNvPr id="8194" name="Picture 2" descr="C:\Users\admin\AppData\Local\Microsoft\Windows\Temporary Internet Files\Content.IE5\HUCSK6GQ\MC9000713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260648"/>
            <a:ext cx="2067208" cy="13429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524000"/>
            <a:ext cx="8784976" cy="4572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Reakce, kdy se z kapalných olejů vyrábějí pevné</a:t>
            </a:r>
          </a:p>
          <a:p>
            <a:r>
              <a:rPr lang="cs-CZ" sz="2800" dirty="0" smtClean="0"/>
              <a:t>Např. rostlinný olej </a:t>
            </a:r>
            <a:r>
              <a:rPr lang="cs-CZ" sz="2800" dirty="0" smtClean="0">
                <a:latin typeface="Times New Roman"/>
                <a:cs typeface="Times New Roman"/>
              </a:rPr>
              <a:t>→ rostlinný margarín</a:t>
            </a:r>
          </a:p>
          <a:p>
            <a:r>
              <a:rPr lang="cs-CZ" sz="2800" dirty="0" smtClean="0">
                <a:latin typeface="Times New Roman"/>
                <a:cs typeface="Times New Roman"/>
              </a:rPr>
              <a:t>Reaguje vodík s olejem za vyšší teploty a tlaku, v přítomnosti katalyzátoru</a:t>
            </a:r>
          </a:p>
          <a:p>
            <a:r>
              <a:rPr lang="cs-CZ" sz="2800" dirty="0" smtClean="0">
                <a:latin typeface="Times New Roman"/>
                <a:cs typeface="Times New Roman"/>
              </a:rPr>
              <a:t>Dojde k nasycení dvojné vazby (zanikne, zůstanou pouze vazby jednoduché)</a:t>
            </a:r>
          </a:p>
          <a:p>
            <a:r>
              <a:rPr lang="cs-CZ" sz="2800" dirty="0" smtClean="0">
                <a:latin typeface="Times New Roman"/>
                <a:cs typeface="Times New Roman"/>
              </a:rPr>
              <a:t>Ztužené tuky – stálejší, odolné proti žluknutí</a:t>
            </a:r>
            <a:endParaRPr lang="cs-CZ" sz="28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u="sng" dirty="0" smtClean="0"/>
              <a:t>Ztužování tuků</a:t>
            </a:r>
            <a:endParaRPr lang="cs-CZ" sz="4800" b="1" u="sng" dirty="0"/>
          </a:p>
        </p:txBody>
      </p:sp>
      <p:pic>
        <p:nvPicPr>
          <p:cNvPr id="9218" name="Picture 2" descr="C:\Users\admin\AppData\Local\Microsoft\Windows\Temporary Internet Files\Content.IE5\HUCSK6GQ\MC9000713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5157192"/>
            <a:ext cx="2067208" cy="1342931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51520" y="5085184"/>
            <a:ext cx="2952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Co je žluknutí tuků?</a:t>
            </a:r>
            <a:endParaRPr lang="cs-CZ" sz="2800" b="1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43808" y="4919008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Žluknutí = oxidace vzdušným kyslíkem, dojde ke znehodnocení tuku, nepříjemně páchne a je zdravotně závadný</a:t>
            </a:r>
            <a:endParaRPr lang="cs-CZ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Působením hydroxidu sodného (nebo draselného) na tuk</a:t>
            </a:r>
          </a:p>
          <a:p>
            <a:endParaRPr lang="cs-CZ" dirty="0" smtClean="0"/>
          </a:p>
          <a:p>
            <a:r>
              <a:rPr lang="cs-CZ" sz="3600" b="1" dirty="0" smtClean="0">
                <a:solidFill>
                  <a:srgbClr val="002060"/>
                </a:solidFill>
              </a:rPr>
              <a:t>Tuk + hydroxid sodný (draselný) </a:t>
            </a:r>
            <a:r>
              <a:rPr lang="cs-CZ" sz="3600" b="1" dirty="0" smtClean="0">
                <a:solidFill>
                  <a:srgbClr val="002060"/>
                </a:solidFill>
                <a:latin typeface="Times New Roman"/>
                <a:cs typeface="Times New Roman"/>
              </a:rPr>
              <a:t>→ glycerol + mýdlo</a:t>
            </a:r>
          </a:p>
          <a:p>
            <a:endParaRPr lang="cs-CZ" sz="3600" b="1" dirty="0" smtClean="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r>
              <a:rPr lang="cs-CZ" sz="2800" dirty="0" smtClean="0">
                <a:latin typeface="Times New Roman"/>
                <a:cs typeface="Times New Roman"/>
              </a:rPr>
              <a:t>Běžně se mýdlo vyrábí z živočišného loje, z roztoku se oddělí vysolováním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u="sng" dirty="0" smtClean="0"/>
              <a:t>Výroba mýdla</a:t>
            </a:r>
            <a:endParaRPr lang="cs-CZ" sz="5400" b="1" u="sng" dirty="0"/>
          </a:p>
        </p:txBody>
      </p:sp>
      <p:pic>
        <p:nvPicPr>
          <p:cNvPr id="10242" name="Picture 2" descr="C:\Users\admin\AppData\Local\Microsoft\Windows\Temporary Internet Files\Content.IE5\FHTPFQ8J\MC9003713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5157192"/>
            <a:ext cx="1517614" cy="1295102"/>
          </a:xfrm>
          <a:prstGeom prst="rect">
            <a:avLst/>
          </a:prstGeom>
          <a:noFill/>
        </p:spPr>
      </p:pic>
      <p:pic>
        <p:nvPicPr>
          <p:cNvPr id="10243" name="Picture 3" descr="C:\Users\admin\AppData\Local\Microsoft\Windows\Temporary Internet Files\Content.IE5\VFK6XQHI\MC90038313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260648"/>
            <a:ext cx="1384703" cy="148478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547664" y="5661248"/>
            <a:ext cx="5040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Napiš vzorce reagujících látek, které znáš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984445"/>
              </p:ext>
            </p:extLst>
          </p:nvPr>
        </p:nvGraphicFramePr>
        <p:xfrm>
          <a:off x="611560" y="3618021"/>
          <a:ext cx="7992888" cy="2936423"/>
        </p:xfrm>
        <a:graphic>
          <a:graphicData uri="http://schemas.openxmlformats.org/drawingml/2006/table">
            <a:tbl>
              <a:tblPr firstRow="1" firstCol="1" bandRow="1"/>
              <a:tblGrid>
                <a:gridCol w="1168945"/>
                <a:gridCol w="175565"/>
                <a:gridCol w="6648378"/>
              </a:tblGrid>
              <a:tr h="19549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pl-PL" sz="11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BENJAH-BMM27. </a:t>
                      </a:r>
                      <a:r>
                        <a:rPr kumimoji="0" lang="pl-PL" sz="1100" b="0" i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www.wikipedie.cz</a:t>
                      </a:r>
                      <a:r>
                        <a:rPr kumimoji="0" lang="pl-PL" sz="11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 [online]. [cit. 20.5.2013]. Dostupný na WWW: </a:t>
                      </a:r>
                      <a:r>
                        <a:rPr kumimoji="0" lang="pl-PL" sz="11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  <a:hlinkClick r:id="rId2"/>
                        </a:rPr>
                        <a:t>http://cs.wikipedia.org/wiki/Soubor:Trimyristin-3D-vdW.png</a:t>
                      </a:r>
                      <a:endParaRPr kumimoji="0" lang="pl-PL" sz="1100" b="0" i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kumimoji="0" lang="cs-CZ" sz="1100" b="0" i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100" b="0" i="0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Obrázky jsou použity z galerie Microsoft office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kumimoji="0" lang="cs-CZ" sz="1100" b="0" i="0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541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541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06084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275856" y="335699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1528</TotalTime>
  <Words>372</Words>
  <Application>Microsoft Office PowerPoint</Application>
  <PresentationFormat>Předvádění na obrazovce (4:3)</PresentationFormat>
  <Paragraphs>97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Papír</vt:lpstr>
      <vt:lpstr>Prezentace aplikace PowerPoint</vt:lpstr>
      <vt:lpstr>Tuky</vt:lpstr>
      <vt:lpstr>Tuky </vt:lpstr>
      <vt:lpstr>Vznik tuků</vt:lpstr>
      <vt:lpstr>Dělení tuků</vt:lpstr>
      <vt:lpstr>Význam tuků</vt:lpstr>
      <vt:lpstr>Ztužování tuků</vt:lpstr>
      <vt:lpstr>Výroba mýdla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ARENY</dc:title>
  <dc:creator>admin</dc:creator>
  <cp:lastModifiedBy>blahova</cp:lastModifiedBy>
  <cp:revision>152</cp:revision>
  <dcterms:created xsi:type="dcterms:W3CDTF">2013-04-08T19:19:27Z</dcterms:created>
  <dcterms:modified xsi:type="dcterms:W3CDTF">2013-06-05T07:16:19Z</dcterms:modified>
</cp:coreProperties>
</file>