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60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>
        <p:scale>
          <a:sx n="107" d="100"/>
          <a:sy n="107" d="100"/>
        </p:scale>
        <p:origin x="-7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640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sDhk6-_VY4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oteinStructures.png" TargetMode="External"/><Relationship Id="rId7" Type="http://schemas.openxmlformats.org/officeDocument/2006/relationships/image" Target="../media/image4.emf"/><Relationship Id="rId2" Type="http://schemas.openxmlformats.org/officeDocument/2006/relationships/hyperlink" Target="http://cs.wikipedia.org/wiki/Soubor:3D_protei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hyperlink" Target="http://kfrserver.natur.cuni.cz/globe/materialy/03Ruzne/CCdiagram-cesky.jpg" TargetMode="External"/><Relationship Id="rId4" Type="http://schemas.openxmlformats.org/officeDocument/2006/relationships/hyperlink" Target="http://cs.wikipedia.org/wiki/Soubor:Xanthoprotein-Reak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961253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VY_32_INOVACE_13A_19_Bílkoviny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významnými látkami v organismu – bílkovinami. DUM slouží také k zápisu a zopakování.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Proteiny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Bílkoviny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dmin\AppData\Local\Microsoft\Windows\Temporary Internet Files\Content.IE5\626A0A3Y\MP9004424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653136"/>
            <a:ext cx="2496278" cy="1872208"/>
          </a:xfrm>
          <a:prstGeom prst="rect">
            <a:avLst/>
          </a:prstGeom>
          <a:noFill/>
        </p:spPr>
      </p:pic>
      <p:pic>
        <p:nvPicPr>
          <p:cNvPr id="7" name="Obrázek 6" descr="3D_prote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36296" y="404664"/>
            <a:ext cx="1477611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Bílkoviny </a:t>
            </a:r>
            <a:endParaRPr lang="cs-CZ" sz="6600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79512" y="1524000"/>
            <a:ext cx="4752528" cy="4572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Vysokomolekulární přírodní látky</a:t>
            </a:r>
          </a:p>
          <a:p>
            <a:r>
              <a:rPr lang="cs-CZ" sz="3200" dirty="0" smtClean="0"/>
              <a:t>Obsahují vázané atomy uhlíku, vodíku, kyslíku a také dusíku, fosforu a síry</a:t>
            </a:r>
          </a:p>
          <a:p>
            <a:r>
              <a:rPr lang="cs-CZ" sz="3200" dirty="0" smtClean="0"/>
              <a:t>Základní stavební látky všech organismů</a:t>
            </a:r>
            <a:endParaRPr lang="cs-CZ" sz="3200" dirty="0"/>
          </a:p>
        </p:txBody>
      </p:sp>
      <p:pic>
        <p:nvPicPr>
          <p:cNvPr id="6" name="Zástupný symbol pro obsah 5" descr="3D_prote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052736"/>
            <a:ext cx="3558680" cy="48558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Struktura bílkovin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5987008" cy="52173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Složité uspořádání</a:t>
            </a:r>
          </a:p>
          <a:p>
            <a:r>
              <a:rPr lang="cs-CZ" sz="3200" dirty="0" smtClean="0"/>
              <a:t>Vzájemně vázáné aminokyseliny aminoskupinou </a:t>
            </a:r>
            <a:r>
              <a:rPr lang="cs-CZ" sz="3200" dirty="0" smtClean="0">
                <a:solidFill>
                  <a:srgbClr val="FFFF00"/>
                </a:solidFill>
              </a:rPr>
              <a:t>–NH</a:t>
            </a:r>
            <a:r>
              <a:rPr lang="cs-CZ" sz="3200" baseline="-25000" dirty="0" smtClean="0">
                <a:solidFill>
                  <a:srgbClr val="FFFF00"/>
                </a:solidFill>
              </a:rPr>
              <a:t>2</a:t>
            </a:r>
            <a:r>
              <a:rPr lang="cs-CZ" sz="3200" dirty="0" smtClean="0"/>
              <a:t> a karboxylovou skupinou </a:t>
            </a:r>
          </a:p>
          <a:p>
            <a:pPr>
              <a:buNone/>
            </a:pPr>
            <a:r>
              <a:rPr lang="cs-CZ" sz="3200" dirty="0" smtClean="0">
                <a:solidFill>
                  <a:srgbClr val="FFFF00"/>
                </a:solidFill>
              </a:rPr>
              <a:t>–COOH  </a:t>
            </a:r>
            <a:r>
              <a:rPr lang="cs-CZ" sz="3200" dirty="0" smtClean="0"/>
              <a:t>peptidickou vazbou  </a:t>
            </a:r>
          </a:p>
          <a:p>
            <a:pPr>
              <a:buNone/>
            </a:pPr>
            <a:r>
              <a:rPr lang="cs-CZ" sz="3200" dirty="0" smtClean="0"/>
              <a:t> </a:t>
            </a:r>
            <a:r>
              <a:rPr lang="cs-CZ" sz="3200" dirty="0" smtClean="0">
                <a:solidFill>
                  <a:srgbClr val="FFFF00"/>
                </a:solidFill>
              </a:rPr>
              <a:t>–NH–CO–</a:t>
            </a: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2800" dirty="0" smtClean="0">
                <a:solidFill>
                  <a:srgbClr val="00FFFF"/>
                </a:solidFill>
              </a:rPr>
              <a:t>V bílkovinách je vázáno více než 100 molekul aminokyselin</a:t>
            </a:r>
          </a:p>
          <a:p>
            <a:pPr>
              <a:buNone/>
            </a:pPr>
            <a:r>
              <a:rPr lang="cs-CZ" sz="2800" dirty="0" smtClean="0">
                <a:solidFill>
                  <a:srgbClr val="00FFFF"/>
                </a:solidFill>
              </a:rPr>
              <a:t>Vzájemné pořadí, typ a počet aminokyselin určuje druh bílkoviny</a:t>
            </a:r>
            <a:endParaRPr lang="cs-CZ" sz="2800" dirty="0">
              <a:solidFill>
                <a:srgbClr val="00FFFF"/>
              </a:solidFill>
            </a:endParaRPr>
          </a:p>
        </p:txBody>
      </p:sp>
      <p:pic>
        <p:nvPicPr>
          <p:cNvPr id="5" name="Zástupný symbol pro obsah 4" descr="220px-ProteinStructures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732240" y="548680"/>
            <a:ext cx="1930562" cy="58004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524000"/>
            <a:ext cx="8712968" cy="4572000"/>
          </a:xfrm>
        </p:spPr>
        <p:txBody>
          <a:bodyPr/>
          <a:lstStyle/>
          <a:p>
            <a:r>
              <a:rPr lang="cs-CZ" sz="2800" b="1" u="sng" dirty="0" smtClean="0"/>
              <a:t>Bílkoviny jsou základem všech známých organismů a plní v nich různé funkce: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Stavební (kolagen, elastin, keratin)</a:t>
            </a:r>
          </a:p>
          <a:p>
            <a:r>
              <a:rPr lang="cs-CZ" sz="2800" dirty="0" smtClean="0"/>
              <a:t>Transportní a skladovací (hemoglobin)</a:t>
            </a:r>
          </a:p>
          <a:p>
            <a:r>
              <a:rPr lang="cs-CZ" sz="2800" dirty="0" smtClean="0"/>
              <a:t>Zajišťující pohyb (aktin, </a:t>
            </a:r>
            <a:r>
              <a:rPr lang="cs-CZ" sz="2800" dirty="0" err="1" smtClean="0"/>
              <a:t>myosin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Katalytické, řídící a regulační (enzymy, hormony…)</a:t>
            </a:r>
          </a:p>
          <a:p>
            <a:r>
              <a:rPr lang="cs-CZ" sz="2800" dirty="0" smtClean="0"/>
              <a:t>Ochranné a obranné (imunoglobulin, fibrin)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u="sng" dirty="0" smtClean="0"/>
              <a:t>Funkce bílkovin</a:t>
            </a:r>
            <a:endParaRPr lang="cs-CZ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589240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FFFF"/>
                </a:solidFill>
              </a:rPr>
              <a:t>Bílkoviny tvoří přibližně 19% hmotnosti člověka</a:t>
            </a:r>
            <a:endParaRPr lang="cs-CZ" sz="3200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Důkaz bílkovin</a:t>
            </a:r>
            <a:endParaRPr lang="cs-CZ" sz="54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1524000"/>
            <a:ext cx="4517136" cy="4572000"/>
          </a:xfrm>
        </p:spPr>
        <p:txBody>
          <a:bodyPr/>
          <a:lstStyle/>
          <a:p>
            <a:r>
              <a:rPr lang="cs-CZ" sz="3200" u="sng" dirty="0" smtClean="0">
                <a:solidFill>
                  <a:srgbClr val="FFFF00"/>
                </a:solidFill>
              </a:rPr>
              <a:t>Xantoproteinová reakce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Bílkovina se smísí s kyselinou dusičnou a zahřívá se k bodu varu. Po zahřátí vzniká žluté zbarvení.</a:t>
            </a:r>
            <a:endParaRPr lang="cs-CZ" dirty="0"/>
          </a:p>
        </p:txBody>
      </p:sp>
      <p:pic>
        <p:nvPicPr>
          <p:cNvPr id="8" name="Zástupný symbol pro obsah 7" descr="800px-Xanthoprotein-Reakti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115616" y="4869160"/>
            <a:ext cx="2671911" cy="1800200"/>
          </a:xfrm>
        </p:spPr>
      </p:pic>
      <p:sp>
        <p:nvSpPr>
          <p:cNvPr id="9" name="TextovéPole 8"/>
          <p:cNvSpPr txBox="1"/>
          <p:nvPr/>
        </p:nvSpPr>
        <p:spPr>
          <a:xfrm>
            <a:off x="4572000" y="1340768"/>
            <a:ext cx="424847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>
                <a:solidFill>
                  <a:srgbClr val="FFFF00"/>
                </a:solidFill>
              </a:rPr>
              <a:t>Biuretová</a:t>
            </a:r>
            <a:r>
              <a:rPr lang="cs-CZ" sz="3200" u="sng" dirty="0" smtClean="0">
                <a:solidFill>
                  <a:srgbClr val="FFFF00"/>
                </a:solidFill>
              </a:rPr>
              <a:t> reakce</a:t>
            </a:r>
          </a:p>
          <a:p>
            <a:r>
              <a:rPr lang="cs-CZ" dirty="0" smtClean="0"/>
              <a:t> </a:t>
            </a:r>
            <a:r>
              <a:rPr lang="cs-CZ" sz="2800" dirty="0" smtClean="0"/>
              <a:t>reakce při níž se dokazuje bílkovina pomocí směsi roztoků hydroxidu sodného a síranu měďnatého </a:t>
            </a:r>
          </a:p>
          <a:p>
            <a:r>
              <a:rPr lang="cs-CZ" sz="2800" dirty="0" smtClean="0"/>
              <a:t>Bílkovina se při důkazu zbarví modrofialově 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5013176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FFFF"/>
                </a:solidFill>
              </a:rPr>
              <a:t>Napiš vzorce uvedených důkazových látek:</a:t>
            </a:r>
            <a:endParaRPr lang="cs-CZ" sz="2400" dirty="0">
              <a:solidFill>
                <a:srgbClr val="00FF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94928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HNO</a:t>
            </a:r>
            <a:r>
              <a:rPr lang="cs-CZ" sz="2800" baseline="-25000" dirty="0" smtClean="0">
                <a:solidFill>
                  <a:srgbClr val="FFC000"/>
                </a:solidFill>
              </a:rPr>
              <a:t>3   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baseline="-250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NaOH</a:t>
            </a:r>
            <a:r>
              <a:rPr lang="cs-CZ" sz="2800" baseline="-250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   </a:t>
            </a:r>
            <a:r>
              <a:rPr lang="cs-CZ" sz="2800" baseline="-250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CuSO</a:t>
            </a:r>
            <a:r>
              <a:rPr lang="cs-CZ" sz="2800" baseline="-25000" dirty="0" smtClean="0">
                <a:solidFill>
                  <a:srgbClr val="FFC000"/>
                </a:solidFill>
              </a:rPr>
              <a:t>4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Bílkoviny v potravě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Rostliny si bílkoviny vytváří samy</a:t>
            </a:r>
          </a:p>
          <a:p>
            <a:r>
              <a:rPr lang="cs-CZ" dirty="0" smtClean="0"/>
              <a:t>Živočichové je musí přijímat v potravě</a:t>
            </a:r>
          </a:p>
          <a:p>
            <a:endParaRPr lang="cs-CZ" dirty="0" smtClean="0"/>
          </a:p>
          <a:p>
            <a:r>
              <a:rPr lang="cs-CZ" dirty="0" smtClean="0"/>
              <a:t>Jsou obsaženy v:</a:t>
            </a:r>
          </a:p>
          <a:p>
            <a:r>
              <a:rPr lang="cs-CZ" dirty="0" smtClean="0"/>
              <a:t>Luštěniny</a:t>
            </a:r>
          </a:p>
          <a:p>
            <a:r>
              <a:rPr lang="cs-CZ" dirty="0" smtClean="0"/>
              <a:t>Maso, vejce, mléko, sýry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626A0A3Y\MP9004424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484784"/>
            <a:ext cx="2784310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00192" y="1700808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Vaječné bílky – čistá bílkovina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V9ZCKEUZ\MC900441751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933056"/>
            <a:ext cx="2743200" cy="27432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56176" y="472514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FFFF"/>
                </a:solidFill>
              </a:rPr>
              <a:t>Kasein – hlavní bílkovina v mléce</a:t>
            </a:r>
            <a:endParaRPr lang="cs-CZ" sz="2400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CCdiagram-ces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25290" y="114542"/>
            <a:ext cx="7147110" cy="6618776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5719"/>
          </a:xfrm>
        </p:spPr>
        <p:txBody>
          <a:bodyPr>
            <a:normAutofit fontScale="90000"/>
          </a:bodyPr>
          <a:lstStyle/>
          <a:p>
            <a:endParaRPr lang="cs-CZ" sz="6000" b="1" u="sng" dirty="0"/>
          </a:p>
        </p:txBody>
      </p:sp>
      <p:sp>
        <p:nvSpPr>
          <p:cNvPr id="9" name="Obdélník 8"/>
          <p:cNvSpPr/>
          <p:nvPr/>
        </p:nvSpPr>
        <p:spPr>
          <a:xfrm>
            <a:off x="3131840" y="5805264"/>
            <a:ext cx="60121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hlinkClick r:id="rId3"/>
              </a:rPr>
              <a:t>http://www.</a:t>
            </a:r>
            <a:r>
              <a:rPr lang="cs-CZ" sz="2400" b="1" dirty="0" err="1" smtClean="0">
                <a:hlinkClick r:id="rId3"/>
              </a:rPr>
              <a:t>youtube.com</a:t>
            </a:r>
            <a:r>
              <a:rPr lang="cs-CZ" sz="2400" b="1" dirty="0" smtClean="0">
                <a:hlinkClick r:id="rId3"/>
              </a:rPr>
              <a:t>/</a:t>
            </a:r>
            <a:r>
              <a:rPr lang="cs-CZ" sz="2400" b="1" dirty="0" err="1" smtClean="0">
                <a:hlinkClick r:id="rId3"/>
              </a:rPr>
              <a:t>watch</a:t>
            </a:r>
            <a:r>
              <a:rPr lang="cs-CZ" sz="2400" b="1" dirty="0" smtClean="0">
                <a:hlinkClick r:id="rId3"/>
              </a:rPr>
              <a:t>?v=3sDhk6-_VY4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611560" y="3618021"/>
          <a:ext cx="7992888" cy="3102102"/>
        </p:xfrm>
        <a:graphic>
          <a:graphicData uri="http://schemas.openxmlformats.org/drawingml/2006/table">
            <a:tbl>
              <a:tblPr firstRow="1" firstCol="1" bandRow="1"/>
              <a:tblGrid>
                <a:gridCol w="1168945"/>
                <a:gridCol w="175565"/>
                <a:gridCol w="6648378"/>
              </a:tblGrid>
              <a:tr h="19549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FILE UPLOAD BOT (MAGNUS MANSKE). </a:t>
                      </a:r>
                      <a:r>
                        <a:rPr kumimoji="0" lang="en-US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en-US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26.5.2013]. </a:t>
                      </a:r>
                      <a:r>
                        <a:rPr kumimoji="0" lang="en-US" sz="1100" b="0" i="0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Dostupný</a:t>
                      </a:r>
                      <a:r>
                        <a:rPr kumimoji="0" lang="en-US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US" sz="1100" b="0" i="0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na</a:t>
                      </a:r>
                      <a:r>
                        <a:rPr kumimoji="0" lang="en-US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WWW: </a:t>
                      </a:r>
                      <a:r>
                        <a:rPr kumimoji="0" lang="en-US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http://cs.wikipedia.org/wiki/Soubor:3D_protein.jpg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PINGUIN.TK.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26.5.2013].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http://cs.wikipedia.org/wiki/Soubor:ProteinStructures.png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ROBIN MÜLLER.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26.5.2013].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http://cs.wikipedia.org/wiki/Soubor:Xanthoprotein-Reaktion.jpg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J. ALBRECHTOVÁ.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www.kfrserver.natur.cuni.cz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26.5.2013].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http://kfrserver.natur.cuni.cz/globe/materialy/03Ruzne/CCdiagram-cesky.jpg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Obrázky 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275856" y="33569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1699</TotalTime>
  <Words>250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Bílkoviny</vt:lpstr>
      <vt:lpstr>Bílkoviny </vt:lpstr>
      <vt:lpstr>Struktura bílkovin</vt:lpstr>
      <vt:lpstr>    Funkce bílkovin</vt:lpstr>
      <vt:lpstr>Důkaz bílkovin</vt:lpstr>
      <vt:lpstr>Bílkoviny v potravě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blahova</cp:lastModifiedBy>
  <cp:revision>171</cp:revision>
  <dcterms:created xsi:type="dcterms:W3CDTF">2013-04-08T19:19:27Z</dcterms:created>
  <dcterms:modified xsi:type="dcterms:W3CDTF">2013-05-27T14:10:55Z</dcterms:modified>
</cp:coreProperties>
</file>