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60" r:id="rId2"/>
    <p:sldId id="259" r:id="rId3"/>
    <p:sldId id="262" r:id="rId4"/>
    <p:sldId id="263" r:id="rId5"/>
    <p:sldId id="264" r:id="rId6"/>
    <p:sldId id="265" r:id="rId7"/>
    <p:sldId id="267" r:id="rId8"/>
    <p:sldId id="268" r:id="rId9"/>
    <p:sldId id="269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 autoAdjust="0"/>
    <p:restoredTop sz="94615" autoAdjust="0"/>
  </p:normalViewPr>
  <p:slideViewPr>
    <p:cSldViewPr>
      <p:cViewPr>
        <p:scale>
          <a:sx n="107" d="100"/>
          <a:sy n="107" d="100"/>
        </p:scale>
        <p:origin x="-7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E8BDBF-54A5-4DDA-BFE1-24B02E146E29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FC12D-7CF8-4CAA-BF4B-BB62FAF1EC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711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D50EE5-6B62-4B96-B778-DC39BA975CE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wI_ayV-XuQU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4358890"/>
              </p:ext>
            </p:extLst>
          </p:nvPr>
        </p:nvGraphicFramePr>
        <p:xfrm>
          <a:off x="1368425" y="2924944"/>
          <a:ext cx="6405925" cy="277450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VY_32_INOVACE_13A_20_Biokatalyzátory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13.6.2013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významnými látkami v organismu –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biokatalyzátory.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slouží také k zápisu a zopakování.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8305800" cy="1152128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Katalyzátory v živých organismech 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Biokatalyzátory</a:t>
            </a:r>
            <a:endParaRPr lang="cs-CZ" sz="80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admin\AppData\Local\Microsoft\Windows\Temporary Internet Files\Content.IE5\Y8OH98LO\MP9003373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0216" y="188640"/>
            <a:ext cx="1489605" cy="2088232"/>
          </a:xfrm>
          <a:prstGeom prst="rect">
            <a:avLst/>
          </a:prstGeom>
          <a:noFill/>
        </p:spPr>
      </p:pic>
      <p:pic>
        <p:nvPicPr>
          <p:cNvPr id="2052" name="Picture 4" descr="C:\Users\admin\AppData\Local\Microsoft\Windows\Temporary Internet Files\Content.IE5\K730S3S2\MC9002868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5013176"/>
            <a:ext cx="1750337" cy="14938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>
                <a:solidFill>
                  <a:schemeClr val="bg1"/>
                </a:solidFill>
              </a:rPr>
              <a:t>= látka, která ovlivňuje chemickou reakci (urychluje ji, spouští ji nebo zpomaluje)</a:t>
            </a:r>
          </a:p>
          <a:p>
            <a:endParaRPr lang="cs-CZ" sz="2800" i="1" dirty="0" smtClean="0">
              <a:solidFill>
                <a:schemeClr val="bg1"/>
              </a:solidFill>
            </a:endParaRPr>
          </a:p>
          <a:p>
            <a:r>
              <a:rPr lang="cs-CZ" sz="2800" i="1" dirty="0" smtClean="0">
                <a:solidFill>
                  <a:srgbClr val="FFFF00"/>
                </a:solidFill>
              </a:rPr>
              <a:t>Biokatalyzátory – látky, které ovlivňují reakce v organismech (enzymy)</a:t>
            </a:r>
          </a:p>
          <a:p>
            <a:endParaRPr lang="cs-CZ" sz="2800" i="1" dirty="0" smtClean="0">
              <a:solidFill>
                <a:srgbClr val="FFFF00"/>
              </a:solidFill>
            </a:endParaRPr>
          </a:p>
          <a:p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4000" b="1" i="1" dirty="0" smtClean="0">
                <a:solidFill>
                  <a:srgbClr val="FFC000"/>
                </a:solidFill>
              </a:rPr>
              <a:t>ENZYMY = ovlivňují metabolismus</a:t>
            </a:r>
            <a:endParaRPr lang="cs-CZ" sz="2800" b="1" i="1" dirty="0">
              <a:solidFill>
                <a:srgbClr val="FFC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/>
              <a:t>Co je katalyzátor?</a:t>
            </a:r>
            <a:endParaRPr lang="cs-CZ" sz="4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3645024"/>
            <a:ext cx="33478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Metabolismus – látková výměna, soubor chemických reakcí, základní projev života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Makromolekulární látky </a:t>
            </a:r>
          </a:p>
          <a:p>
            <a:r>
              <a:rPr lang="cs-CZ" dirty="0" smtClean="0"/>
              <a:t>Základem enzymů jsou bílkoviny</a:t>
            </a:r>
          </a:p>
          <a:p>
            <a:r>
              <a:rPr lang="cs-CZ" dirty="0" smtClean="0"/>
              <a:t>Nacházejí se v buňkách rostlin, hub i živočichů, v krvi živočichů</a:t>
            </a:r>
          </a:p>
          <a:p>
            <a:r>
              <a:rPr lang="cs-CZ" dirty="0" smtClean="0"/>
              <a:t>Ovlivňují veškeré děje v těle</a:t>
            </a:r>
          </a:p>
          <a:p>
            <a:endParaRPr lang="cs-CZ" dirty="0" smtClean="0"/>
          </a:p>
          <a:p>
            <a:r>
              <a:rPr lang="cs-CZ" sz="2800" dirty="0" smtClean="0">
                <a:solidFill>
                  <a:srgbClr val="FFC000"/>
                </a:solidFill>
              </a:rPr>
              <a:t>Např.: </a:t>
            </a:r>
            <a:r>
              <a:rPr lang="cs-CZ" sz="2800" b="1" u="sng" dirty="0" smtClean="0">
                <a:solidFill>
                  <a:srgbClr val="FFC000"/>
                </a:solidFill>
              </a:rPr>
              <a:t>trávení</a:t>
            </a:r>
            <a:r>
              <a:rPr lang="cs-CZ" sz="2800" dirty="0" smtClean="0">
                <a:solidFill>
                  <a:srgbClr val="FFC000"/>
                </a:solidFill>
              </a:rPr>
              <a:t> – enzym </a:t>
            </a:r>
            <a:r>
              <a:rPr lang="cs-CZ" sz="3200" b="1" u="sng" dirty="0" smtClean="0">
                <a:solidFill>
                  <a:srgbClr val="00FFFF"/>
                </a:solidFill>
              </a:rPr>
              <a:t>amylasa</a:t>
            </a:r>
            <a:r>
              <a:rPr lang="cs-CZ" sz="2800" dirty="0" smtClean="0">
                <a:solidFill>
                  <a:srgbClr val="FFC000"/>
                </a:solidFill>
              </a:rPr>
              <a:t> štěpí cukry v ústní dutině (je ve slinách), enzym </a:t>
            </a:r>
            <a:r>
              <a:rPr lang="cs-CZ" sz="3200" b="1" u="sng" dirty="0" smtClean="0">
                <a:solidFill>
                  <a:srgbClr val="00FFFF"/>
                </a:solidFill>
              </a:rPr>
              <a:t>pepsin</a:t>
            </a:r>
            <a:r>
              <a:rPr lang="cs-CZ" sz="2800" dirty="0" smtClean="0">
                <a:solidFill>
                  <a:srgbClr val="FFC000"/>
                </a:solidFill>
              </a:rPr>
              <a:t> štěpí bílkoviny v žaludku (součást žaludečních šťáv)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u="sng" dirty="0" smtClean="0"/>
              <a:t>Enzymy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2" name="Picture 2" descr="C:\Users\admin\AppData\Local\Microsoft\Windows\Temporary Internet Files\Content.IE5\K730S3S2\MM90033636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5589240"/>
            <a:ext cx="1043532" cy="10435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145360"/>
          </a:xfrm>
        </p:spPr>
        <p:txBody>
          <a:bodyPr/>
          <a:lstStyle/>
          <a:p>
            <a:r>
              <a:rPr lang="cs-CZ" dirty="0" smtClean="0"/>
              <a:t>Výroba některých látek se neobejde bez enzymů</a:t>
            </a:r>
          </a:p>
          <a:p>
            <a:r>
              <a:rPr lang="cs-CZ" sz="3600" b="1" u="sng" dirty="0" smtClean="0">
                <a:solidFill>
                  <a:srgbClr val="00FFFF"/>
                </a:solidFill>
              </a:rPr>
              <a:t>= BIOTECHNOLOGIE</a:t>
            </a:r>
          </a:p>
          <a:p>
            <a:r>
              <a:rPr lang="cs-CZ" dirty="0" smtClean="0"/>
              <a:t>Např. výroba piva, vína, </a:t>
            </a:r>
            <a:r>
              <a:rPr lang="cs-CZ" dirty="0" err="1" smtClean="0"/>
              <a:t>ethanolu</a:t>
            </a:r>
            <a:r>
              <a:rPr lang="cs-CZ" dirty="0" smtClean="0"/>
              <a:t>, kyseliny octové, antibiotik</a:t>
            </a:r>
          </a:p>
          <a:p>
            <a:endParaRPr lang="cs-CZ" dirty="0" smtClean="0"/>
          </a:p>
          <a:p>
            <a:r>
              <a:rPr lang="cs-CZ" dirty="0" smtClean="0"/>
              <a:t>Výroba piva: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wI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ayV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XuQU</a:t>
            </a:r>
            <a:endParaRPr lang="cs-CZ" dirty="0" smtClean="0"/>
          </a:p>
          <a:p>
            <a:endParaRPr lang="cs-CZ" dirty="0" smtClean="0"/>
          </a:p>
          <a:p>
            <a:r>
              <a:rPr lang="cs-CZ" sz="2800" b="1" dirty="0" smtClean="0">
                <a:solidFill>
                  <a:srgbClr val="FFFF00"/>
                </a:solidFill>
              </a:rPr>
              <a:t>Jaké jsou suroviny pro výrobu piva?</a:t>
            </a:r>
          </a:p>
          <a:p>
            <a:r>
              <a:rPr lang="cs-CZ" sz="2800" b="1" dirty="0" smtClean="0">
                <a:solidFill>
                  <a:srgbClr val="FFFF00"/>
                </a:solidFill>
              </a:rPr>
              <a:t>Jaké enzymy se používají?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52400"/>
            <a:ext cx="8712968" cy="1219200"/>
          </a:xfrm>
        </p:spPr>
        <p:txBody>
          <a:bodyPr>
            <a:noAutofit/>
          </a:bodyPr>
          <a:lstStyle/>
          <a:p>
            <a:r>
              <a:rPr lang="cs-CZ" sz="4400" b="1" u="sng" dirty="0" smtClean="0"/>
              <a:t>Enzymy v průmyslových výrobách</a:t>
            </a:r>
            <a:endParaRPr lang="cs-CZ" sz="4400" b="1" u="sng" dirty="0"/>
          </a:p>
        </p:txBody>
      </p:sp>
      <p:pic>
        <p:nvPicPr>
          <p:cNvPr id="6146" name="Picture 2" descr="C:\Users\admin\AppData\Local\Microsoft\Windows\Temporary Internet Files\Content.IE5\Y8OH98LO\MC90044178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2636912"/>
            <a:ext cx="1803648" cy="1803648"/>
          </a:xfrm>
          <a:prstGeom prst="rect">
            <a:avLst/>
          </a:prstGeom>
          <a:noFill/>
        </p:spPr>
      </p:pic>
      <p:pic>
        <p:nvPicPr>
          <p:cNvPr id="6147" name="Picture 3" descr="C:\Users\admin\AppData\Local\Microsoft\Windows\Temporary Internet Files\Content.IE5\K730S3S2\MC9004257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5157192"/>
            <a:ext cx="1898650" cy="1536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Nezbytné pro činnost některých enzymů</a:t>
            </a:r>
          </a:p>
          <a:p>
            <a:r>
              <a:rPr lang="cs-CZ" sz="2800" dirty="0" smtClean="0"/>
              <a:t>Organické sloučeniny různého chemického složení</a:t>
            </a:r>
          </a:p>
          <a:p>
            <a:r>
              <a:rPr lang="cs-CZ" sz="2800" dirty="0" smtClean="0"/>
              <a:t>Člověk je nedokáže v těle vytvářet, musí je přijímat v potravě</a:t>
            </a:r>
          </a:p>
          <a:p>
            <a:r>
              <a:rPr lang="cs-CZ" sz="2800" dirty="0" smtClean="0"/>
              <a:t>13 druhů</a:t>
            </a:r>
          </a:p>
          <a:p>
            <a:r>
              <a:rPr lang="cs-CZ" sz="2800" dirty="0" smtClean="0"/>
              <a:t>Nedostatek vitamínů – hypovitaminóza - vede k poruchám a onemocněním</a:t>
            </a:r>
          </a:p>
          <a:p>
            <a:r>
              <a:rPr lang="cs-CZ" sz="2800" dirty="0" smtClean="0"/>
              <a:t>Rozpustné v tucích – A,D,E,K</a:t>
            </a:r>
          </a:p>
          <a:p>
            <a:r>
              <a:rPr lang="cs-CZ" sz="2800" dirty="0" smtClean="0"/>
              <a:t>Rozpustné ve vodě – B,C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/>
              <a:t>Vitamíny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170" name="Picture 2" descr="C:\Users\admin\AppData\Local\Microsoft\Windows\Temporary Internet Files\Content.IE5\V9ZCKEUZ\MC9002868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82388" y="0"/>
            <a:ext cx="2161612" cy="184482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652120" y="4509120"/>
            <a:ext cx="33123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>
                <a:solidFill>
                  <a:srgbClr val="FFFF00"/>
                </a:solidFill>
              </a:rPr>
              <a:t>Vitamín C</a:t>
            </a:r>
            <a:r>
              <a:rPr lang="cs-CZ" sz="2400" i="1" dirty="0" smtClean="0">
                <a:solidFill>
                  <a:srgbClr val="FFFF00"/>
                </a:solidFill>
              </a:rPr>
              <a:t> = kyselina askorbová (karboxylová kyselina)</a:t>
            </a:r>
          </a:p>
          <a:p>
            <a:r>
              <a:rPr lang="cs-CZ" sz="2400" i="1" dirty="0" smtClean="0">
                <a:solidFill>
                  <a:srgbClr val="FFFF00"/>
                </a:solidFill>
              </a:rPr>
              <a:t>Ovoce a zelenina by se měly strouhat na nerezovém struhadle</a:t>
            </a:r>
            <a:endParaRPr lang="cs-CZ" sz="2400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161619"/>
          <a:ext cx="9144000" cy="669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9256"/>
                <a:gridCol w="2682744"/>
                <a:gridCol w="2078182"/>
                <a:gridCol w="2493818"/>
              </a:tblGrid>
              <a:tr h="75376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VITAMÍN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ZDROJ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FUNKCE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PŘI NEDOSTATKU</a:t>
                      </a:r>
                      <a:endParaRPr lang="cs-CZ" sz="2200" dirty="0"/>
                    </a:p>
                  </a:txBody>
                  <a:tcPr/>
                </a:tc>
              </a:tr>
              <a:tr h="791891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MÁSLO, MLÉKO,</a:t>
                      </a:r>
                      <a:r>
                        <a:rPr lang="cs-CZ" sz="1600" baseline="0" dirty="0" smtClean="0"/>
                        <a:t> ŠPENÁT, MRKEV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DOBRÝ STAV KŮŽE, ZRAK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ŠEROSLEPOST, SUCHÁ, HRUBÁ KŮŽE</a:t>
                      </a:r>
                      <a:endParaRPr lang="cs-CZ" sz="1600" dirty="0"/>
                    </a:p>
                  </a:txBody>
                  <a:tcPr/>
                </a:tc>
              </a:tr>
              <a:tr h="791891">
                <a:tc>
                  <a:txBody>
                    <a:bodyPr/>
                    <a:lstStyle/>
                    <a:p>
                      <a:r>
                        <a:rPr lang="cs-CZ" dirty="0" smtClean="0"/>
                        <a:t>B1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TMAVÁ MOUKA, MASO, KVASNICE, LUŠTĚNINY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DOBRÝ STAV NERVŮ, SVALŮ, TS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NECHUTENSTVÍ, ÚNAVA, BERI-BERI</a:t>
                      </a:r>
                      <a:endParaRPr lang="cs-CZ" sz="1600" dirty="0"/>
                    </a:p>
                  </a:txBody>
                  <a:tcPr/>
                </a:tc>
              </a:tr>
              <a:tr h="572859">
                <a:tc>
                  <a:txBody>
                    <a:bodyPr/>
                    <a:lstStyle/>
                    <a:p>
                      <a:r>
                        <a:rPr lang="cs-CZ" dirty="0" smtClean="0"/>
                        <a:t>B2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MLÉKO, KVASNICE,</a:t>
                      </a:r>
                      <a:r>
                        <a:rPr lang="cs-CZ" sz="1600" baseline="0" dirty="0" smtClean="0"/>
                        <a:t> VEJCE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ENZYMY V TĚLE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BOLAVÉ ÚSTNÍ KOUTKY</a:t>
                      </a:r>
                      <a:endParaRPr lang="cs-CZ" sz="1600" dirty="0"/>
                    </a:p>
                  </a:txBody>
                  <a:tcPr/>
                </a:tc>
              </a:tr>
              <a:tr h="791891">
                <a:tc>
                  <a:txBody>
                    <a:bodyPr/>
                    <a:lstStyle/>
                    <a:p>
                      <a:r>
                        <a:rPr lang="cs-CZ" dirty="0" smtClean="0"/>
                        <a:t>PP (SOUČÁST B KOMPLEXU)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KVASNICE, VNITŘNOSTI, TMAVÁ MOUKA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OBDOBA VIT.B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ZMĚNY NA KŮŽI, NS</a:t>
                      </a:r>
                      <a:endParaRPr lang="cs-CZ" sz="1600" dirty="0"/>
                    </a:p>
                  </a:txBody>
                  <a:tcPr/>
                </a:tc>
              </a:tr>
              <a:tr h="1029457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BRAMBORY, ZELENINA, OVOCE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ODOLNOST, SNIŽUJE ÚNAVU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SNÍŽENÁ ODOLNOST, KRVÁCIVOST, KURDĚJE</a:t>
                      </a:r>
                      <a:endParaRPr lang="cs-CZ" sz="1600" dirty="0"/>
                    </a:p>
                  </a:txBody>
                  <a:tcPr/>
                </a:tc>
              </a:tr>
              <a:tr h="572859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RYBÍ TUK, MÁSLO, VEJCE, JÁTRA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ZDRAVÝ RŮST KOSTÍ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KŘIVICE</a:t>
                      </a:r>
                      <a:endParaRPr lang="cs-CZ" sz="1600" dirty="0"/>
                    </a:p>
                  </a:txBody>
                  <a:tcPr/>
                </a:tc>
              </a:tr>
              <a:tr h="572859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ŽIVOČIŠNÉ TUKY, OLEJE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VLIV NA METABOLISMU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ROZPAD ČERV. KRVINEK, JATER</a:t>
                      </a:r>
                      <a:endParaRPr lang="cs-CZ" sz="1600" dirty="0"/>
                    </a:p>
                  </a:txBody>
                  <a:tcPr/>
                </a:tc>
              </a:tr>
              <a:tr h="791891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ZELENINA, OBILOVINY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VLIV NA SRÁŽLIVOST KRVE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KRVÁCIVOST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u="sng" dirty="0" smtClean="0"/>
              <a:t>Hormony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Regulují rovnováhu vnitřního prostředí</a:t>
            </a:r>
          </a:p>
          <a:p>
            <a:r>
              <a:rPr lang="cs-CZ" dirty="0" smtClean="0"/>
              <a:t>Ovlivňují činnost enzymů</a:t>
            </a:r>
          </a:p>
          <a:p>
            <a:r>
              <a:rPr lang="cs-CZ" dirty="0" smtClean="0"/>
              <a:t>Zdravý organismus si je vytváří sám</a:t>
            </a:r>
          </a:p>
          <a:p>
            <a:r>
              <a:rPr lang="cs-CZ" dirty="0" smtClean="0"/>
              <a:t>Nedostatek či nadbytek vede k poruchám</a:t>
            </a:r>
          </a:p>
          <a:p>
            <a:endParaRPr lang="cs-CZ" dirty="0" smtClean="0"/>
          </a:p>
          <a:p>
            <a:r>
              <a:rPr lang="cs-CZ" dirty="0" smtClean="0"/>
              <a:t>Chemicky velmi složité látky</a:t>
            </a:r>
            <a:endParaRPr lang="cs-CZ" dirty="0"/>
          </a:p>
        </p:txBody>
      </p:sp>
      <p:pic>
        <p:nvPicPr>
          <p:cNvPr id="8195" name="Picture 3" descr="C:\Users\admin\AppData\Local\Microsoft\Windows\Temporary Internet Files\Content.IE5\K730S3S2\MC9004387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789040"/>
            <a:ext cx="3240021" cy="2430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323528" y="908720"/>
          <a:ext cx="8661648" cy="5717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7216"/>
                <a:gridCol w="2887216"/>
                <a:gridCol w="2887216"/>
              </a:tblGrid>
              <a:tr h="504053">
                <a:tc>
                  <a:txBody>
                    <a:bodyPr/>
                    <a:lstStyle/>
                    <a:p>
                      <a:r>
                        <a:rPr lang="cs-CZ" dirty="0" smtClean="0"/>
                        <a:t>Žláza vyměšující hormony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Hormony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význam</a:t>
                      </a:r>
                      <a:endParaRPr lang="cs-CZ" dirty="0"/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dirty="0" smtClean="0"/>
                        <a:t>Podvěsek mozkový (hypofýza)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Různé, např. růstový hormon STH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Řízení vyměšování hormonů, tělesného růstu, vývinu</a:t>
                      </a:r>
                      <a:r>
                        <a:rPr lang="cs-CZ" baseline="0" dirty="0" smtClean="0"/>
                        <a:t> pohlaví</a:t>
                      </a:r>
                      <a:endParaRPr lang="cs-CZ" dirty="0"/>
                    </a:p>
                  </a:txBody>
                  <a:tcPr/>
                </a:tc>
              </a:tr>
              <a:tr h="669776">
                <a:tc>
                  <a:txBody>
                    <a:bodyPr/>
                    <a:lstStyle/>
                    <a:p>
                      <a:r>
                        <a:rPr lang="cs-CZ" dirty="0" smtClean="0"/>
                        <a:t>Štítná žláza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Tyroxin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Řídí látkovou výměnu, tělesný a duševní vývoj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Příštítná tělíska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Parathormon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Řídí využití fosforu a vápníku</a:t>
                      </a:r>
                      <a:endParaRPr lang="cs-CZ" dirty="0"/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dirty="0" smtClean="0"/>
                        <a:t>Nadledviny – kůra</a:t>
                      </a:r>
                    </a:p>
                    <a:p>
                      <a:r>
                        <a:rPr lang="cs-CZ" dirty="0" smtClean="0"/>
                        <a:t>           </a:t>
                      </a:r>
                    </a:p>
                    <a:p>
                      <a:r>
                        <a:rPr lang="cs-CZ" dirty="0" smtClean="0"/>
                        <a:t>                     -</a:t>
                      </a:r>
                      <a:r>
                        <a:rPr lang="cs-CZ" baseline="0" dirty="0" smtClean="0"/>
                        <a:t> dřeň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Kortizol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Adrenalin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Stálost vnitřního prostředí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Připravenost organismu na zátěž</a:t>
                      </a:r>
                      <a:endParaRPr lang="cs-CZ" dirty="0"/>
                    </a:p>
                  </a:txBody>
                  <a:tcPr/>
                </a:tc>
              </a:tr>
              <a:tr h="467464">
                <a:tc>
                  <a:txBody>
                    <a:bodyPr/>
                    <a:lstStyle/>
                    <a:p>
                      <a:r>
                        <a:rPr lang="cs-CZ" dirty="0" smtClean="0"/>
                        <a:t>Slinivka břišní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Inzulin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Řídí přeměny cukrů v krvi</a:t>
                      </a:r>
                      <a:endParaRPr lang="cs-CZ" dirty="0"/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dirty="0" smtClean="0"/>
                        <a:t>Pohlavní žlázy – vaječníky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                     - varlata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Estrogen, progesteron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Testosteron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Vývin</a:t>
                      </a:r>
                      <a:r>
                        <a:rPr lang="cs-CZ" baseline="0" dirty="0" smtClean="0"/>
                        <a:t> druhotných pohlavních znaků, řídí rozmnožování, ovlivňují chování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611560" y="3618021"/>
          <a:ext cx="7992888" cy="2936423"/>
        </p:xfrm>
        <a:graphic>
          <a:graphicData uri="http://schemas.openxmlformats.org/drawingml/2006/table">
            <a:tbl>
              <a:tblPr firstRow="1" firstCol="1" bandRow="1"/>
              <a:tblGrid>
                <a:gridCol w="1168945"/>
                <a:gridCol w="175565"/>
                <a:gridCol w="6648378"/>
              </a:tblGrid>
              <a:tr h="19549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Obrázky jsou použity z galerie Microsoft office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41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41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275856" y="335699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1763</TotalTime>
  <Words>549</Words>
  <Application>Microsoft Office PowerPoint</Application>
  <PresentationFormat>Předvádění na obrazovce (4:3)</PresentationFormat>
  <Paragraphs>152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Prezentace aplikace PowerPoint</vt:lpstr>
      <vt:lpstr>Biokatalyzátory</vt:lpstr>
      <vt:lpstr>Co je katalyzátor?</vt:lpstr>
      <vt:lpstr>Enzymy </vt:lpstr>
      <vt:lpstr>Enzymy v průmyslových výrobách</vt:lpstr>
      <vt:lpstr>Vitamíny </vt:lpstr>
      <vt:lpstr>Prezentace aplikace PowerPoint</vt:lpstr>
      <vt:lpstr>Hormony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ARENY</dc:title>
  <dc:creator>admin</dc:creator>
  <cp:lastModifiedBy>blahova</cp:lastModifiedBy>
  <cp:revision>179</cp:revision>
  <dcterms:created xsi:type="dcterms:W3CDTF">2013-04-08T19:19:27Z</dcterms:created>
  <dcterms:modified xsi:type="dcterms:W3CDTF">2013-05-27T14:12:05Z</dcterms:modified>
</cp:coreProperties>
</file>