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1" r:id="rId4"/>
    <p:sldId id="272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983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921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550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988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90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939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617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150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639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348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000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29198-8928-45EA-8DCB-A960A00F615F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4F456-3234-48D4-AD32-9EB7265A1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92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198" y="260648"/>
            <a:ext cx="8977802" cy="1456358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25999" y="3284984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Helena Špinarová</a:t>
            </a:r>
          </a:p>
          <a:p>
            <a:pPr>
              <a:spcBef>
                <a:spcPts val="0"/>
              </a:spcBef>
              <a:defRPr/>
            </a:pPr>
            <a:r>
              <a:rPr lang="cs-CZ" sz="2800" dirty="0" smtClean="0"/>
              <a:t>Název</a:t>
            </a:r>
            <a:r>
              <a:rPr lang="cs-CZ" sz="2800" smtClean="0"/>
              <a:t>: </a:t>
            </a:r>
            <a:r>
              <a:rPr lang="cs-CZ" sz="2800" b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VY_32_INOVACE_2Š Násobení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dělení - Soutěž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/>
              <a:t>Téma: Matematika a její aplikace</a:t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6921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06489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Každý žák si vybere dvě čísla – vybírat musí pouze z jedné barvy (čísla jsou tam vždy ve dvou barvách, aby stejné výsledky měli dva žáci – zvyšuje se tím napětí…). Následně se zobrazují příklady, má-li někdo výsledek, vykřikne ho. Je-li správně, obdrží bod. Pokud ne, bod se odečítá a šanci dostávají ostatní.</a:t>
            </a:r>
          </a:p>
          <a:p>
            <a:pPr algn="ctr"/>
            <a:endParaRPr lang="cs-CZ" sz="3200" dirty="0"/>
          </a:p>
          <a:p>
            <a:pPr algn="ctr"/>
            <a:r>
              <a:rPr lang="cs-CZ" sz="3200" i="1" dirty="0" smtClean="0"/>
              <a:t>V tabulce jsou výsledky pro 28 žáků.</a:t>
            </a:r>
            <a:endParaRPr lang="cs-CZ" sz="3200" i="1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135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s výsledky k nastříhání: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6403422"/>
              </p:ext>
            </p:extLst>
          </p:nvPr>
        </p:nvGraphicFramePr>
        <p:xfrm>
          <a:off x="827584" y="1340768"/>
          <a:ext cx="7620000" cy="4624291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05000"/>
                <a:gridCol w="1905000"/>
                <a:gridCol w="1905000"/>
                <a:gridCol w="1905000"/>
              </a:tblGrid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320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78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11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240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90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6 300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69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45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630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54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640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124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900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1 000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350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210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700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3 600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48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gradFill rotWithShape="1">
                            <a:gsLst>
                              <a:gs pos="0">
                                <a:srgbClr val="000000">
                                  <a:tint val="92000"/>
                                  <a:shade val="100000"/>
                                  <a:satMod val="150000"/>
                                </a:srgbClr>
                              </a:gs>
                              <a:gs pos="49000">
                                <a:srgbClr val="000000">
                                  <a:tint val="89000"/>
                                  <a:shade val="90000"/>
                                  <a:satMod val="150000"/>
                                </a:srgbClr>
                              </a:gs>
                              <a:gs pos="50000">
                                <a:srgbClr val="000000">
                                  <a:tint val="100000"/>
                                  <a:shade val="75000"/>
                                  <a:satMod val="150000"/>
                                </a:srgbClr>
                              </a:gs>
                              <a:gs pos="95000">
                                <a:srgbClr val="000000">
                                  <a:shade val="47000"/>
                                  <a:satMod val="150000"/>
                                </a:srgbClr>
                              </a:gs>
                              <a:gs pos="100000">
                                <a:srgbClr val="000000">
                                  <a:shade val="39000"/>
                                  <a:satMod val="150000"/>
                                </a:srgbClr>
                              </a:gs>
                            </a:gsLst>
                            <a:lin ang="5400000"/>
                          </a:gra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50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gradFill rotWithShape="1">
                          <a:gsLst>
                            <a:gs pos="0">
                              <a:srgbClr val="000000">
                                <a:tint val="92000"/>
                                <a:shade val="100000"/>
                                <a:satMod val="150000"/>
                              </a:srgbClr>
                            </a:gs>
                            <a:gs pos="49000">
                              <a:srgbClr val="000000">
                                <a:tint val="89000"/>
                                <a:shade val="90000"/>
                                <a:satMod val="150000"/>
                              </a:srgbClr>
                            </a:gs>
                            <a:gs pos="50000">
                              <a:srgbClr val="000000">
                                <a:tint val="100000"/>
                                <a:shade val="75000"/>
                                <a:satMod val="150000"/>
                              </a:srgbClr>
                            </a:gs>
                            <a:gs pos="95000">
                              <a:srgbClr val="000000">
                                <a:shade val="47000"/>
                                <a:satMod val="150000"/>
                              </a:srgbClr>
                            </a:gs>
                            <a:gs pos="100000">
                              <a:srgbClr val="000000">
                                <a:shade val="39000"/>
                                <a:satMod val="150000"/>
                              </a:srgbClr>
                            </a:gs>
                          </a:gsLst>
                          <a:lin ang="5400000"/>
                        </a:gra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9823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s výsledky k nastříhání: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7459257"/>
              </p:ext>
            </p:extLst>
          </p:nvPr>
        </p:nvGraphicFramePr>
        <p:xfrm>
          <a:off x="827584" y="1340768"/>
          <a:ext cx="7620000" cy="4624291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905000"/>
                <a:gridCol w="1905000"/>
                <a:gridCol w="1905000"/>
                <a:gridCol w="1905000"/>
              </a:tblGrid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320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78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11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240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90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6 300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69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45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630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54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640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124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900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1 000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350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210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700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  <a:tr h="660613"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3 600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48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3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7780" cmpd="sng">
                            <a:solidFill>
                              <a:srgbClr val="FFFFFF"/>
                            </a:solidFill>
                            <a:prstDash val="solid"/>
                            <a:miter lim="800000"/>
                          </a:ln>
                          <a:solidFill>
                            <a:srgbClr val="FF0000"/>
                          </a:solidFill>
                          <a:effectLst>
                            <a:outerShdw blurRad="50800" algn="tl" rotWithShape="0">
                              <a:srgbClr val="000000"/>
                            </a:outerShdw>
                          </a:effectLst>
                        </a:rPr>
                        <a:t>50</a:t>
                      </a:r>
                      <a:endParaRPr lang="cs-CZ" sz="2800" b="1" cap="none" spc="0" dirty="0">
                        <a:ln w="17780" cmpd="sng">
                          <a:solidFill>
                            <a:srgbClr val="FFFFFF"/>
                          </a:solidFill>
                          <a:prstDash val="solid"/>
                          <a:miter lim="800000"/>
                        </a:ln>
                        <a:solidFill>
                          <a:srgbClr val="FF0000"/>
                        </a:solidFill>
                        <a:effectLst>
                          <a:outerShdw blurRad="50800" algn="tl" rotWithShape="0">
                            <a:srgbClr val="000000"/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863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403648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80 × 8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47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8 100 : 9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1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42 × 5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0816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900 : 10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1930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80 × 3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7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42508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1 200 : 40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4644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16 × 3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240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1 800 : 3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211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70 × 90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880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12 000 : 30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9184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259632" y="2636912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160 × 2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2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240 : 4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43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 × 70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67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400 : 100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6196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 × 70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4348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55 : 5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907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31 × 4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9745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90 : 2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247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18 × 3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8228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210 : 70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6715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13 × 6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94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6 300 : 9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029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23 × 3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41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280 : 7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1703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60 × 60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2743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2 500 : 50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031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15 × 4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3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 smtClean="0"/>
          </a:p>
        </p:txBody>
      </p:sp>
      <p:sp>
        <p:nvSpPr>
          <p:cNvPr id="5" name="TextovéPole 4">
            <a:hlinkClick r:id="" action="ppaction://hlinkshowjump?jump=nextslide">
              <a:snd r:embed="rId2" name="click.wav"/>
            </a:hlinkClick>
          </p:cNvPr>
          <p:cNvSpPr txBox="1"/>
          <p:nvPr/>
        </p:nvSpPr>
        <p:spPr>
          <a:xfrm>
            <a:off x="1141659" y="2420888"/>
            <a:ext cx="6696744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10 000 : 10</a:t>
            </a:r>
            <a:endParaRPr lang="cs-CZ" sz="6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4824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243</Words>
  <Application>Microsoft Office PowerPoint</Application>
  <PresentationFormat>Předvádění na obrazovce (4:3)</PresentationFormat>
  <Paragraphs>92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Motiv systému Office</vt:lpstr>
      <vt:lpstr>Prezentace aplikace PowerPoint</vt:lpstr>
      <vt:lpstr>Prezentace aplikace PowerPoint</vt:lpstr>
      <vt:lpstr>Tabulka s výsledky k nastříhání:</vt:lpstr>
      <vt:lpstr>Tabulka s výsledky k nastříhání: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Heli</dc:creator>
  <cp:lastModifiedBy>pc</cp:lastModifiedBy>
  <cp:revision>11</cp:revision>
  <cp:lastPrinted>2011-03-23T16:36:05Z</cp:lastPrinted>
  <dcterms:created xsi:type="dcterms:W3CDTF">2011-03-23T16:25:40Z</dcterms:created>
  <dcterms:modified xsi:type="dcterms:W3CDTF">2011-09-16T05:33:00Z</dcterms:modified>
</cp:coreProperties>
</file>