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FFFF99"/>
    <a:srgbClr val="CCFFFF"/>
    <a:srgbClr val="000000"/>
    <a:srgbClr val="BBE0E3"/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aseline="0" dirty="0" smtClean="0"/>
            <a:t>VY_12_Vlastivěda_31_Vlast  ZŠ </a:t>
          </a:r>
          <a:r>
            <a:rPr lang="cs-CZ" sz="1600" baseline="0" dirty="0" smtClean="0"/>
            <a:t>praktická, </a:t>
          </a:r>
          <a:r>
            <a:rPr lang="cs-CZ" sz="1600" baseline="0" dirty="0" smtClean="0"/>
            <a:t>5.r</a:t>
          </a:r>
          <a:r>
            <a:rPr lang="cs-CZ" sz="1600" baseline="0" dirty="0" smtClean="0"/>
            <a:t>. -</a:t>
          </a:r>
          <a:r>
            <a:rPr lang="cs-CZ" sz="1600" dirty="0" smtClean="0"/>
            <a:t>TEMA: </a:t>
          </a:r>
          <a:r>
            <a:rPr lang="cs-CZ" sz="1600" dirty="0" smtClean="0"/>
            <a:t>Státní symboly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Kopřivnice, Štramberská 189,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Aleš </a:t>
          </a:r>
          <a:r>
            <a:rPr lang="cs-CZ" sz="1600" dirty="0" err="1" smtClean="0"/>
            <a:t>Jarolím</a:t>
          </a:r>
          <a:endParaRPr lang="cs-CZ" sz="1600" dirty="0" smtClean="0"/>
        </a:p>
        <a:p>
          <a:pPr algn="l" rtl="0"/>
          <a:r>
            <a:rPr lang="cs-CZ" sz="1600" dirty="0" smtClean="0"/>
            <a:t>VYTVOŘENO:16. </a:t>
          </a:r>
          <a:r>
            <a:rPr lang="cs-CZ" sz="1600" dirty="0" smtClean="0"/>
            <a:t>5.2013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 custLinFactNeighborX="-765" custLinFactNeighborY="184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/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02DEB6-B400-4849-BF71-D5503609FADD}" type="presOf" srcId="{D1D4F407-5343-4D3F-B5B9-D407B03CAEB4}" destId="{AED2198E-93D5-4001-81B4-73124B309672}" srcOrd="1" destOrd="0" presId="urn:microsoft.com/office/officeart/2005/8/layout/target3"/>
    <dgm:cxn modelId="{16110BDE-E473-4E6F-8560-9D8875BC490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81E425-497F-48D0-834F-96D31262F07E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D9A231A6-E5E9-4281-A4B6-2EEA482364FF}" type="presOf" srcId="{D1D4F407-5343-4D3F-B5B9-D407B03CAEB4}" destId="{D005CE8C-CC26-4C3E-AC11-E15060ECD759}" srcOrd="0" destOrd="0" presId="urn:microsoft.com/office/officeart/2005/8/layout/target3"/>
    <dgm:cxn modelId="{240BA0EC-7135-4BF8-8DA9-D07D1D720D8E}" type="presOf" srcId="{4C35D32F-0EAB-4CD7-82EE-45574DC2A586}" destId="{4F902384-A84A-417E-997B-6A372FB09A33}" srcOrd="1" destOrd="0" presId="urn:microsoft.com/office/officeart/2005/8/layout/target3"/>
    <dgm:cxn modelId="{6B8E5A12-12FB-440D-827E-D9BE90D41F90}" type="presOf" srcId="{D1B46980-6531-4606-95E6-44980827E919}" destId="{2BE915AB-18AA-4053-B92C-3BFC9ED204BB}" srcOrd="1" destOrd="0" presId="urn:microsoft.com/office/officeart/2005/8/layout/target3"/>
    <dgm:cxn modelId="{6C430D58-8613-44DB-9F84-D23912DDE2FA}" type="presOf" srcId="{757F3AB3-0718-4624-B441-E567A8F0AB56}" destId="{333A1088-737F-45CB-B68E-254E46348037}" srcOrd="0" destOrd="0" presId="urn:microsoft.com/office/officeart/2005/8/layout/target3"/>
    <dgm:cxn modelId="{0B5F7797-7E27-4E28-9FA9-2171E2C84E34}" type="presOf" srcId="{4C35D32F-0EAB-4CD7-82EE-45574DC2A586}" destId="{66FE7F87-EA69-4EF8-86F8-F43548846DDB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3152CC1-74D8-45AB-B91D-1E43437A8560}" type="presOf" srcId="{B651F6E3-6281-48DB-9319-2AEAFDAE7572}" destId="{6BB5E863-4638-4E1D-BFDE-399D028AC4ED}" srcOrd="1" destOrd="0" presId="urn:microsoft.com/office/officeart/2005/8/layout/target3"/>
    <dgm:cxn modelId="{FE0BD6DF-F5D3-4BE1-8D8F-682D9A8FF641}" type="presParOf" srcId="{333A1088-737F-45CB-B68E-254E46348037}" destId="{F5ABB229-8D3B-4694-996A-96F23CF14429}" srcOrd="0" destOrd="0" presId="urn:microsoft.com/office/officeart/2005/8/layout/target3"/>
    <dgm:cxn modelId="{E8B99049-2871-4C82-8B7E-018D4CB6E63C}" type="presParOf" srcId="{333A1088-737F-45CB-B68E-254E46348037}" destId="{F41139FD-01EE-4571-8B17-4FB00FC51163}" srcOrd="1" destOrd="0" presId="urn:microsoft.com/office/officeart/2005/8/layout/target3"/>
    <dgm:cxn modelId="{4ECC2302-C7FB-4793-A6AC-07A695DB36F0}" type="presParOf" srcId="{333A1088-737F-45CB-B68E-254E46348037}" destId="{D005CE8C-CC26-4C3E-AC11-E15060ECD759}" srcOrd="2" destOrd="0" presId="urn:microsoft.com/office/officeart/2005/8/layout/target3"/>
    <dgm:cxn modelId="{5BB1682A-F867-4591-8C42-BC87E5F71F58}" type="presParOf" srcId="{333A1088-737F-45CB-B68E-254E46348037}" destId="{2C702D82-9B77-49B7-9568-BB8EB47C3372}" srcOrd="3" destOrd="0" presId="urn:microsoft.com/office/officeart/2005/8/layout/target3"/>
    <dgm:cxn modelId="{C8B26F29-95D3-41C9-86EB-F85A6D575B40}" type="presParOf" srcId="{333A1088-737F-45CB-B68E-254E46348037}" destId="{A52A0455-90FF-4808-ABD0-F02540D31D5A}" srcOrd="4" destOrd="0" presId="urn:microsoft.com/office/officeart/2005/8/layout/target3"/>
    <dgm:cxn modelId="{D17FEF22-5B50-432C-906A-63976F59088E}" type="presParOf" srcId="{333A1088-737F-45CB-B68E-254E46348037}" destId="{6140AFEC-043D-4C43-A2F9-D0F5331DF3A3}" srcOrd="5" destOrd="0" presId="urn:microsoft.com/office/officeart/2005/8/layout/target3"/>
    <dgm:cxn modelId="{219AB5BF-5AE8-41B6-BA99-AD6D6730CE8F}" type="presParOf" srcId="{333A1088-737F-45CB-B68E-254E46348037}" destId="{9358AC05-5D7D-4327-9F80-1AD486AEA664}" srcOrd="6" destOrd="0" presId="urn:microsoft.com/office/officeart/2005/8/layout/target3"/>
    <dgm:cxn modelId="{9A25DED1-6E17-41BB-BDDC-8BCD068DCA7B}" type="presParOf" srcId="{333A1088-737F-45CB-B68E-254E46348037}" destId="{313FC574-E1CD-4FB4-B054-0B805CE0447D}" srcOrd="7" destOrd="0" presId="urn:microsoft.com/office/officeart/2005/8/layout/target3"/>
    <dgm:cxn modelId="{4F235E4B-ABE7-40C1-9E73-83045C2D5C29}" type="presParOf" srcId="{333A1088-737F-45CB-B68E-254E46348037}" destId="{619D679B-A015-4ECF-8348-D1034C574F40}" srcOrd="8" destOrd="0" presId="urn:microsoft.com/office/officeart/2005/8/layout/target3"/>
    <dgm:cxn modelId="{D15D5F68-DCB4-409A-B98A-7F0FEA511D25}" type="presParOf" srcId="{333A1088-737F-45CB-B68E-254E46348037}" destId="{E7F14C03-D67D-4A82-8887-4A41904268DD}" srcOrd="9" destOrd="0" presId="urn:microsoft.com/office/officeart/2005/8/layout/target3"/>
    <dgm:cxn modelId="{63659247-7564-4F70-8EFE-C2F4B3E0E815}" type="presParOf" srcId="{333A1088-737F-45CB-B68E-254E46348037}" destId="{D699FC7A-A1D1-4730-93D3-51E197A3376C}" srcOrd="10" destOrd="0" presId="urn:microsoft.com/office/officeart/2005/8/layout/target3"/>
    <dgm:cxn modelId="{30D64A6C-F81F-4DF1-B158-127889E228A5}" type="presParOf" srcId="{333A1088-737F-45CB-B68E-254E46348037}" destId="{66FE7F87-EA69-4EF8-86F8-F43548846DDB}" srcOrd="11" destOrd="0" presId="urn:microsoft.com/office/officeart/2005/8/layout/target3"/>
    <dgm:cxn modelId="{81A880D0-57C6-4433-ADBF-20396D1448F7}" type="presParOf" srcId="{333A1088-737F-45CB-B68E-254E46348037}" destId="{AED2198E-93D5-4001-81B4-73124B309672}" srcOrd="12" destOrd="0" presId="urn:microsoft.com/office/officeart/2005/8/layout/target3"/>
    <dgm:cxn modelId="{F82C2892-F298-4F5F-96D9-601F681B4183}" type="presParOf" srcId="{333A1088-737F-45CB-B68E-254E46348037}" destId="{2BE915AB-18AA-4053-B92C-3BFC9ED204BB}" srcOrd="13" destOrd="0" presId="urn:microsoft.com/office/officeart/2005/8/layout/target3"/>
    <dgm:cxn modelId="{BBB402CF-94E9-4E35-A6C9-AFF1E26DF91D}" type="presParOf" srcId="{333A1088-737F-45CB-B68E-254E46348037}" destId="{6BB5E863-4638-4E1D-BFDE-399D028AC4ED}" srcOrd="14" destOrd="0" presId="urn:microsoft.com/office/officeart/2005/8/layout/target3"/>
    <dgm:cxn modelId="{9464B231-8F8C-4BC4-B878-712D1FD1FF7C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Kopřivnice, Štramberská 189, příspěvková organizace</a:t>
          </a:r>
          <a:endParaRPr lang="cs-CZ" sz="16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576055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Aleš </a:t>
          </a:r>
          <a:r>
            <a:rPr lang="cs-CZ" sz="1600" kern="1200" dirty="0" err="1" smtClean="0"/>
            <a:t>Jarolím</a:t>
          </a:r>
          <a:endParaRPr lang="cs-CZ" sz="1600" kern="1200" dirty="0" smtClean="0"/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VYTVOŘENO:16. </a:t>
          </a:r>
          <a:r>
            <a:rPr lang="cs-CZ" sz="1600" kern="1200" dirty="0" smtClean="0"/>
            <a:t>5.2013</a:t>
          </a:r>
          <a:endParaRPr lang="cs-CZ" sz="1600" kern="1200" dirty="0"/>
        </a:p>
      </dsp:txBody>
      <dsp:txXfrm>
        <a:off x="1224143" y="576055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kern="1200" baseline="0" dirty="0" smtClean="0"/>
            <a:t>VY_12_Vlastivěda_31_Vlast  ZŠ </a:t>
          </a:r>
          <a:r>
            <a:rPr lang="cs-CZ" sz="1600" kern="1200" baseline="0" dirty="0" smtClean="0"/>
            <a:t>praktická, </a:t>
          </a:r>
          <a:r>
            <a:rPr lang="cs-CZ" sz="1600" kern="1200" baseline="0" dirty="0" smtClean="0"/>
            <a:t>5.r</a:t>
          </a:r>
          <a:r>
            <a:rPr lang="cs-CZ" sz="1600" kern="1200" baseline="0" dirty="0" smtClean="0"/>
            <a:t>. -</a:t>
          </a:r>
          <a:r>
            <a:rPr lang="cs-CZ" sz="1600" kern="1200" dirty="0" smtClean="0"/>
            <a:t>TEMA: </a:t>
          </a:r>
          <a:r>
            <a:rPr lang="cs-CZ" sz="1600" kern="1200" dirty="0" smtClean="0"/>
            <a:t>Státní symboly</a:t>
          </a:r>
          <a:endParaRPr lang="cs-CZ" sz="1600" kern="1200" dirty="0"/>
        </a:p>
      </dsp:txBody>
      <dsp:txXfrm>
        <a:off x="1273857" y="1082778"/>
        <a:ext cx="6498543" cy="541389"/>
      </dsp:txXfrm>
    </dsp:sp>
    <dsp:sp modelId="{D699FC7A-A1D1-4730-93D3-51E197A3376C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E7F87-EA69-4EF8-86F8-F43548846DDB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 1. 07 /1.4.00/21.1737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4745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E19FC9-D4B8-4F35-B73A-8602082F97B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A827A-CAB8-4D08-A9F0-B5C11870C2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46AA8-B3B0-4634-922D-924F1393202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AA26-75BD-497C-851B-BAD1AE3B1D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CACC62-FF0D-474C-BE80-7D02DDF2D57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2A17C-BF55-480D-9F3B-B7A31BD612F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31F55-738F-43E3-8EC3-10FC87824F6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21E6B-4979-4522-A982-26201409202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20593-DCF3-4BD7-8526-369FDE9A94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EC2A7-2400-4990-8A84-3E12175B3BA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B1CFA-DF48-483A-8EC1-E4C4487900F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fld id="{72968ED8-94E1-4303-8653-4DA82880E79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4194175" cy="21351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63988"/>
            <a:ext cx="4194175" cy="2135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fld id="{97B6ABC3-F2DC-434B-8D69-D8E4D9129FB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4643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53DB13F-2AAB-418F-9289-F7668E9BBA6E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b/bf/Seal_of_the_Czech_Republic.png/604px-Seal_of_the_Czech_Republic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16327381"/>
              </p:ext>
            </p:extLst>
          </p:nvPr>
        </p:nvGraphicFramePr>
        <p:xfrm>
          <a:off x="827584" y="105273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97425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cs-CZ" b="1">
                <a:solidFill>
                  <a:srgbClr val="FFFFFF"/>
                </a:solidFill>
              </a:rPr>
              <a:t>ANOTACE</a:t>
            </a:r>
          </a:p>
        </p:txBody>
      </p:sp>
      <p:sp>
        <p:nvSpPr>
          <p:cNvPr id="150531" name="Rectangle 3"/>
          <p:cNvSpPr>
            <a:spLocks noGrp="1" noRot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Seznámení se státními symboly.</a:t>
            </a:r>
          </a:p>
          <a:p>
            <a:pPr>
              <a:buFont typeface="Wingdings" pitchFamily="2" charset="2"/>
              <a:buNone/>
            </a:pP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Používání státních symbolů.</a:t>
            </a:r>
          </a:p>
          <a:p>
            <a:pPr>
              <a:buFont typeface="Wingdings" pitchFamily="2" charset="2"/>
              <a:buNone/>
            </a:pPr>
            <a:r>
              <a:rPr lang="cs-CZ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Zápis 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 sešitů.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>
                <a:solidFill>
                  <a:schemeClr val="tx1"/>
                </a:solidFill>
              </a:rPr>
              <a:t>STÁTNÍ SYMBOLY</a:t>
            </a: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47451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>
                <a:solidFill>
                  <a:srgbClr val="000000"/>
                </a:solidFill>
                <a:effectLst/>
              </a:rPr>
              <a:t>Každý stát má své vlastní státní symboly.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>
                <a:solidFill>
                  <a:srgbClr val="000000"/>
                </a:solidFill>
                <a:effectLst/>
              </a:rPr>
              <a:t>Česká republika má tyto státní symboly: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státní vlajku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státní hymnu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malý státní znak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velký státní znak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vlajku prezidenta republiky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b="1">
                <a:solidFill>
                  <a:srgbClr val="000000"/>
                </a:solidFill>
                <a:effectLst/>
              </a:rPr>
              <a:t>státní pečeť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cs-CZ" b="1">
              <a:solidFill>
                <a:srgbClr val="000000"/>
              </a:solidFill>
              <a:effectLst/>
            </a:endParaRPr>
          </a:p>
        </p:txBody>
      </p:sp>
      <p:pic>
        <p:nvPicPr>
          <p:cNvPr id="3076" name="Picture 4" descr="MC90034942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3141663"/>
            <a:ext cx="2808288" cy="184467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>
                <a:solidFill>
                  <a:schemeClr val="tx1"/>
                </a:solidFill>
              </a:rPr>
              <a:t>STÁTNÍ VLAJKA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676400"/>
            <a:ext cx="4568825" cy="4422775"/>
          </a:xfrm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54118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Státní vlajka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 se vyvěšuje při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významných událostech,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oslavách nebo mezinárodních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setkáních. Státní vlajka České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republiky se skládá z horního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bílého a dolního červeného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pruhu, mezi které je vsunut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modrý klín do poloviny délky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vlajky.</a:t>
            </a:r>
          </a:p>
        </p:txBody>
      </p:sp>
      <p:pic>
        <p:nvPicPr>
          <p:cNvPr id="4102" name="Picture 6" descr="MC900015909[1]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43550" y="2619375"/>
            <a:ext cx="3065463" cy="2266950"/>
          </a:xfr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88913"/>
            <a:ext cx="8229600" cy="1231900"/>
          </a:xfrm>
          <a:solidFill>
            <a:srgbClr val="0000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4000" b="1">
                <a:solidFill>
                  <a:schemeClr val="tx1"/>
                </a:solidFill>
              </a:rPr>
              <a:t>STÁTNÍ HYMNA ČESKÉ</a:t>
            </a:r>
            <a:r>
              <a:rPr lang="cs-CZ" sz="4000">
                <a:solidFill>
                  <a:schemeClr val="tx1"/>
                </a:solidFill>
              </a:rPr>
              <a:t> </a:t>
            </a:r>
            <a:r>
              <a:rPr lang="cs-CZ" sz="4000" b="1">
                <a:solidFill>
                  <a:schemeClr val="tx1"/>
                </a:solidFill>
              </a:rPr>
              <a:t>REPUBLIKY</a:t>
            </a:r>
          </a:p>
        </p:txBody>
      </p:sp>
      <p:sp>
        <p:nvSpPr>
          <p:cNvPr id="6148" name="Rectangle 4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1628775"/>
            <a:ext cx="4191000" cy="4464050"/>
          </a:xfrm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54118"/>
                  <a:invGamma/>
                </a:srgbClr>
              </a:gs>
            </a:gsLst>
            <a:lin ang="5400000" scaled="1"/>
          </a:gradFill>
          <a:ln cap="flat">
            <a:solidFill>
              <a:srgbClr val="000000"/>
            </a:solidFill>
          </a:ln>
        </p:spPr>
        <p:txBody>
          <a:bodyPr lIns="90000" tIns="46800" rIns="90000" bIns="46800"/>
          <a:lstStyle/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Státní hymnou 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České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republiky je píseň </a:t>
            </a:r>
            <a:r>
              <a:rPr lang="cs-CZ" sz="2400" b="1" dirty="0">
                <a:solidFill>
                  <a:srgbClr val="FF0000"/>
                </a:solidFill>
                <a:effectLst/>
              </a:rPr>
              <a:t>Kde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domov můj.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 Složil ji Josef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Kajetán Tyl a hudbu k ní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složil František Škroup.</a:t>
            </a:r>
          </a:p>
        </p:txBody>
      </p:sp>
      <p:sp>
        <p:nvSpPr>
          <p:cNvPr id="6149" name="Rectangle 5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716463" y="1600200"/>
            <a:ext cx="4103687" cy="4525963"/>
          </a:xfrm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57255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/>
              <a:t>   </a:t>
            </a:r>
            <a:r>
              <a:rPr lang="cs-CZ" sz="2400" b="1">
                <a:solidFill>
                  <a:srgbClr val="000000"/>
                </a:solidFill>
                <a:effectLst/>
              </a:rPr>
              <a:t>Kde domov můj,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kde domov můj.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Voda hučí po lučinách,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bory šumí po skalinách,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v sadě skví se jara květ,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zemský ráj to na pohled!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A to je ta krásná země,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země česká, domov můj,</a:t>
            </a:r>
          </a:p>
          <a:p>
            <a:pPr>
              <a:buFont typeface="Wingdings" pitchFamily="2" charset="2"/>
              <a:buNone/>
            </a:pPr>
            <a:r>
              <a:rPr lang="cs-CZ" sz="2400" b="1">
                <a:solidFill>
                  <a:srgbClr val="000000"/>
                </a:solidFill>
                <a:effectLst/>
              </a:rPr>
              <a:t>   země česká, domov můj!</a:t>
            </a:r>
          </a:p>
        </p:txBody>
      </p:sp>
      <p:pic>
        <p:nvPicPr>
          <p:cNvPr id="6161" name="Picture 17" descr="Soubor:Skroup-Anth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860800"/>
            <a:ext cx="3240088" cy="2043113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>
                <a:solidFill>
                  <a:schemeClr val="tx1"/>
                </a:solidFill>
              </a:rPr>
              <a:t>MALÝ A VELKÝ STÁTNÍ ZNAK</a:t>
            </a:r>
          </a:p>
        </p:txBody>
      </p:sp>
      <p:sp>
        <p:nvSpPr>
          <p:cNvPr id="8200" name="Rectangle 8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468313" y="1700213"/>
            <a:ext cx="6121400" cy="4525962"/>
          </a:xfrm>
          <a:solidFill>
            <a:srgbClr val="CCFFFF">
              <a:alpha val="61000"/>
            </a:srgbClr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Státní znak České republiky je umístěn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na státních budovách a důležitých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dokumentech. 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Malý znak 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tvoří červený štít s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dvouocasým lvem. 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Velký znak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 vyjadřuje spojení všech zemí,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tedy Čech, Moravy a Slezska.</a:t>
            </a:r>
          </a:p>
        </p:txBody>
      </p:sp>
      <p:pic>
        <p:nvPicPr>
          <p:cNvPr id="8199" name="Picture 7" descr="Soubor:Small coat of arms of the Czech Republic.sv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48488" y="1700213"/>
            <a:ext cx="1787525" cy="2185987"/>
          </a:xfrm>
        </p:spPr>
      </p:pic>
      <p:pic>
        <p:nvPicPr>
          <p:cNvPr id="8206" name="Picture 14" descr="Coat of arms of the Czech Republic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4149725"/>
            <a:ext cx="1820862" cy="21844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cs-CZ" b="1">
                <a:solidFill>
                  <a:schemeClr val="tx1"/>
                </a:solidFill>
              </a:rPr>
              <a:t>VLAJKA PREZIDENTA REPUBLIKY</a:t>
            </a:r>
          </a:p>
        </p:txBody>
      </p:sp>
      <p:sp>
        <p:nvSpPr>
          <p:cNvPr id="148484" name="Rectangle 4"/>
          <p:cNvSpPr>
            <a:spLocks noGrp="1" noRot="1" noChangeArrowheads="1"/>
          </p:cNvSpPr>
          <p:nvPr>
            <p:ph type="body" sz="half" idx="1"/>
          </p:nvPr>
        </p:nvSpPr>
        <p:spPr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47451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Vlajka prezidenta republiky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se vyvěšuje na Pražském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hradě v době, kdy je zde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prezident přítomen.</a:t>
            </a:r>
          </a:p>
        </p:txBody>
      </p:sp>
      <p:pic>
        <p:nvPicPr>
          <p:cNvPr id="148487" name="Picture 7" descr="220px-Flag_of_the_president_of_the_Czech_Republ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2492375"/>
            <a:ext cx="2735263" cy="2735263"/>
          </a:xfrm>
          <a:prstGeom prst="rect">
            <a:avLst/>
          </a:prstGeom>
          <a:noFill/>
        </p:spPr>
      </p:pic>
      <p:pic>
        <p:nvPicPr>
          <p:cNvPr id="148492" name="Picture 12" descr="250px-Hradschin_Pra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860800"/>
            <a:ext cx="2592387" cy="1690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cs-CZ" b="1">
                <a:solidFill>
                  <a:schemeClr val="tx1"/>
                </a:solidFill>
              </a:rPr>
              <a:t>STÁTNÍ PEČEŤ</a:t>
            </a:r>
          </a:p>
        </p:txBody>
      </p:sp>
      <p:sp>
        <p:nvSpPr>
          <p:cNvPr id="152584" name="Rectangle 8"/>
          <p:cNvSpPr>
            <a:spLocks noGrp="1" noRot="1" noChangeArrowheads="1"/>
          </p:cNvSpPr>
          <p:nvPr>
            <p:ph sz="half" idx="1"/>
          </p:nvPr>
        </p:nvSpPr>
        <p:spPr>
          <a:xfrm>
            <a:off x="301625" y="1676400"/>
            <a:ext cx="5278438" cy="4848225"/>
          </a:xfrm>
          <a:solidFill>
            <a:srgbClr val="CCFFFF">
              <a:alpha val="61000"/>
            </a:srgbClr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/>
              </a:rPr>
              <a:t>Státní pečeť </a:t>
            </a:r>
            <a:r>
              <a:rPr lang="cs-CZ" sz="2400" b="1" dirty="0">
                <a:solidFill>
                  <a:srgbClr val="000000"/>
                </a:solidFill>
                <a:effectLst/>
              </a:rPr>
              <a:t>České republiky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tvoří velký státní znak podložený 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lipovými ratolestmi po stranách,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kolem něhož je opis "ČESKÁ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REPUBLIKA". Pečeť opatruje 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prezident republiky a používá se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zvláště při významných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událostech, jako je stvrzení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 mezinárodních smluv nebo vydání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pověřovacích listin diplomatickým</a:t>
            </a:r>
          </a:p>
          <a:p>
            <a:pPr>
              <a:buFont typeface="Wingdings" pitchFamily="2" charset="2"/>
              <a:buNone/>
            </a:pPr>
            <a:r>
              <a:rPr lang="cs-CZ" sz="2400" b="1" dirty="0">
                <a:solidFill>
                  <a:srgbClr val="000000"/>
                </a:solidFill>
                <a:effectLst/>
              </a:rPr>
              <a:t>zástupcům. </a:t>
            </a:r>
          </a:p>
        </p:txBody>
      </p:sp>
      <p:sp>
        <p:nvSpPr>
          <p:cNvPr id="152585" name="Rectangle 9"/>
          <p:cNvSpPr>
            <a:spLocks noGrp="1" noRot="1" noChangeArrowheads="1"/>
          </p:cNvSpPr>
          <p:nvPr>
            <p:ph sz="half" idx="2"/>
          </p:nvPr>
        </p:nvSpPr>
        <p:spPr>
          <a:xfrm>
            <a:off x="5795963" y="1700213"/>
            <a:ext cx="3190875" cy="4824412"/>
          </a:xfrm>
        </p:spPr>
        <p:txBody>
          <a:bodyPr/>
          <a:lstStyle/>
          <a:p>
            <a:endParaRPr lang="cs-CZ"/>
          </a:p>
        </p:txBody>
      </p:sp>
      <p:pic>
        <p:nvPicPr>
          <p:cNvPr id="152581" name="Picture 5" descr="220px-Seal_of_the_Czech_Republ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2781300"/>
            <a:ext cx="2592387" cy="2568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0000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cs-CZ" b="1">
                <a:solidFill>
                  <a:srgbClr val="FFFFFF"/>
                </a:solidFill>
              </a:rPr>
              <a:t>CITACE</a:t>
            </a:r>
          </a:p>
        </p:txBody>
      </p:sp>
      <p:sp>
        <p:nvSpPr>
          <p:cNvPr id="151555" name="Rectangle 3"/>
          <p:cNvSpPr>
            <a:spLocks noGrp="1" noRot="1" noChangeArrowheads="1"/>
          </p:cNvSpPr>
          <p:nvPr>
            <p:ph type="body" idx="1"/>
          </p:nvPr>
        </p:nvSpPr>
        <p:spPr>
          <a:gradFill rotWithShape="1">
            <a:gsLst>
              <a:gs pos="0">
                <a:srgbClr val="CCFFFF">
                  <a:alpha val="61000"/>
                </a:srgbClr>
              </a:gs>
              <a:gs pos="100000">
                <a:srgbClr val="CCFFFF">
                  <a:gamma/>
                  <a:tint val="38039"/>
                  <a:invGamma/>
                </a:srgbClr>
              </a:gs>
            </a:gsLst>
            <a:lin ang="5400000" scaled="1"/>
          </a:gradFill>
          <a:ln>
            <a:solidFill>
              <a:srgbClr val="000000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1800" dirty="0">
                <a:solidFill>
                  <a:srgbClr val="000000"/>
                </a:solidFill>
                <a:effectLst/>
              </a:rPr>
              <a:t>BAUER, Stefan. Wikipedia.cz [online]. [cit. 28.5.2013]. Dostupný na WWW: http://upload.wikimedia.org/wikipedia/commons/thumb/d/d4/Hradschin_Prag.jpg/800px-Hradschin_Prag.jpg </a:t>
            </a:r>
          </a:p>
          <a:p>
            <a:pPr>
              <a:buFont typeface="Wingdings" pitchFamily="2" charset="2"/>
              <a:buNone/>
            </a:pPr>
            <a:r>
              <a:rPr lang="cs-CZ" sz="1800" dirty="0">
                <a:solidFill>
                  <a:srgbClr val="000000"/>
                </a:solidFill>
                <a:effectLst/>
              </a:rPr>
              <a:t>MATOUŠKOVÁ, Alena; ŠMOLÍKOVÁ, Božena; MIRVALD, Stanislav a kol. Vlastivěda pro pátý ročník zvláštní školy. Praha: Septima, 1995, ISBN 80-85801-51-5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. </a:t>
            </a:r>
          </a:p>
          <a:p>
            <a:pPr>
              <a:buFont typeface="Wingdings" pitchFamily="2" charset="2"/>
              <a:buNone/>
            </a:pPr>
            <a:r>
              <a:rPr lang="cs-CZ" sz="1800" dirty="0">
                <a:solidFill>
                  <a:srgbClr val="000000"/>
                </a:solidFill>
                <a:effectLst/>
              </a:rPr>
              <a:t>CZECH OFFICIAL. </a:t>
            </a:r>
            <a:r>
              <a:rPr lang="cs-CZ" sz="1800" i="1" dirty="0">
                <a:solidFill>
                  <a:srgbClr val="000000"/>
                </a:solidFill>
                <a:effectLst/>
              </a:rPr>
              <a:t>Wikipedia.cz</a:t>
            </a:r>
            <a:r>
              <a:rPr lang="cs-CZ" sz="1800" dirty="0">
                <a:solidFill>
                  <a:srgbClr val="000000"/>
                </a:solidFill>
                <a:effectLst/>
              </a:rPr>
              <a:t> [online]. [cit. 4.6.2013]. Dostupný na </a:t>
            </a:r>
            <a:r>
              <a:rPr lang="cs-CZ" sz="1800" dirty="0" smtClean="0">
                <a:solidFill>
                  <a:srgbClr val="000000"/>
                </a:solidFill>
                <a:effectLst/>
              </a:rPr>
              <a:t>WWW:</a:t>
            </a:r>
          </a:p>
          <a:p>
            <a:pPr>
              <a:buFont typeface="Wingdings" pitchFamily="2" charset="2"/>
              <a:buNone/>
            </a:pPr>
            <a:r>
              <a:rPr lang="cs-CZ" sz="1800" dirty="0" smtClean="0">
                <a:solidFill>
                  <a:srgbClr val="000000"/>
                </a:solidFill>
                <a:effectLst/>
                <a:hlinkClick r:id="rId2"/>
              </a:rPr>
              <a:t>http</a:t>
            </a:r>
            <a:r>
              <a:rPr lang="cs-CZ" sz="1800" dirty="0">
                <a:solidFill>
                  <a:srgbClr val="000000"/>
                </a:solidFill>
                <a:effectLst/>
                <a:hlinkClick r:id="rId2"/>
              </a:rPr>
              <a:t>://</a:t>
            </a:r>
            <a:r>
              <a:rPr lang="cs-CZ" sz="1800" dirty="0" smtClean="0">
                <a:solidFill>
                  <a:srgbClr val="000000"/>
                </a:solidFill>
                <a:effectLst/>
                <a:hlinkClick r:id="rId2"/>
              </a:rPr>
              <a:t>upload.wikimedia.org/wikipedia/commons/thumb/b/bf/Seal_of_the_Czech_</a:t>
            </a:r>
          </a:p>
          <a:p>
            <a:pPr>
              <a:buFont typeface="Wingdings" pitchFamily="2" charset="2"/>
              <a:buNone/>
            </a:pPr>
            <a:r>
              <a:rPr lang="cs-CZ" sz="1800" dirty="0" smtClean="0">
                <a:solidFill>
                  <a:srgbClr val="000000"/>
                </a:solidFill>
                <a:effectLst/>
                <a:hlinkClick r:id="rId2"/>
              </a:rPr>
              <a:t>epublic.png/604px-Seal_of_the_Czech_Republic.png</a:t>
            </a:r>
            <a:endParaRPr lang="cs-CZ" sz="1800" dirty="0" smtClean="0">
              <a:solidFill>
                <a:srgbClr val="000000"/>
              </a:solidFill>
              <a:effectLst/>
            </a:endParaRPr>
          </a:p>
          <a:p>
            <a:pPr>
              <a:buNone/>
            </a:pP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Galerie MS Office </a:t>
            </a:r>
          </a:p>
          <a:p>
            <a:pPr>
              <a:buFont typeface="Wingdings" pitchFamily="2" charset="2"/>
              <a:buNone/>
            </a:pPr>
            <a:endParaRPr lang="cs-CZ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raky">
  <a:themeElements>
    <a:clrScheme name="Mraky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Mrak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raky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raky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219</TotalTime>
  <Words>288</Words>
  <Application>Microsoft Office PowerPoint</Application>
  <PresentationFormat>Předvádění na obrazovce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Mraky</vt:lpstr>
      <vt:lpstr>Prezentace aplikace PowerPoint</vt:lpstr>
      <vt:lpstr>ANOTACE</vt:lpstr>
      <vt:lpstr>STÁTNÍ SYMBOLY</vt:lpstr>
      <vt:lpstr>STÁTNÍ VLAJKA</vt:lpstr>
      <vt:lpstr>STÁTNÍ HYMNA ČESKÉ REPUBLIKY</vt:lpstr>
      <vt:lpstr>MALÝ A VELKÝ STÁTNÍ ZNAK</vt:lpstr>
      <vt:lpstr>VLAJKA PREZIDENTA REPUBLIKY</vt:lpstr>
      <vt:lpstr>STÁTNÍ PEČEŤ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Romana HAVRLANTOVÁ</dc:creator>
  <cp:lastModifiedBy>Ales Jarolim</cp:lastModifiedBy>
  <cp:revision>7</cp:revision>
  <dcterms:created xsi:type="dcterms:W3CDTF">2013-05-28T12:16:42Z</dcterms:created>
  <dcterms:modified xsi:type="dcterms:W3CDTF">2013-06-05T07:31:35Z</dcterms:modified>
</cp:coreProperties>
</file>