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15"/>
  </p:notesMasterIdLst>
  <p:sldIdLst>
    <p:sldId id="280" r:id="rId2"/>
    <p:sldId id="282" r:id="rId3"/>
    <p:sldId id="256" r:id="rId4"/>
    <p:sldId id="271" r:id="rId5"/>
    <p:sldId id="257" r:id="rId6"/>
    <p:sldId id="273" r:id="rId7"/>
    <p:sldId id="262" r:id="rId8"/>
    <p:sldId id="263" r:id="rId9"/>
    <p:sldId id="272" r:id="rId10"/>
    <p:sldId id="274" r:id="rId11"/>
    <p:sldId id="275" r:id="rId12"/>
    <p:sldId id="276" r:id="rId13"/>
    <p:sldId id="281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2200" autoAdjust="0"/>
    <p:restoredTop sz="94660"/>
  </p:normalViewPr>
  <p:slideViewPr>
    <p:cSldViewPr>
      <p:cViewPr varScale="1">
        <p:scale>
          <a:sx n="69" d="100"/>
          <a:sy n="69" d="100"/>
        </p:scale>
        <p:origin x="-118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4704F68-120E-42E6-B1B9-D68CCFB519C4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FFD8028-E896-43EB-9D4C-F990C8E39A5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744379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F6952-A43E-4E8A-AB4D-15FA3F15CA24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35147-2056-45A3-9479-AD35D7F2B4E0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DE0293-317E-4C13-895C-E4CDC9A1A9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35147-2056-45A3-9479-AD35D7F2B4E0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DE0293-317E-4C13-895C-E4CDC9A1A9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35147-2056-45A3-9479-AD35D7F2B4E0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DE0293-317E-4C13-895C-E4CDC9A1A9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35147-2056-45A3-9479-AD35D7F2B4E0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DE0293-317E-4C13-895C-E4CDC9A1A9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35147-2056-45A3-9479-AD35D7F2B4E0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DE0293-317E-4C13-895C-E4CDC9A1A9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35147-2056-45A3-9479-AD35D7F2B4E0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DE0293-317E-4C13-895C-E4CDC9A1A9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35147-2056-45A3-9479-AD35D7F2B4E0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DE0293-317E-4C13-895C-E4CDC9A1A9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35147-2056-45A3-9479-AD35D7F2B4E0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DE0293-317E-4C13-895C-E4CDC9A1A9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35147-2056-45A3-9479-AD35D7F2B4E0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DE0293-317E-4C13-895C-E4CDC9A1A9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35147-2056-45A3-9479-AD35D7F2B4E0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DE0293-317E-4C13-895C-E4CDC9A1A9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35147-2056-45A3-9479-AD35D7F2B4E0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DE0293-317E-4C13-895C-E4CDC9A1A9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335147-2056-45A3-9479-AD35D7F2B4E0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DE0293-317E-4C13-895C-E4CDC9A1A98E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ransition>
    <p:fade/>
  </p:transition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wmf"/><Relationship Id="rId4" Type="http://schemas.openxmlformats.org/officeDocument/2006/relationships/image" Target="../media/image10.wmf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osasou-log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2204864"/>
            <a:ext cx="579437" cy="56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49604168"/>
              </p:ext>
            </p:extLst>
          </p:nvPr>
        </p:nvGraphicFramePr>
        <p:xfrm>
          <a:off x="1115616" y="2132856"/>
          <a:ext cx="6929486" cy="3720476"/>
        </p:xfrm>
        <a:graphic>
          <a:graphicData uri="http://schemas.openxmlformats.org/drawingml/2006/table">
            <a:tbl>
              <a:tblPr firstCol="1"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tableStyleId>{8799B23B-EC83-4686-B30A-512413B5E67A}</a:tableStyleId>
              </a:tblPr>
              <a:tblGrid>
                <a:gridCol w="2786082"/>
                <a:gridCol w="4143404"/>
              </a:tblGrid>
              <a:tr h="720080">
                <a:tc gridSpan="2">
                  <a:txBody>
                    <a:bodyPr/>
                    <a:lstStyle/>
                    <a:p>
                      <a:pPr marL="71755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Střední odborná škola a Střední odborné učiliště, </a:t>
                      </a:r>
                      <a:b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</a:b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Hradec Králové, </a:t>
                      </a:r>
                      <a:r>
                        <a:rPr lang="cs-CZ" sz="1700" dirty="0" err="1" smtClean="0">
                          <a:latin typeface="Arial" pitchFamily="34" charset="0"/>
                          <a:cs typeface="Arial" pitchFamily="34" charset="0"/>
                        </a:rPr>
                        <a:t>Vocelova</a:t>
                      </a: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 1338, příspěvková organizace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Registrační číslo projektu: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indent="0" algn="l"/>
                      <a:r>
                        <a:rPr lang="cs-CZ" sz="1600" kern="1200" dirty="0" smtClean="0">
                          <a:latin typeface="Arial" pitchFamily="34" charset="0"/>
                          <a:cs typeface="Times New Roman" pitchFamily="18" charset="0"/>
                        </a:rPr>
                        <a:t>CZ.1.07/1.5.00/34.0245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Číslo DUM: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kern="1200" dirty="0" smtClean="0">
                          <a:latin typeface="Arial" pitchFamily="34" charset="0"/>
                          <a:cs typeface="Times New Roman" pitchFamily="18" charset="0"/>
                        </a:rPr>
                        <a:t>VY_32_INOVACE_04_A_01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Tematická oblast: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i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Mluvnice a gramatika 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Téma: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Mužský rod podstatných jmen 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Autor: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Bc. Dagmar Poláková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Datum vytvoření: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září 2012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</a:tbl>
          </a:graphicData>
        </a:graphic>
      </p:graphicFrame>
      <p:pic>
        <p:nvPicPr>
          <p:cNvPr id="5" name="obrázek 1" descr="OPVK_hor_zakladni_logolink_RGB_cz.jpg"/>
          <p:cNvPicPr>
            <a:picLocks noChangeAspect="1" noChangeArrowheads="1"/>
          </p:cNvPicPr>
          <p:nvPr/>
        </p:nvPicPr>
        <p:blipFill>
          <a:blip r:embed="rId4" cstate="print">
            <a:lum bright="10000" contrast="16000"/>
          </a:blip>
          <a:srcRect/>
          <a:stretch>
            <a:fillRect/>
          </a:stretch>
        </p:blipFill>
        <p:spPr bwMode="auto">
          <a:xfrm>
            <a:off x="1115616" y="332656"/>
            <a:ext cx="6896100" cy="150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00" sy="1000" algn="ctr" rotWithShape="0">
              <a:srgbClr val="000000"/>
            </a:outerShdw>
          </a:effec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obsah 6"/>
          <p:cNvSpPr txBox="1">
            <a:spLocks/>
          </p:cNvSpPr>
          <p:nvPr/>
        </p:nvSpPr>
        <p:spPr>
          <a:xfrm>
            <a:off x="457200" y="404663"/>
            <a:ext cx="8229600" cy="6120682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/>
          <a:p>
            <a:pPr marL="432000" marR="0" lvl="0" indent="-432000" algn="just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tabLst/>
              <a:defRPr/>
            </a:pPr>
            <a:r>
              <a:rPr kumimoji="0" lang="cs-CZ" sz="30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Anotace</a:t>
            </a:r>
          </a:p>
          <a:p>
            <a:pPr marR="0" lvl="0" algn="just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tabLst/>
              <a:defRPr/>
            </a:pPr>
            <a:r>
              <a:rPr lang="cs-CZ" sz="3200" dirty="0"/>
              <a:t>Materiál je určen pro </a:t>
            </a:r>
            <a:r>
              <a:rPr lang="cs-CZ" sz="3200" dirty="0" smtClean="0"/>
              <a:t>studijní obory k výuce  </a:t>
            </a:r>
            <a:r>
              <a:rPr lang="cs-CZ" sz="3200" dirty="0"/>
              <a:t>předmětu </a:t>
            </a:r>
            <a:r>
              <a:rPr lang="cs-CZ" sz="3200" dirty="0" smtClean="0"/>
              <a:t>německý jazyk, </a:t>
            </a:r>
            <a:r>
              <a:rPr lang="cs-CZ" sz="3200" dirty="0"/>
              <a:t>inovuje výuku použitím multimediálních pomůcek – prezentace s názornými obrázky a schématy doplněných textem podporujícím výklad učitele.</a:t>
            </a:r>
          </a:p>
          <a:p>
            <a:pPr marL="432000" marR="0" lvl="0" indent="-432000" algn="just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tabLst/>
              <a:defRPr/>
            </a:pPr>
            <a:r>
              <a:rPr kumimoji="0" lang="cs-CZ" sz="30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Metodický pokyn</a:t>
            </a:r>
          </a:p>
          <a:p>
            <a:pPr lvl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sz="3200" dirty="0"/>
              <a:t>Materiál používá učitel při výkladu – pro větší názornost a atraktivnost výuky a zároveň jej mohou využívat žáci pro domácí přípravu na výuku.</a:t>
            </a:r>
          </a:p>
          <a:p>
            <a:pPr lvl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endParaRPr lang="cs-CZ" sz="16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endParaRPr lang="cs-CZ" sz="16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432000" marR="0" lvl="0" indent="-432000" algn="just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tabLst/>
              <a:defRPr/>
            </a:pPr>
            <a:endParaRPr kumimoji="0" lang="cs-CZ" sz="30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432000" marR="0" lvl="0" indent="-432000" algn="just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tabLst/>
              <a:defRPr/>
            </a:pPr>
            <a:endParaRPr kumimoji="0" lang="cs-CZ" sz="30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0" marR="0" lvl="0" indent="0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s-CZ" sz="30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s-CZ" sz="30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922019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1700808"/>
            <a:ext cx="7772400" cy="1470025"/>
          </a:xfrm>
        </p:spPr>
        <p:txBody>
          <a:bodyPr>
            <a:normAutofit/>
          </a:bodyPr>
          <a:lstStyle/>
          <a:p>
            <a:r>
              <a:rPr lang="cs-CZ" sz="4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ookman Old Style" pitchFamily="18" charset="0"/>
              </a:rPr>
              <a:t>Rod podstatných jmen</a:t>
            </a:r>
            <a:endParaRPr lang="cs-CZ" sz="4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Bookman Old Style" pitchFamily="18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75656" y="5105400"/>
            <a:ext cx="6400800" cy="1752600"/>
          </a:xfrm>
        </p:spPr>
        <p:txBody>
          <a:bodyPr>
            <a:normAutofit/>
          </a:bodyPr>
          <a:lstStyle/>
          <a:p>
            <a:r>
              <a:rPr lang="cs-CZ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ookman Old Style" pitchFamily="18" charset="0"/>
                <a:ea typeface="+mj-ea"/>
                <a:cs typeface="+mj-cs"/>
              </a:rPr>
              <a:t>Mužský rod</a:t>
            </a:r>
            <a:endParaRPr lang="cs-CZ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Bookman Old Style" pitchFamily="18" charset="0"/>
              <a:ea typeface="+mj-ea"/>
              <a:cs typeface="+mj-cs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331640" y="3645024"/>
            <a:ext cx="2808312" cy="1323439"/>
          </a:xfrm>
          <a:prstGeom prst="rect">
            <a:avLst/>
          </a:prstGeom>
          <a:noFill/>
          <a:scene3d>
            <a:camera prst="perspectiveFront"/>
            <a:lightRig rig="threePt" dir="t"/>
          </a:scene3d>
        </p:spPr>
        <p:txBody>
          <a:bodyPr wrap="square" rtlCol="0">
            <a:spAutoFit/>
            <a:scene3d>
              <a:camera prst="perspectiveContrastingLeftFacing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cs-CZ" sz="80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bg2">
                    <a:lumMod val="40000"/>
                    <a:lumOff val="60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ea typeface="+mj-ea"/>
                <a:cs typeface="Aharoni" pitchFamily="2" charset="-79"/>
              </a:rPr>
              <a:t>der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6" presetClass="path" presetSubtype="0" accel="50000" decel="5000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2622 -0.02292 C 0.12222 -0.11227 0.17222 -0.18958 0.23924 -0.19491 C 0.3033 -0.20162 0.3632 -0.14167 0.36719 -0.05486 C 0.37222 0.025 0.33021 0.09977 0.27014 0.10509 C 0.21528 0.10903 0.1632 0.05972 0.1592 -0.01482 C 0.15521 -0.08287 0.19028 -0.14699 0.24115 -0.15232 C 0.2882 -0.15625 0.33229 -0.11482 0.33524 -0.05232 C 0.3382 0.0037 0.31024 0.05833 0.26823 0.06111 C 0.23021 0.06505 0.19427 0.0331 0.19115 -0.01759 C 0.18924 -0.06296 0.21024 -0.10695 0.24323 -0.10949 C 0.27222 -0.11227 0.30122 -0.0882 0.3033 -0.04954 C 0.30521 -0.0162 0.29028 0.01574 0.26615 0.01852 C 0.24618 0.02106 0.22517 0.00648 0.22413 -0.02014 C 0.22222 -0.04167 0.23021 -0.06435 0.24514 -0.0669 C 0.25729 -0.0669 0.26927 -0.06157 0.27118 -0.04699 C 0.27222 -0.0375 0.27014 -0.02824 0.26424 -0.02431 C 0.26129 -0.02292 0.2592 -0.02292 0.25625 -0.02431 " pathEditMode="relative" rAng="0" ptsTypes="fffffffffffffffff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100" y="-2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7" grpId="2"/>
      <p:bldP spid="7" grpId="3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62068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>Jak lze poznat rod u podstatného jména?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2204864"/>
            <a:ext cx="8229600" cy="3921299"/>
          </a:xfrm>
        </p:spPr>
        <p:txBody>
          <a:bodyPr>
            <a:normAutofit lnSpcReduction="10000"/>
          </a:bodyPr>
          <a:lstStyle/>
          <a:p>
            <a:pPr marL="514350" indent="-514350">
              <a:spcBef>
                <a:spcPts val="1800"/>
              </a:spcBef>
              <a:buFont typeface="Wingdings" pitchFamily="2" charset="2"/>
              <a:buChar char="Ø"/>
            </a:pPr>
            <a:r>
              <a:rPr lang="cs-CZ" dirty="0" smtClean="0"/>
              <a:t>Podstatné </a:t>
            </a:r>
            <a:r>
              <a:rPr lang="cs-CZ" dirty="0"/>
              <a:t>jméno patří do určité skupiny slov, které mají stejný </a:t>
            </a:r>
            <a:r>
              <a:rPr lang="cs-CZ" dirty="0" smtClean="0"/>
              <a:t>rod.  </a:t>
            </a:r>
          </a:p>
          <a:p>
            <a:pPr marL="514350" indent="-514350" algn="ctr">
              <a:spcBef>
                <a:spcPts val="1800"/>
              </a:spcBef>
              <a:buNone/>
            </a:pPr>
            <a:r>
              <a:rPr lang="cs-CZ" i="1" dirty="0" err="1" smtClean="0">
                <a:solidFill>
                  <a:srgbClr val="FF0000"/>
                </a:solidFill>
              </a:rPr>
              <a:t>Frühling</a:t>
            </a:r>
            <a:r>
              <a:rPr lang="cs-CZ" i="1" dirty="0" smtClean="0">
                <a:solidFill>
                  <a:srgbClr val="FF0000"/>
                </a:solidFill>
              </a:rPr>
              <a:t>, Sommer, </a:t>
            </a:r>
            <a:r>
              <a:rPr lang="cs-CZ" i="1" dirty="0" err="1" smtClean="0">
                <a:solidFill>
                  <a:srgbClr val="FF0000"/>
                </a:solidFill>
              </a:rPr>
              <a:t>Herbst</a:t>
            </a:r>
            <a:r>
              <a:rPr lang="cs-CZ" i="1" dirty="0" smtClean="0">
                <a:solidFill>
                  <a:srgbClr val="FF0000"/>
                </a:solidFill>
              </a:rPr>
              <a:t>, Winter</a:t>
            </a:r>
            <a:endParaRPr lang="cs-CZ" i="1" dirty="0">
              <a:solidFill>
                <a:srgbClr val="FF0000"/>
              </a:solidFill>
            </a:endParaRPr>
          </a:p>
          <a:p>
            <a:pPr marL="514350" indent="-514350">
              <a:spcBef>
                <a:spcPts val="1800"/>
              </a:spcBef>
              <a:buFont typeface="Wingdings" pitchFamily="2" charset="2"/>
              <a:buChar char="Ø"/>
            </a:pPr>
            <a:r>
              <a:rPr lang="cs-CZ" dirty="0" smtClean="0"/>
              <a:t>Podle přípony</a:t>
            </a:r>
            <a:r>
              <a:rPr lang="cs-CZ" dirty="0"/>
              <a:t> podstatného </a:t>
            </a:r>
            <a:r>
              <a:rPr lang="cs-CZ" dirty="0" smtClean="0"/>
              <a:t>jména.</a:t>
            </a:r>
            <a:endParaRPr lang="cs-CZ" dirty="0"/>
          </a:p>
          <a:p>
            <a:pPr algn="ctr">
              <a:spcBef>
                <a:spcPts val="1800"/>
              </a:spcBef>
              <a:buNone/>
            </a:pPr>
            <a:r>
              <a:rPr lang="cs-CZ" dirty="0" err="1" smtClean="0"/>
              <a:t>Hon</a:t>
            </a:r>
            <a:r>
              <a:rPr lang="cs-CZ" dirty="0" err="1" smtClean="0">
                <a:solidFill>
                  <a:srgbClr val="FF0000"/>
                </a:solidFill>
              </a:rPr>
              <a:t>ig</a:t>
            </a:r>
            <a:r>
              <a:rPr lang="cs-CZ" dirty="0" smtClean="0"/>
              <a:t>, </a:t>
            </a:r>
            <a:r>
              <a:rPr lang="cs-CZ" dirty="0" err="1" smtClean="0"/>
              <a:t>Kön</a:t>
            </a:r>
            <a:r>
              <a:rPr lang="cs-CZ" dirty="0" err="1" smtClean="0">
                <a:solidFill>
                  <a:srgbClr val="FF0000"/>
                </a:solidFill>
              </a:rPr>
              <a:t>ig</a:t>
            </a:r>
            <a:endParaRPr lang="cs-CZ" dirty="0" smtClean="0"/>
          </a:p>
          <a:p>
            <a:pPr algn="ctr">
              <a:spcBef>
                <a:spcPts val="1800"/>
              </a:spcBef>
              <a:buNone/>
            </a:pPr>
            <a:r>
              <a:rPr lang="cs-CZ" dirty="0" err="1" smtClean="0"/>
              <a:t>Druck</a:t>
            </a:r>
            <a:r>
              <a:rPr lang="cs-CZ" dirty="0" err="1" smtClean="0">
                <a:solidFill>
                  <a:srgbClr val="FF0000"/>
                </a:solidFill>
              </a:rPr>
              <a:t>er</a:t>
            </a:r>
            <a:r>
              <a:rPr lang="cs-CZ" dirty="0" smtClean="0"/>
              <a:t>, </a:t>
            </a:r>
            <a:r>
              <a:rPr lang="cs-CZ" dirty="0" err="1" smtClean="0"/>
              <a:t>Staubsaug</a:t>
            </a:r>
            <a:r>
              <a:rPr lang="cs-CZ" dirty="0" err="1" smtClean="0">
                <a:solidFill>
                  <a:srgbClr val="FF0000"/>
                </a:solidFill>
              </a:rPr>
              <a:t>er</a:t>
            </a:r>
            <a:r>
              <a:rPr lang="cs-CZ" dirty="0" smtClean="0"/>
              <a:t>, </a:t>
            </a:r>
            <a:r>
              <a:rPr lang="cs-CZ" dirty="0" err="1" smtClean="0"/>
              <a:t>Comput</a:t>
            </a:r>
            <a:r>
              <a:rPr lang="cs-CZ" dirty="0" err="1" smtClean="0">
                <a:solidFill>
                  <a:srgbClr val="FF0000"/>
                </a:solidFill>
              </a:rPr>
              <a:t>er</a:t>
            </a:r>
            <a:endParaRPr lang="cs-CZ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Skupiny slov mužského rodu</a:t>
            </a:r>
            <a:endParaRPr lang="cs-CZ" dirty="0"/>
          </a:p>
        </p:txBody>
      </p:sp>
      <p:sp>
        <p:nvSpPr>
          <p:cNvPr id="9" name="Zástupný symbol pro obsah 2"/>
          <p:cNvSpPr>
            <a:spLocks noGrp="1"/>
          </p:cNvSpPr>
          <p:nvPr>
            <p:ph idx="1"/>
          </p:nvPr>
        </p:nvSpPr>
        <p:spPr>
          <a:xfrm>
            <a:off x="395536" y="1556792"/>
            <a:ext cx="5472608" cy="5040559"/>
          </a:xfrm>
        </p:spPr>
        <p:txBody>
          <a:bodyPr>
            <a:noAutofit/>
          </a:bodyPr>
          <a:lstStyle/>
          <a:p>
            <a:r>
              <a:rPr lang="cs-CZ" dirty="0" smtClean="0"/>
              <a:t>Dny, měsíce a roční </a:t>
            </a:r>
            <a:r>
              <a:rPr lang="cs-CZ" dirty="0"/>
              <a:t>období, </a:t>
            </a:r>
          </a:p>
          <a:p>
            <a:r>
              <a:rPr lang="cs-CZ" dirty="0" smtClean="0"/>
              <a:t>Světové strany, </a:t>
            </a:r>
          </a:p>
          <a:p>
            <a:r>
              <a:rPr lang="cs-CZ" dirty="0" smtClean="0"/>
              <a:t>Větry a vodní srážky, </a:t>
            </a:r>
          </a:p>
          <a:p>
            <a:r>
              <a:rPr lang="cs-CZ" dirty="0" smtClean="0"/>
              <a:t>Jména vlaků,</a:t>
            </a:r>
          </a:p>
          <a:p>
            <a:pPr lvl="0">
              <a:defRPr/>
            </a:pPr>
            <a:r>
              <a:rPr lang="cs-CZ" dirty="0" smtClean="0"/>
              <a:t>Značky aut, </a:t>
            </a:r>
          </a:p>
          <a:p>
            <a:pPr lvl="0">
              <a:defRPr/>
            </a:pPr>
            <a:r>
              <a:rPr lang="cs-CZ" dirty="0" smtClean="0"/>
              <a:t>Většina minerálů a hornin, </a:t>
            </a:r>
          </a:p>
          <a:p>
            <a:pPr lvl="0">
              <a:defRPr/>
            </a:pPr>
            <a:r>
              <a:rPr lang="cs-CZ" dirty="0" smtClean="0"/>
              <a:t>Názvy lihovin</a:t>
            </a:r>
          </a:p>
          <a:p>
            <a:pPr lvl="0"/>
            <a:r>
              <a:rPr lang="cs-CZ" dirty="0" smtClean="0"/>
              <a:t>Mužské bytosti a samci zvířat</a:t>
            </a:r>
          </a:p>
          <a:p>
            <a:pPr>
              <a:buNone/>
            </a:pP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ástupný symbol pro obsah 2"/>
          <p:cNvSpPr txBox="1">
            <a:spLocks/>
          </p:cNvSpPr>
          <p:nvPr/>
        </p:nvSpPr>
        <p:spPr>
          <a:xfrm>
            <a:off x="179512" y="1196752"/>
            <a:ext cx="6192688" cy="3600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Nadpis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 které skupiny patří?</a:t>
            </a:r>
            <a:endParaRPr lang="cs-CZ" dirty="0"/>
          </a:p>
        </p:txBody>
      </p:sp>
      <p:sp>
        <p:nvSpPr>
          <p:cNvPr id="11" name="Obdélník 10"/>
          <p:cNvSpPr/>
          <p:nvPr/>
        </p:nvSpPr>
        <p:spPr>
          <a:xfrm>
            <a:off x="755576" y="1521154"/>
            <a:ext cx="2718048" cy="53368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lvl="0" indent="-457200">
              <a:spcBef>
                <a:spcPct val="20000"/>
              </a:spcBef>
              <a:buFont typeface="+mj-lt"/>
              <a:buAutoNum type="arabicParenR"/>
              <a:defRPr/>
            </a:pPr>
            <a:r>
              <a:rPr lang="de-DE" sz="2400" dirty="0" smtClean="0"/>
              <a:t>Montag</a:t>
            </a:r>
          </a:p>
          <a:p>
            <a:pPr marL="457200" lvl="0" indent="-457200">
              <a:spcBef>
                <a:spcPct val="20000"/>
              </a:spcBef>
              <a:buFont typeface="+mj-lt"/>
              <a:buAutoNum type="arabicParenR"/>
              <a:defRPr/>
            </a:pPr>
            <a:r>
              <a:rPr lang="de-DE" sz="2400" dirty="0" smtClean="0"/>
              <a:t>Frühling </a:t>
            </a:r>
          </a:p>
          <a:p>
            <a:pPr marL="457200" lvl="0" indent="-457200">
              <a:spcBef>
                <a:spcPct val="20000"/>
              </a:spcBef>
              <a:buFont typeface="+mj-lt"/>
              <a:buAutoNum type="arabicParenR"/>
              <a:defRPr/>
            </a:pPr>
            <a:r>
              <a:rPr lang="de-DE" sz="2400" dirty="0" smtClean="0"/>
              <a:t>Orient- </a:t>
            </a:r>
            <a:r>
              <a:rPr lang="de-DE" sz="2400" dirty="0" err="1" smtClean="0"/>
              <a:t>Exprress</a:t>
            </a:r>
            <a:endParaRPr lang="de-DE" sz="2400" dirty="0" smtClean="0"/>
          </a:p>
          <a:p>
            <a:pPr marL="457200" lvl="0" indent="-457200">
              <a:spcBef>
                <a:spcPct val="20000"/>
              </a:spcBef>
              <a:buFont typeface="+mj-lt"/>
              <a:buAutoNum type="arabicParenR"/>
              <a:defRPr/>
            </a:pPr>
            <a:r>
              <a:rPr lang="de-DE" sz="2400" dirty="0" smtClean="0"/>
              <a:t>Oxid</a:t>
            </a:r>
          </a:p>
          <a:p>
            <a:pPr marL="457200" lvl="0" indent="-457200">
              <a:spcBef>
                <a:spcPct val="20000"/>
              </a:spcBef>
              <a:buFont typeface="+mj-lt"/>
              <a:buAutoNum type="arabicParenR"/>
              <a:defRPr/>
            </a:pPr>
            <a:r>
              <a:rPr lang="de-DE" sz="2400" dirty="0" smtClean="0"/>
              <a:t>Granit</a:t>
            </a:r>
            <a:endParaRPr lang="cs-CZ" sz="2400" dirty="0" smtClean="0"/>
          </a:p>
          <a:p>
            <a:pPr marL="457200" lvl="0" indent="-457200">
              <a:spcBef>
                <a:spcPct val="20000"/>
              </a:spcBef>
              <a:buFont typeface="+mj-lt"/>
              <a:buAutoNum type="arabicParenR"/>
              <a:defRPr/>
            </a:pPr>
            <a:r>
              <a:rPr lang="cs-CZ" sz="2400" dirty="0" smtClean="0"/>
              <a:t>Mercedes</a:t>
            </a:r>
          </a:p>
          <a:p>
            <a:pPr marL="457200" lvl="0" indent="-457200">
              <a:spcBef>
                <a:spcPct val="20000"/>
              </a:spcBef>
              <a:buFont typeface="+mj-lt"/>
              <a:buAutoNum type="arabicParenR"/>
              <a:defRPr/>
            </a:pPr>
            <a:r>
              <a:rPr lang="cs-CZ" sz="2400" dirty="0" err="1" smtClean="0"/>
              <a:t>Orkan</a:t>
            </a:r>
            <a:endParaRPr lang="cs-CZ" sz="2400" dirty="0" smtClean="0"/>
          </a:p>
          <a:p>
            <a:pPr marL="457200" lvl="0" indent="-457200">
              <a:spcBef>
                <a:spcPct val="20000"/>
              </a:spcBef>
              <a:buFont typeface="+mj-lt"/>
              <a:buAutoNum type="arabicParenR"/>
              <a:defRPr/>
            </a:pPr>
            <a:r>
              <a:rPr lang="cs-CZ" sz="2400" dirty="0" err="1" smtClean="0"/>
              <a:t>Regen</a:t>
            </a:r>
            <a:endParaRPr lang="cs-CZ" sz="2400" dirty="0" smtClean="0"/>
          </a:p>
          <a:p>
            <a:pPr marL="457200" lvl="0" indent="-457200">
              <a:spcBef>
                <a:spcPct val="20000"/>
              </a:spcBef>
              <a:buFont typeface="+mj-lt"/>
              <a:buAutoNum type="arabicParenR"/>
              <a:defRPr/>
            </a:pPr>
            <a:r>
              <a:rPr lang="cs-CZ" sz="2400" dirty="0" err="1" smtClean="0"/>
              <a:t>König</a:t>
            </a:r>
            <a:endParaRPr lang="cs-CZ" sz="2400" dirty="0" smtClean="0"/>
          </a:p>
          <a:p>
            <a:pPr marL="457200" lvl="0" indent="-457200">
              <a:spcBef>
                <a:spcPct val="20000"/>
              </a:spcBef>
              <a:buFont typeface="+mj-lt"/>
              <a:buAutoNum type="arabicParenR"/>
              <a:defRPr/>
            </a:pPr>
            <a:r>
              <a:rPr lang="cs-CZ" sz="2400" dirty="0" smtClean="0"/>
              <a:t>Škoda</a:t>
            </a:r>
          </a:p>
          <a:p>
            <a:pPr marL="457200" lvl="0" indent="-457200">
              <a:spcBef>
                <a:spcPct val="20000"/>
              </a:spcBef>
              <a:buFont typeface="+mj-lt"/>
              <a:buAutoNum type="arabicParenR"/>
              <a:defRPr/>
            </a:pPr>
            <a:endParaRPr lang="de-DE" sz="2400" dirty="0" smtClean="0"/>
          </a:p>
          <a:p>
            <a:pPr marL="457200" lvl="0" indent="-457200">
              <a:spcBef>
                <a:spcPct val="20000"/>
              </a:spcBef>
              <a:buFont typeface="+mj-lt"/>
              <a:buAutoNum type="arabicParenR"/>
              <a:defRPr/>
            </a:pPr>
            <a:endParaRPr lang="de-DE" sz="2400" dirty="0" smtClean="0"/>
          </a:p>
        </p:txBody>
      </p:sp>
      <p:pic>
        <p:nvPicPr>
          <p:cNvPr id="1027" name="Picture 3" descr="C:\Documents and Settings\zpolakova00\Local Settings\Temporary Internet Files\Content.IE5\KFSZ47EF\MC900280832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8024" y="1700808"/>
            <a:ext cx="1816729" cy="1447046"/>
          </a:xfrm>
          <a:prstGeom prst="rect">
            <a:avLst/>
          </a:prstGeom>
          <a:noFill/>
        </p:spPr>
      </p:pic>
      <p:pic>
        <p:nvPicPr>
          <p:cNvPr id="1028" name="Picture 4" descr="C:\Documents and Settings\zpolakova00\Local Settings\Temporary Internet Files\Content.IE5\QLOPAN6F\MC900441736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39952" y="4005064"/>
            <a:ext cx="2239144" cy="2239144"/>
          </a:xfrm>
          <a:prstGeom prst="rect">
            <a:avLst/>
          </a:prstGeom>
          <a:noFill/>
        </p:spPr>
      </p:pic>
      <p:pic>
        <p:nvPicPr>
          <p:cNvPr id="1029" name="Picture 5" descr="C:\Documents and Settings\zpolakova00\Local Settings\Temporary Internet Files\Content.IE5\KHKX0TU1\MC900430327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452320" y="3068960"/>
            <a:ext cx="1228725" cy="1873250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Nadpis 1"/>
          <p:cNvSpPr>
            <a:spLocks noGrp="1"/>
          </p:cNvSpPr>
          <p:nvPr>
            <p:ph type="title"/>
          </p:nvPr>
        </p:nvSpPr>
        <p:spPr>
          <a:xfrm>
            <a:off x="930424" y="188640"/>
            <a:ext cx="7283152" cy="652934"/>
          </a:xfrm>
        </p:spPr>
        <p:txBody>
          <a:bodyPr>
            <a:noAutofit/>
          </a:bodyPr>
          <a:lstStyle/>
          <a:p>
            <a:r>
              <a:rPr lang="cs-CZ" sz="32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Přípony mužského rodu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980728"/>
            <a:ext cx="8229600" cy="5400600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de-DE" sz="4000" b="1" dirty="0">
                <a:latin typeface="Comic Sans MS" pitchFamily="66" charset="0"/>
              </a:rPr>
              <a:t> </a:t>
            </a:r>
          </a:p>
          <a:p>
            <a:pPr>
              <a:buNone/>
            </a:pPr>
            <a:r>
              <a:rPr lang="de-DE" sz="4000" b="1" dirty="0">
                <a:solidFill>
                  <a:srgbClr val="FFFF00"/>
                </a:solidFill>
                <a:latin typeface="Comic Sans MS" pitchFamily="66" charset="0"/>
              </a:rPr>
              <a:t>- </a:t>
            </a:r>
            <a:r>
              <a:rPr lang="de-DE" sz="4000" dirty="0" err="1" smtClean="0">
                <a:solidFill>
                  <a:srgbClr val="FFFF00"/>
                </a:solidFill>
                <a:latin typeface="Comic Sans MS" pitchFamily="66" charset="0"/>
              </a:rPr>
              <a:t>ig</a:t>
            </a:r>
            <a:endParaRPr lang="de-DE" sz="4000" dirty="0">
              <a:solidFill>
                <a:srgbClr val="FFFF00"/>
              </a:solidFill>
              <a:latin typeface="Comic Sans MS" pitchFamily="66" charset="0"/>
            </a:endParaRPr>
          </a:p>
          <a:p>
            <a:pPr>
              <a:buNone/>
            </a:pPr>
            <a:r>
              <a:rPr lang="cs-CZ" dirty="0" smtClean="0"/>
              <a:t>		</a:t>
            </a:r>
            <a:r>
              <a:rPr lang="de-DE" dirty="0" smtClean="0"/>
              <a:t>der Hon</a:t>
            </a:r>
            <a:r>
              <a:rPr lang="de-DE" dirty="0" smtClean="0">
                <a:solidFill>
                  <a:srgbClr val="FFFF00"/>
                </a:solidFill>
              </a:rPr>
              <a:t>ig</a:t>
            </a:r>
            <a:r>
              <a:rPr lang="de-DE" dirty="0"/>
              <a:t>  </a:t>
            </a:r>
            <a:endParaRPr lang="cs-CZ" dirty="0" smtClean="0"/>
          </a:p>
          <a:p>
            <a:pPr>
              <a:buNone/>
            </a:pPr>
            <a:endParaRPr lang="de-DE" dirty="0"/>
          </a:p>
          <a:p>
            <a:pPr>
              <a:buNone/>
            </a:pPr>
            <a:r>
              <a:rPr lang="de-DE" sz="4000" dirty="0">
                <a:solidFill>
                  <a:srgbClr val="FFFF00"/>
                </a:solidFill>
                <a:latin typeface="Comic Sans MS" pitchFamily="66" charset="0"/>
              </a:rPr>
              <a:t>- </a:t>
            </a:r>
            <a:r>
              <a:rPr lang="de-DE" sz="4000" dirty="0" err="1">
                <a:solidFill>
                  <a:srgbClr val="FFFF00"/>
                </a:solidFill>
                <a:latin typeface="Comic Sans MS" pitchFamily="66" charset="0"/>
              </a:rPr>
              <a:t>ling</a:t>
            </a:r>
            <a:endParaRPr lang="de-DE" sz="4000" dirty="0">
              <a:solidFill>
                <a:srgbClr val="FFFF00"/>
              </a:solidFill>
              <a:latin typeface="Comic Sans MS" pitchFamily="66" charset="0"/>
            </a:endParaRPr>
          </a:p>
          <a:p>
            <a:pPr>
              <a:buNone/>
            </a:pPr>
            <a:r>
              <a:rPr lang="cs-CZ" dirty="0" smtClean="0"/>
              <a:t>		</a:t>
            </a:r>
            <a:r>
              <a:rPr lang="de-DE" dirty="0" smtClean="0"/>
              <a:t>der </a:t>
            </a:r>
            <a:r>
              <a:rPr lang="de-DE" dirty="0"/>
              <a:t>Zwil</a:t>
            </a:r>
            <a:r>
              <a:rPr lang="de-DE" dirty="0">
                <a:solidFill>
                  <a:srgbClr val="FFFF00"/>
                </a:solidFill>
              </a:rPr>
              <a:t>ling</a:t>
            </a:r>
            <a:r>
              <a:rPr lang="de-DE" dirty="0"/>
              <a:t> </a:t>
            </a: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FontTx/>
              <a:buChar char="-"/>
            </a:pPr>
            <a:r>
              <a:rPr lang="cs-CZ" sz="4000" dirty="0" smtClean="0">
                <a:solidFill>
                  <a:srgbClr val="FFFF00"/>
                </a:solidFill>
                <a:latin typeface="Comic Sans MS" pitchFamily="66" charset="0"/>
              </a:rPr>
              <a:t>(i)</a:t>
            </a:r>
            <a:r>
              <a:rPr lang="cs-CZ" sz="4000" dirty="0" err="1" smtClean="0">
                <a:solidFill>
                  <a:srgbClr val="FFFF00"/>
                </a:solidFill>
                <a:latin typeface="Comic Sans MS" pitchFamily="66" charset="0"/>
              </a:rPr>
              <a:t>smus</a:t>
            </a:r>
            <a:endParaRPr lang="cs-CZ" sz="4000" dirty="0" smtClean="0">
              <a:solidFill>
                <a:srgbClr val="FFFF00"/>
              </a:solidFill>
              <a:latin typeface="Comic Sans MS" pitchFamily="66" charset="0"/>
            </a:endParaRPr>
          </a:p>
          <a:p>
            <a:pPr>
              <a:buNone/>
            </a:pPr>
            <a:r>
              <a:rPr lang="cs-CZ" dirty="0" smtClean="0"/>
              <a:t>		</a:t>
            </a:r>
            <a:r>
              <a:rPr lang="de-DE" dirty="0" smtClean="0"/>
              <a:t>der </a:t>
            </a:r>
            <a:r>
              <a:rPr lang="cs-CZ" dirty="0" smtClean="0"/>
              <a:t>Komun</a:t>
            </a:r>
            <a:r>
              <a:rPr lang="cs-CZ" dirty="0" smtClean="0">
                <a:solidFill>
                  <a:srgbClr val="FFFF00"/>
                </a:solidFill>
              </a:rPr>
              <a:t>ismus</a:t>
            </a:r>
            <a:r>
              <a:rPr lang="de-DE" sz="4000" dirty="0" smtClean="0"/>
              <a:t> </a:t>
            </a:r>
            <a:endParaRPr lang="cs-CZ" sz="4000" dirty="0" smtClean="0">
              <a:solidFill>
                <a:srgbClr val="FFFF00"/>
              </a:solidFill>
              <a:latin typeface="Comic Sans MS" pitchFamily="66" charset="0"/>
            </a:endParaRPr>
          </a:p>
          <a:p>
            <a:pPr>
              <a:buFontTx/>
              <a:buChar char="-"/>
            </a:pPr>
            <a:endParaRPr lang="de-DE" sz="4000" dirty="0">
              <a:solidFill>
                <a:srgbClr val="FFFF00"/>
              </a:solidFill>
              <a:latin typeface="Comic Sans MS" pitchFamily="66" charset="0"/>
            </a:endParaRPr>
          </a:p>
          <a:p>
            <a:pPr>
              <a:buNone/>
            </a:pPr>
            <a:endParaRPr lang="cs-CZ" dirty="0"/>
          </a:p>
        </p:txBody>
      </p:sp>
      <p:pic>
        <p:nvPicPr>
          <p:cNvPr id="2053" name="Picture 5" descr="C:\Users\Dáša\AppData\Local\Microsoft\Windows\Temporary Internet Files\Content.IE5\TAA4WS3Q\MC900413348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27984" y="1112592"/>
            <a:ext cx="1872208" cy="1714229"/>
          </a:xfrm>
          <a:prstGeom prst="rect">
            <a:avLst/>
          </a:prstGeom>
          <a:noFill/>
        </p:spPr>
      </p:pic>
      <p:pic>
        <p:nvPicPr>
          <p:cNvPr id="2055" name="Picture 7" descr="C:\Users\Dáša\AppData\Local\Microsoft\Windows\Temporary Internet Files\Content.IE5\TAA4WS3Q\MC90008947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39952" y="3068960"/>
            <a:ext cx="2376264" cy="1236517"/>
          </a:xfrm>
          <a:prstGeom prst="rect">
            <a:avLst/>
          </a:prstGeom>
          <a:noFill/>
        </p:spPr>
      </p:pic>
      <p:sp>
        <p:nvSpPr>
          <p:cNvPr id="6" name="Pěticípá hvězda 5"/>
          <p:cNvSpPr/>
          <p:nvPr/>
        </p:nvSpPr>
        <p:spPr>
          <a:xfrm>
            <a:off x="5796136" y="5157192"/>
            <a:ext cx="1440160" cy="1296144"/>
          </a:xfrm>
          <a:prstGeom prst="star5">
            <a:avLst>
              <a:gd name="adj" fmla="val 21045"/>
              <a:gd name="hf" fmla="val 105146"/>
              <a:gd name="vf" fmla="val 110557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"/>
          <p:cNvSpPr>
            <a:spLocks noGrp="1"/>
          </p:cNvSpPr>
          <p:nvPr>
            <p:ph type="title"/>
          </p:nvPr>
        </p:nvSpPr>
        <p:spPr>
          <a:xfrm>
            <a:off x="1002432" y="188640"/>
            <a:ext cx="7139136" cy="778098"/>
          </a:xfrm>
        </p:spPr>
        <p:txBody>
          <a:bodyPr/>
          <a:lstStyle/>
          <a:p>
            <a:r>
              <a:rPr lang="cs-CZ" sz="32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Přípony mužského rodu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3568" y="1457400"/>
            <a:ext cx="7437512" cy="5400600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cs-CZ" sz="4400" b="1" dirty="0">
                <a:solidFill>
                  <a:srgbClr val="FFFF00"/>
                </a:solidFill>
                <a:latin typeface="Comic Sans MS" pitchFamily="66" charset="0"/>
              </a:rPr>
              <a:t>- </a:t>
            </a:r>
            <a:r>
              <a:rPr lang="cs-CZ" sz="4400" b="1" dirty="0" err="1">
                <a:solidFill>
                  <a:srgbClr val="FFFF00"/>
                </a:solidFill>
                <a:latin typeface="Comic Sans MS" pitchFamily="66" charset="0"/>
              </a:rPr>
              <a:t>ist</a:t>
            </a:r>
            <a:endParaRPr lang="cs-CZ" sz="4400" b="1" dirty="0">
              <a:solidFill>
                <a:srgbClr val="FFFF00"/>
              </a:solidFill>
              <a:latin typeface="Comic Sans MS" pitchFamily="66" charset="0"/>
            </a:endParaRPr>
          </a:p>
          <a:p>
            <a:pPr>
              <a:buNone/>
            </a:pPr>
            <a:r>
              <a:rPr lang="cs-CZ" dirty="0" smtClean="0"/>
              <a:t>		der </a:t>
            </a:r>
            <a:r>
              <a:rPr lang="cs-CZ" dirty="0" err="1"/>
              <a:t>Pian</a:t>
            </a:r>
            <a:r>
              <a:rPr lang="cs-CZ" b="1" dirty="0" err="1">
                <a:solidFill>
                  <a:srgbClr val="FFFF00"/>
                </a:solidFill>
              </a:rPr>
              <a:t>ist</a:t>
            </a:r>
            <a:r>
              <a:rPr lang="cs-CZ" dirty="0"/>
              <a:t> </a:t>
            </a: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sz="4300" b="1" dirty="0">
                <a:solidFill>
                  <a:srgbClr val="FFFF00"/>
                </a:solidFill>
                <a:latin typeface="Comic Sans MS" pitchFamily="66" charset="0"/>
              </a:rPr>
              <a:t>- </a:t>
            </a:r>
            <a:r>
              <a:rPr lang="cs-CZ" sz="4300" b="1" dirty="0" err="1">
                <a:solidFill>
                  <a:srgbClr val="FFFF00"/>
                </a:solidFill>
                <a:latin typeface="Comic Sans MS" pitchFamily="66" charset="0"/>
              </a:rPr>
              <a:t>or</a:t>
            </a:r>
            <a:endParaRPr lang="cs-CZ" sz="4300" b="1" dirty="0">
              <a:solidFill>
                <a:srgbClr val="FFFF00"/>
              </a:solidFill>
              <a:latin typeface="Comic Sans MS" pitchFamily="66" charset="0"/>
            </a:endParaRPr>
          </a:p>
          <a:p>
            <a:pPr>
              <a:buNone/>
            </a:pPr>
            <a:r>
              <a:rPr lang="cs-CZ" dirty="0" smtClean="0"/>
              <a:t>		der Trakt</a:t>
            </a:r>
            <a:r>
              <a:rPr lang="cs-CZ" b="1" dirty="0" smtClean="0">
                <a:solidFill>
                  <a:srgbClr val="FFFF00"/>
                </a:solidFill>
              </a:rPr>
              <a:t>or</a:t>
            </a:r>
            <a:r>
              <a:rPr lang="cs-CZ" dirty="0"/>
              <a:t> 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 </a:t>
            </a:r>
          </a:p>
          <a:p>
            <a:pPr>
              <a:buNone/>
            </a:pPr>
            <a:r>
              <a:rPr lang="cs-CZ" sz="4300" b="1" dirty="0">
                <a:solidFill>
                  <a:srgbClr val="FFFF00"/>
                </a:solidFill>
                <a:latin typeface="Comic Sans MS" pitchFamily="66" charset="0"/>
              </a:rPr>
              <a:t>- </a:t>
            </a:r>
            <a:r>
              <a:rPr lang="cs-CZ" sz="4300" b="1" dirty="0" err="1">
                <a:solidFill>
                  <a:srgbClr val="FFFF00"/>
                </a:solidFill>
                <a:latin typeface="Comic Sans MS" pitchFamily="66" charset="0"/>
              </a:rPr>
              <a:t>ör</a:t>
            </a:r>
            <a:endParaRPr lang="cs-CZ" sz="4300" b="1" dirty="0">
              <a:solidFill>
                <a:srgbClr val="FFFF00"/>
              </a:solidFill>
              <a:latin typeface="Comic Sans MS" pitchFamily="66" charset="0"/>
            </a:endParaRPr>
          </a:p>
          <a:p>
            <a:pPr>
              <a:buNone/>
            </a:pPr>
            <a:r>
              <a:rPr lang="cs-CZ" dirty="0" smtClean="0"/>
              <a:t>		der </a:t>
            </a:r>
            <a:r>
              <a:rPr lang="cs-CZ" dirty="0" err="1"/>
              <a:t>Lik</a:t>
            </a:r>
            <a:r>
              <a:rPr lang="cs-CZ" b="1" dirty="0" err="1">
                <a:solidFill>
                  <a:srgbClr val="FFFF00"/>
                </a:solidFill>
              </a:rPr>
              <a:t>ör</a:t>
            </a:r>
            <a:r>
              <a:rPr lang="cs-CZ" b="1" dirty="0"/>
              <a:t> </a:t>
            </a:r>
            <a:endParaRPr lang="cs-CZ" b="1" dirty="0" smtClean="0"/>
          </a:p>
          <a:p>
            <a:pPr>
              <a:buNone/>
            </a:pPr>
            <a:endParaRPr lang="cs-CZ" dirty="0"/>
          </a:p>
          <a:p>
            <a:pPr>
              <a:buNone/>
            </a:pPr>
            <a:r>
              <a:rPr lang="cs-CZ" sz="4400" b="1" dirty="0">
                <a:solidFill>
                  <a:srgbClr val="FFFF00"/>
                </a:solidFill>
                <a:latin typeface="Comic Sans MS" pitchFamily="66" charset="0"/>
              </a:rPr>
              <a:t>- eur</a:t>
            </a:r>
          </a:p>
          <a:p>
            <a:pPr>
              <a:buNone/>
            </a:pPr>
            <a:r>
              <a:rPr lang="cs-CZ" dirty="0" smtClean="0"/>
              <a:t>		der </a:t>
            </a:r>
            <a:r>
              <a:rPr lang="cs-CZ" dirty="0" err="1" smtClean="0"/>
              <a:t>Mont</a:t>
            </a:r>
            <a:r>
              <a:rPr lang="cs-CZ" b="1" dirty="0" err="1" smtClean="0">
                <a:solidFill>
                  <a:srgbClr val="FFFF00"/>
                </a:solidFill>
              </a:rPr>
              <a:t>eur</a:t>
            </a:r>
            <a:endParaRPr lang="cs-CZ" b="1" dirty="0" smtClean="0">
              <a:solidFill>
                <a:srgbClr val="FFFF00"/>
              </a:solidFill>
            </a:endParaRPr>
          </a:p>
          <a:p>
            <a:pPr>
              <a:buFontTx/>
              <a:buChar char="-"/>
            </a:pPr>
            <a:r>
              <a:rPr lang="cs-CZ" sz="4400" b="1" dirty="0" err="1" smtClean="0">
                <a:solidFill>
                  <a:srgbClr val="FFFF00"/>
                </a:solidFill>
                <a:latin typeface="Comic Sans MS" pitchFamily="66" charset="0"/>
              </a:rPr>
              <a:t>er</a:t>
            </a:r>
            <a:r>
              <a:rPr lang="cs-CZ" sz="4400" b="1" dirty="0" smtClean="0">
                <a:solidFill>
                  <a:srgbClr val="FFFF00"/>
                </a:solidFill>
                <a:latin typeface="Comic Sans MS" pitchFamily="66" charset="0"/>
              </a:rPr>
              <a:t> </a:t>
            </a:r>
          </a:p>
          <a:p>
            <a:pPr lvl="1">
              <a:buNone/>
            </a:pPr>
            <a:r>
              <a:rPr lang="cs-CZ" sz="4000" b="1" dirty="0" smtClean="0">
                <a:solidFill>
                  <a:srgbClr val="FFFF00"/>
                </a:solidFill>
                <a:latin typeface="Comic Sans MS" pitchFamily="66" charset="0"/>
              </a:rPr>
              <a:t>		</a:t>
            </a:r>
            <a:r>
              <a:rPr lang="cs-CZ" sz="3100" dirty="0" smtClean="0"/>
              <a:t>der </a:t>
            </a:r>
            <a:r>
              <a:rPr lang="cs-CZ" sz="3100" dirty="0" err="1" smtClean="0"/>
              <a:t>Druck</a:t>
            </a:r>
            <a:r>
              <a:rPr lang="cs-CZ" sz="3100" dirty="0" err="1" smtClean="0">
                <a:solidFill>
                  <a:srgbClr val="FFFF00"/>
                </a:solidFill>
              </a:rPr>
              <a:t>er</a:t>
            </a:r>
            <a:r>
              <a:rPr lang="cs-CZ" sz="4000" b="1" dirty="0">
                <a:solidFill>
                  <a:srgbClr val="FFFF00"/>
                </a:solidFill>
                <a:latin typeface="Comic Sans MS" pitchFamily="66" charset="0"/>
              </a:rPr>
              <a:t> </a:t>
            </a:r>
          </a:p>
          <a:p>
            <a:pPr>
              <a:buNone/>
            </a:pPr>
            <a:endParaRPr lang="cs-CZ" dirty="0"/>
          </a:p>
        </p:txBody>
      </p:sp>
      <p:pic>
        <p:nvPicPr>
          <p:cNvPr id="3076" name="Picture 4" descr="C:\Users\Dáša\AppData\Local\Microsoft\Windows\Temporary Internet Files\Content.IE5\IFWHX1JQ\MC900198537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3968" y="980728"/>
            <a:ext cx="1836319" cy="1976424"/>
          </a:xfrm>
          <a:prstGeom prst="rect">
            <a:avLst/>
          </a:prstGeom>
          <a:noFill/>
        </p:spPr>
      </p:pic>
      <p:pic>
        <p:nvPicPr>
          <p:cNvPr id="3081" name="Picture 9" descr="C:\Users\Dáša\AppData\Local\Microsoft\Windows\Temporary Internet Files\Content.IE5\VESCAN96\MC900311964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8064" y="2852936"/>
            <a:ext cx="1828800" cy="1222553"/>
          </a:xfrm>
          <a:prstGeom prst="rect">
            <a:avLst/>
          </a:prstGeom>
          <a:noFill/>
        </p:spPr>
      </p:pic>
      <p:pic>
        <p:nvPicPr>
          <p:cNvPr id="3088" name="Picture 16" descr="C:\Users\Dáša\AppData\Local\Microsoft\Windows\Temporary Internet Files\Content.IE5\79UV5374\MC900054840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23928" y="4221088"/>
            <a:ext cx="1049241" cy="1412392"/>
          </a:xfrm>
          <a:prstGeom prst="rect">
            <a:avLst/>
          </a:prstGeom>
          <a:noFill/>
        </p:spPr>
      </p:pic>
      <p:pic>
        <p:nvPicPr>
          <p:cNvPr id="2050" name="Picture 2" descr="C:\Documents and Settings\zpolakova00\Local Settings\Temporary Internet Files\Content.IE5\4B4HCHM9\MC900294146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52120" y="4797152"/>
            <a:ext cx="1714500" cy="1815084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2132857"/>
            <a:ext cx="7632848" cy="3024336"/>
          </a:xfrm>
        </p:spPr>
        <p:txBody>
          <a:bodyPr>
            <a:normAutofit/>
          </a:bodyPr>
          <a:lstStyle/>
          <a:p>
            <a:r>
              <a:rPr lang="de-DE" sz="3600" dirty="0" smtClean="0"/>
              <a:t>der Lauf </a:t>
            </a:r>
            <a:r>
              <a:rPr lang="cs-CZ" sz="3600" dirty="0" smtClean="0"/>
              <a:t>	</a:t>
            </a:r>
            <a:r>
              <a:rPr lang="de-DE" sz="3600" dirty="0" smtClean="0"/>
              <a:t>(</a:t>
            </a:r>
            <a:r>
              <a:rPr lang="de-DE" sz="3600" dirty="0" smtClean="0">
                <a:solidFill>
                  <a:srgbClr val="FFFF00"/>
                </a:solidFill>
              </a:rPr>
              <a:t>lauf</a:t>
            </a:r>
            <a:r>
              <a:rPr lang="de-DE" sz="3600" dirty="0" smtClean="0"/>
              <a:t>en)</a:t>
            </a:r>
            <a:r>
              <a:rPr lang="cs-CZ" sz="3600" dirty="0" smtClean="0"/>
              <a:t>		</a:t>
            </a:r>
            <a:r>
              <a:rPr lang="cs-CZ" sz="3600" i="1" dirty="0" smtClean="0"/>
              <a:t>běh</a:t>
            </a:r>
          </a:p>
          <a:p>
            <a:r>
              <a:rPr lang="de-DE" sz="3600" dirty="0" smtClean="0"/>
              <a:t>der Sitz </a:t>
            </a:r>
            <a:r>
              <a:rPr lang="cs-CZ" sz="3600" dirty="0" smtClean="0"/>
              <a:t>		</a:t>
            </a:r>
            <a:r>
              <a:rPr lang="de-DE" sz="3600" dirty="0" smtClean="0"/>
              <a:t>(</a:t>
            </a:r>
            <a:r>
              <a:rPr lang="de-DE" sz="3600" dirty="0" smtClean="0">
                <a:solidFill>
                  <a:srgbClr val="FFFF00"/>
                </a:solidFill>
              </a:rPr>
              <a:t>sitz</a:t>
            </a:r>
            <a:r>
              <a:rPr lang="de-DE" sz="3600" dirty="0" smtClean="0"/>
              <a:t>en)</a:t>
            </a:r>
            <a:r>
              <a:rPr lang="cs-CZ" sz="3600" dirty="0" smtClean="0"/>
              <a:t>		</a:t>
            </a:r>
            <a:r>
              <a:rPr lang="cs-CZ" sz="3600" i="1" dirty="0" smtClean="0"/>
              <a:t>sedadlo</a:t>
            </a:r>
          </a:p>
          <a:p>
            <a:r>
              <a:rPr lang="cs-CZ" sz="3600" dirty="0" smtClean="0"/>
              <a:t>der </a:t>
            </a:r>
            <a:r>
              <a:rPr lang="cs-CZ" sz="3600" dirty="0" err="1" smtClean="0"/>
              <a:t>Kuss</a:t>
            </a:r>
            <a:r>
              <a:rPr lang="cs-CZ" sz="3600" dirty="0" smtClean="0"/>
              <a:t> 	(</a:t>
            </a:r>
            <a:r>
              <a:rPr lang="cs-CZ" sz="3600" dirty="0" err="1" smtClean="0">
                <a:solidFill>
                  <a:srgbClr val="FFFF00"/>
                </a:solidFill>
              </a:rPr>
              <a:t>küss</a:t>
            </a:r>
            <a:r>
              <a:rPr lang="cs-CZ" sz="3600" dirty="0" err="1" smtClean="0"/>
              <a:t>en</a:t>
            </a:r>
            <a:r>
              <a:rPr lang="cs-CZ" sz="3600" dirty="0" smtClean="0"/>
              <a:t>)		</a:t>
            </a:r>
            <a:r>
              <a:rPr lang="cs-CZ" sz="3600" i="1" dirty="0" smtClean="0"/>
              <a:t>polibek</a:t>
            </a:r>
          </a:p>
          <a:p>
            <a:endParaRPr lang="cs-CZ" sz="3600" dirty="0"/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971600" y="692696"/>
            <a:ext cx="7139136" cy="778098"/>
          </a:xfrm>
        </p:spPr>
        <p:txBody>
          <a:bodyPr>
            <a:normAutofit/>
          </a:bodyPr>
          <a:lstStyle/>
          <a:p>
            <a:r>
              <a:rPr lang="cs-CZ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Podstatná jména ze sloves</a:t>
            </a:r>
            <a:r>
              <a:rPr lang="cs-CZ" sz="3200" dirty="0" smtClean="0">
                <a:latin typeface="Comic Sans MS" pitchFamily="66" charset="0"/>
              </a:rPr>
              <a:t>:</a:t>
            </a:r>
            <a:endParaRPr lang="cs-CZ" sz="3200" b="1" spc="300" dirty="0" smtClean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Vyber slova mužského rodu</a:t>
            </a:r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162000" y="1844824"/>
          <a:ext cx="8820000" cy="46800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764000"/>
                <a:gridCol w="1910999"/>
                <a:gridCol w="1617001"/>
                <a:gridCol w="1764000"/>
                <a:gridCol w="1764000"/>
              </a:tblGrid>
              <a:tr h="520000">
                <a:tc>
                  <a:txBody>
                    <a:bodyPr/>
                    <a:lstStyle/>
                    <a:p>
                      <a:r>
                        <a:rPr lang="de-DE" sz="2000" dirty="0" smtClean="0">
                          <a:latin typeface="Comic Sans MS" pitchFamily="66" charset="0"/>
                        </a:rPr>
                        <a:t>Schnee</a:t>
                      </a:r>
                      <a:endParaRPr lang="cs-CZ" sz="2000" b="0" dirty="0">
                        <a:solidFill>
                          <a:srgbClr val="000000"/>
                        </a:solidFill>
                        <a:latin typeface="Comic Sans MS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2000" kern="1200" dirty="0" err="1" smtClean="0">
                          <a:latin typeface="Comic Sans MS" pitchFamily="66" charset="0"/>
                        </a:rPr>
                        <a:t>Geschäft</a:t>
                      </a:r>
                      <a:endParaRPr lang="cs-CZ" sz="2000" b="0" kern="1200" dirty="0">
                        <a:solidFill>
                          <a:schemeClr val="tx1"/>
                        </a:solidFill>
                        <a:latin typeface="Comic Sans MS" pitchFamily="66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2000" dirty="0" err="1" smtClean="0">
                          <a:latin typeface="Comic Sans MS" pitchFamily="66" charset="0"/>
                        </a:rPr>
                        <a:t>Kirche</a:t>
                      </a:r>
                      <a:endParaRPr lang="cs-CZ" sz="2000" b="0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kern="1200" dirty="0" smtClean="0">
                          <a:latin typeface="Comic Sans MS" pitchFamily="66" charset="0"/>
                        </a:rPr>
                        <a:t>Restaurant</a:t>
                      </a:r>
                      <a:endParaRPr lang="cs-CZ" sz="2000" b="0" kern="1200" dirty="0" smtClean="0">
                        <a:solidFill>
                          <a:schemeClr val="tx1"/>
                        </a:solidFill>
                        <a:latin typeface="Comic Sans MS" pitchFamily="66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2000" kern="1200" dirty="0" err="1" smtClean="0">
                          <a:latin typeface="Comic Sans MS" pitchFamily="66" charset="0"/>
                        </a:rPr>
                        <a:t>Zentrum</a:t>
                      </a:r>
                      <a:endParaRPr lang="cs-CZ" sz="2000" b="0" kern="1200" dirty="0" smtClean="0">
                        <a:solidFill>
                          <a:schemeClr val="tx1"/>
                        </a:solidFill>
                        <a:latin typeface="Comic Sans MS" pitchFamily="66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520000">
                <a:tc>
                  <a:txBody>
                    <a:bodyPr/>
                    <a:lstStyle/>
                    <a:p>
                      <a:r>
                        <a:rPr lang="cs-CZ" sz="2000" dirty="0" err="1">
                          <a:latin typeface="Comic Sans MS" pitchFamily="66" charset="0"/>
                        </a:rPr>
                        <a:t>Dozent</a:t>
                      </a:r>
                      <a:endParaRPr lang="cs-CZ" sz="2000" dirty="0">
                        <a:solidFill>
                          <a:srgbClr val="000000"/>
                        </a:solidFill>
                        <a:latin typeface="Comic Sans MS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2000" dirty="0" err="1" smtClean="0">
                          <a:latin typeface="Comic Sans MS" pitchFamily="66" charset="0"/>
                        </a:rPr>
                        <a:t>Zucker</a:t>
                      </a:r>
                      <a:endParaRPr lang="cs-CZ" sz="2000" dirty="0">
                        <a:solidFill>
                          <a:srgbClr val="000000"/>
                        </a:solidFill>
                        <a:latin typeface="Comic Sans MS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2000" dirty="0" err="1" smtClean="0">
                          <a:latin typeface="Comic Sans MS" pitchFamily="66" charset="0"/>
                        </a:rPr>
                        <a:t>Hähnchen</a:t>
                      </a:r>
                      <a:endParaRPr lang="cs-CZ" sz="2000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err="1" smtClean="0">
                          <a:latin typeface="Comic Sans MS" pitchFamily="66" charset="0"/>
                        </a:rPr>
                        <a:t>Ingenieur</a:t>
                      </a:r>
                      <a:endParaRPr lang="cs-CZ" sz="2000" dirty="0">
                        <a:solidFill>
                          <a:srgbClr val="000000"/>
                        </a:solidFill>
                        <a:latin typeface="Comic Sans MS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2000" dirty="0">
                          <a:latin typeface="Comic Sans MS" pitchFamily="66" charset="0"/>
                        </a:rPr>
                        <a:t>Medikament</a:t>
                      </a:r>
                      <a:endParaRPr lang="cs-CZ" sz="2000" dirty="0">
                        <a:solidFill>
                          <a:srgbClr val="000000"/>
                        </a:solidFill>
                        <a:latin typeface="Comic Sans MS" pitchFamily="66" charset="0"/>
                      </a:endParaRPr>
                    </a:p>
                  </a:txBody>
                  <a:tcPr anchor="ctr"/>
                </a:tc>
              </a:tr>
              <a:tr h="520000">
                <a:tc>
                  <a:txBody>
                    <a:bodyPr/>
                    <a:lstStyle/>
                    <a:p>
                      <a:r>
                        <a:rPr lang="cs-CZ" sz="2000">
                          <a:latin typeface="Comic Sans MS" pitchFamily="66" charset="0"/>
                        </a:rPr>
                        <a:t>Experiment</a:t>
                      </a:r>
                      <a:endParaRPr lang="cs-CZ" sz="2000">
                        <a:solidFill>
                          <a:srgbClr val="000000"/>
                        </a:solidFill>
                        <a:latin typeface="Comic Sans MS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2000" dirty="0" err="1">
                          <a:latin typeface="Comic Sans MS" pitchFamily="66" charset="0"/>
                        </a:rPr>
                        <a:t>Februar</a:t>
                      </a:r>
                      <a:endParaRPr lang="cs-CZ" sz="2000" dirty="0">
                        <a:solidFill>
                          <a:srgbClr val="000000"/>
                        </a:solidFill>
                        <a:latin typeface="Comic Sans MS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Comic Sans MS" pitchFamily="66" charset="0"/>
                        </a:rPr>
                        <a:t>Laborant</a:t>
                      </a:r>
                      <a:endParaRPr lang="cs-CZ" sz="2000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>
                          <a:latin typeface="Comic Sans MS" pitchFamily="66" charset="0"/>
                        </a:rPr>
                        <a:t>Montag</a:t>
                      </a:r>
                      <a:endParaRPr lang="cs-CZ" sz="2000">
                        <a:solidFill>
                          <a:srgbClr val="000000"/>
                        </a:solidFill>
                        <a:latin typeface="Comic Sans MS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2000">
                          <a:latin typeface="Comic Sans MS" pitchFamily="66" charset="0"/>
                        </a:rPr>
                        <a:t>Morgen</a:t>
                      </a:r>
                      <a:endParaRPr lang="cs-CZ" sz="2000">
                        <a:solidFill>
                          <a:srgbClr val="000000"/>
                        </a:solidFill>
                        <a:latin typeface="Comic Sans MS" pitchFamily="66" charset="0"/>
                      </a:endParaRPr>
                    </a:p>
                  </a:txBody>
                  <a:tcPr anchor="ctr"/>
                </a:tc>
              </a:tr>
              <a:tr h="520000">
                <a:tc>
                  <a:txBody>
                    <a:bodyPr/>
                    <a:lstStyle/>
                    <a:p>
                      <a:r>
                        <a:rPr lang="cs-CZ" sz="2000">
                          <a:latin typeface="Comic Sans MS" pitchFamily="66" charset="0"/>
                        </a:rPr>
                        <a:t>Forschen</a:t>
                      </a:r>
                      <a:endParaRPr lang="cs-CZ" sz="2000">
                        <a:solidFill>
                          <a:srgbClr val="000000"/>
                        </a:solidFill>
                        <a:latin typeface="Comic Sans MS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2000" dirty="0" err="1">
                          <a:latin typeface="Comic Sans MS" pitchFamily="66" charset="0"/>
                        </a:rPr>
                        <a:t>Fräulein</a:t>
                      </a:r>
                      <a:endParaRPr lang="cs-CZ" sz="2000" dirty="0">
                        <a:solidFill>
                          <a:srgbClr val="000000"/>
                        </a:solidFill>
                        <a:latin typeface="Comic Sans MS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2000" dirty="0" err="1" smtClean="0">
                          <a:latin typeface="Comic Sans MS" pitchFamily="66" charset="0"/>
                        </a:rPr>
                        <a:t>Krankheit</a:t>
                      </a:r>
                      <a:endParaRPr lang="cs-CZ" sz="2000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err="1">
                          <a:latin typeface="Comic Sans MS" pitchFamily="66" charset="0"/>
                        </a:rPr>
                        <a:t>Nacht</a:t>
                      </a:r>
                      <a:endParaRPr lang="cs-CZ" sz="2000" dirty="0">
                        <a:solidFill>
                          <a:srgbClr val="000000"/>
                        </a:solidFill>
                        <a:latin typeface="Comic Sans MS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2000" dirty="0" err="1">
                          <a:latin typeface="Comic Sans MS" pitchFamily="66" charset="0"/>
                        </a:rPr>
                        <a:t>Printer</a:t>
                      </a:r>
                      <a:endParaRPr lang="cs-CZ" sz="2000" dirty="0">
                        <a:solidFill>
                          <a:srgbClr val="000000"/>
                        </a:solidFill>
                        <a:latin typeface="Comic Sans MS" pitchFamily="66" charset="0"/>
                      </a:endParaRPr>
                    </a:p>
                  </a:txBody>
                  <a:tcPr anchor="ctr"/>
                </a:tc>
              </a:tr>
              <a:tr h="520000">
                <a:tc>
                  <a:txBody>
                    <a:bodyPr/>
                    <a:lstStyle/>
                    <a:p>
                      <a:r>
                        <a:rPr lang="cs-CZ" sz="2000">
                          <a:latin typeface="Comic Sans MS" pitchFamily="66" charset="0"/>
                        </a:rPr>
                        <a:t>Freund</a:t>
                      </a:r>
                      <a:endParaRPr lang="cs-CZ" sz="2000">
                        <a:solidFill>
                          <a:srgbClr val="000000"/>
                        </a:solidFill>
                        <a:latin typeface="Comic Sans MS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2000" dirty="0" err="1">
                          <a:latin typeface="Comic Sans MS" pitchFamily="66" charset="0"/>
                        </a:rPr>
                        <a:t>Gepäck</a:t>
                      </a:r>
                      <a:endParaRPr lang="cs-CZ" sz="2000" dirty="0">
                        <a:solidFill>
                          <a:srgbClr val="000000"/>
                        </a:solidFill>
                        <a:latin typeface="Comic Sans MS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2000" dirty="0" err="1" smtClean="0">
                          <a:latin typeface="Comic Sans MS" pitchFamily="66" charset="0"/>
                        </a:rPr>
                        <a:t>Kind</a:t>
                      </a:r>
                      <a:endParaRPr lang="cs-CZ" sz="2000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err="1">
                          <a:latin typeface="Comic Sans MS" pitchFamily="66" charset="0"/>
                        </a:rPr>
                        <a:t>Prüfung</a:t>
                      </a:r>
                      <a:endParaRPr lang="cs-CZ" sz="2000" dirty="0">
                        <a:solidFill>
                          <a:srgbClr val="000000"/>
                        </a:solidFill>
                        <a:latin typeface="Comic Sans MS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2000" dirty="0" err="1">
                          <a:latin typeface="Comic Sans MS" pitchFamily="66" charset="0"/>
                        </a:rPr>
                        <a:t>Publikation</a:t>
                      </a:r>
                      <a:endParaRPr lang="cs-CZ" sz="2000" dirty="0">
                        <a:solidFill>
                          <a:srgbClr val="000000"/>
                        </a:solidFill>
                        <a:latin typeface="Comic Sans MS" pitchFamily="66" charset="0"/>
                      </a:endParaRPr>
                    </a:p>
                  </a:txBody>
                  <a:tcPr anchor="ctr"/>
                </a:tc>
              </a:tr>
              <a:tr h="520000">
                <a:tc>
                  <a:txBody>
                    <a:bodyPr/>
                    <a:lstStyle/>
                    <a:p>
                      <a:r>
                        <a:rPr lang="de-DE" sz="2000" dirty="0" smtClean="0">
                          <a:latin typeface="Comic Sans MS" pitchFamily="66" charset="0"/>
                        </a:rPr>
                        <a:t>Universität</a:t>
                      </a:r>
                      <a:endParaRPr lang="cs-CZ" sz="2000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2000" dirty="0" smtClean="0">
                          <a:latin typeface="Comic Sans MS" pitchFamily="66" charset="0"/>
                        </a:rPr>
                        <a:t>Lautsprecher</a:t>
                      </a:r>
                      <a:endParaRPr lang="cs-CZ" sz="2000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Comic Sans MS" pitchFamily="66" charset="0"/>
                        </a:rPr>
                        <a:t>Hotel</a:t>
                      </a:r>
                      <a:endParaRPr lang="cs-CZ" sz="2000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>
                          <a:latin typeface="Comic Sans MS" pitchFamily="66" charset="0"/>
                        </a:rPr>
                        <a:t>Reise</a:t>
                      </a:r>
                      <a:endParaRPr lang="cs-CZ" sz="2000">
                        <a:solidFill>
                          <a:srgbClr val="000000"/>
                        </a:solidFill>
                        <a:latin typeface="Comic Sans MS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2000">
                          <a:latin typeface="Comic Sans MS" pitchFamily="66" charset="0"/>
                        </a:rPr>
                        <a:t>Republik</a:t>
                      </a:r>
                      <a:endParaRPr lang="cs-CZ" sz="2000">
                        <a:solidFill>
                          <a:srgbClr val="000000"/>
                        </a:solidFill>
                        <a:latin typeface="Comic Sans MS" pitchFamily="66" charset="0"/>
                      </a:endParaRPr>
                    </a:p>
                  </a:txBody>
                  <a:tcPr anchor="ctr"/>
                </a:tc>
              </a:tr>
              <a:tr h="520000">
                <a:tc>
                  <a:txBody>
                    <a:bodyPr/>
                    <a:lstStyle/>
                    <a:p>
                      <a:r>
                        <a:rPr lang="cs-CZ" sz="2000" dirty="0" err="1" smtClean="0">
                          <a:latin typeface="Comic Sans MS" pitchFamily="66" charset="0"/>
                        </a:rPr>
                        <a:t>Sitz</a:t>
                      </a:r>
                      <a:endParaRPr lang="cs-CZ" sz="2000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err="1" smtClean="0">
                          <a:latin typeface="Comic Sans MS" pitchFamily="66" charset="0"/>
                        </a:rPr>
                        <a:t>Herbst</a:t>
                      </a:r>
                      <a:endParaRPr lang="cs-CZ" sz="2000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2000" dirty="0" smtClean="0">
                          <a:latin typeface="Comic Sans MS" pitchFamily="66" charset="0"/>
                        </a:rPr>
                        <a:t>Fernseher</a:t>
                      </a:r>
                      <a:endParaRPr lang="cs-CZ" sz="2000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>
                          <a:latin typeface="Comic Sans MS" pitchFamily="66" charset="0"/>
                        </a:rPr>
                        <a:t>Schwester</a:t>
                      </a:r>
                      <a:endParaRPr lang="cs-CZ" sz="2000">
                        <a:solidFill>
                          <a:srgbClr val="000000"/>
                        </a:solidFill>
                        <a:latin typeface="Comic Sans MS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2000" smtClean="0">
                          <a:latin typeface="Comic Sans MS" pitchFamily="66" charset="0"/>
                        </a:rPr>
                        <a:t>Zeit</a:t>
                      </a:r>
                      <a:endParaRPr lang="cs-CZ" sz="2000" dirty="0">
                        <a:solidFill>
                          <a:srgbClr val="000000"/>
                        </a:solidFill>
                        <a:latin typeface="Comic Sans MS" pitchFamily="66" charset="0"/>
                      </a:endParaRPr>
                    </a:p>
                  </a:txBody>
                  <a:tcPr anchor="ctr"/>
                </a:tc>
              </a:tr>
              <a:tr h="520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2000" dirty="0" smtClean="0">
                          <a:latin typeface="Comic Sans MS" pitchFamily="66" charset="0"/>
                        </a:rPr>
                        <a:t> Kranich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2000" dirty="0" smtClean="0">
                          <a:latin typeface="Comic Sans MS" pitchFamily="66" charset="0"/>
                        </a:rPr>
                        <a:t>Männlein</a:t>
                      </a:r>
                      <a:endParaRPr lang="cs-CZ" sz="2000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2000" dirty="0" smtClean="0">
                          <a:latin typeface="Comic Sans MS" pitchFamily="66" charset="0"/>
                        </a:rPr>
                        <a:t>Brille</a:t>
                      </a:r>
                      <a:endParaRPr lang="cs-CZ" sz="2000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>
                          <a:latin typeface="Comic Sans MS" pitchFamily="66" charset="0"/>
                        </a:rPr>
                        <a:t>Studium</a:t>
                      </a:r>
                      <a:endParaRPr lang="cs-CZ" sz="2000">
                        <a:solidFill>
                          <a:srgbClr val="000000"/>
                        </a:solidFill>
                        <a:latin typeface="Comic Sans MS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2000">
                          <a:latin typeface="Comic Sans MS" pitchFamily="66" charset="0"/>
                        </a:rPr>
                        <a:t>Tulpe</a:t>
                      </a:r>
                      <a:endParaRPr lang="cs-CZ" sz="2000">
                        <a:solidFill>
                          <a:srgbClr val="000000"/>
                        </a:solidFill>
                        <a:latin typeface="Comic Sans MS" pitchFamily="66" charset="0"/>
                      </a:endParaRPr>
                    </a:p>
                  </a:txBody>
                  <a:tcPr anchor="ctr"/>
                </a:tc>
              </a:tr>
              <a:tr h="520000">
                <a:tc>
                  <a:txBody>
                    <a:bodyPr/>
                    <a:lstStyle/>
                    <a:p>
                      <a:r>
                        <a:rPr lang="cs-CZ" sz="2000" kern="1200" dirty="0" err="1" smtClean="0">
                          <a:latin typeface="Comic Sans MS" pitchFamily="66" charset="0"/>
                        </a:rPr>
                        <a:t>Leitung</a:t>
                      </a:r>
                      <a:endParaRPr lang="cs-CZ" sz="2000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kern="1200" dirty="0" err="1" smtClean="0">
                          <a:latin typeface="Comic Sans MS" pitchFamily="66" charset="0"/>
                        </a:rPr>
                        <a:t>Zeitung</a:t>
                      </a:r>
                      <a:endParaRPr lang="cs-CZ" sz="2000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2000" dirty="0" smtClean="0">
                          <a:latin typeface="Comic Sans MS" pitchFamily="66" charset="0"/>
                        </a:rPr>
                        <a:t>Antenne</a:t>
                      </a:r>
                      <a:endParaRPr lang="cs-CZ" sz="2000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>
                          <a:latin typeface="Comic Sans MS" pitchFamily="66" charset="0"/>
                        </a:rPr>
                        <a:t>Union</a:t>
                      </a:r>
                      <a:endParaRPr lang="cs-CZ" sz="2000">
                        <a:solidFill>
                          <a:srgbClr val="000000"/>
                        </a:solidFill>
                        <a:latin typeface="Comic Sans MS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Comic Sans MS" pitchFamily="66" charset="0"/>
                        </a:rPr>
                        <a:t>Kauf</a:t>
                      </a:r>
                      <a:endParaRPr lang="cs-CZ" sz="2000" dirty="0">
                        <a:solidFill>
                          <a:srgbClr val="000000"/>
                        </a:solidFill>
                        <a:latin typeface="Comic Sans MS" pitchFamily="66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Slova mužského rodu</a:t>
            </a:r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162000" y="1844824"/>
          <a:ext cx="8820000" cy="46800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764000"/>
                <a:gridCol w="1910999"/>
                <a:gridCol w="1617001"/>
                <a:gridCol w="1764000"/>
                <a:gridCol w="1764000"/>
              </a:tblGrid>
              <a:tr h="520000">
                <a:tc>
                  <a:txBody>
                    <a:bodyPr/>
                    <a:lstStyle/>
                    <a:p>
                      <a:r>
                        <a:rPr lang="de-DE" sz="2000" dirty="0" smtClean="0">
                          <a:latin typeface="Comic Sans MS" pitchFamily="66" charset="0"/>
                        </a:rPr>
                        <a:t>Schnee</a:t>
                      </a:r>
                      <a:endParaRPr lang="cs-CZ" sz="2000" b="0" dirty="0">
                        <a:solidFill>
                          <a:srgbClr val="000000"/>
                        </a:solidFill>
                        <a:latin typeface="Comic Sans MS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sz="2000" b="0" kern="1200" dirty="0">
                        <a:solidFill>
                          <a:schemeClr val="tx1"/>
                        </a:solidFill>
                        <a:latin typeface="Comic Sans MS" pitchFamily="66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sz="2000" b="0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000" b="0" kern="1200" dirty="0" smtClean="0">
                        <a:solidFill>
                          <a:schemeClr val="tx1"/>
                        </a:solidFill>
                        <a:latin typeface="Comic Sans MS" pitchFamily="66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sz="2000" b="0" kern="1200" dirty="0" smtClean="0">
                        <a:solidFill>
                          <a:schemeClr val="tx1"/>
                        </a:solidFill>
                        <a:latin typeface="Comic Sans MS" pitchFamily="66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520000">
                <a:tc>
                  <a:txBody>
                    <a:bodyPr/>
                    <a:lstStyle/>
                    <a:p>
                      <a:r>
                        <a:rPr lang="cs-CZ" sz="2000" dirty="0" err="1">
                          <a:latin typeface="Comic Sans MS" pitchFamily="66" charset="0"/>
                        </a:rPr>
                        <a:t>Dozent</a:t>
                      </a:r>
                      <a:endParaRPr lang="cs-CZ" sz="2000" dirty="0">
                        <a:solidFill>
                          <a:srgbClr val="000000"/>
                        </a:solidFill>
                        <a:latin typeface="Comic Sans MS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2000" dirty="0" err="1" smtClean="0">
                          <a:solidFill>
                            <a:schemeClr val="bg1"/>
                          </a:solidFill>
                          <a:latin typeface="Comic Sans MS" pitchFamily="66" charset="0"/>
                        </a:rPr>
                        <a:t>Zucker</a:t>
                      </a:r>
                      <a:endParaRPr lang="cs-CZ" sz="2000" dirty="0">
                        <a:solidFill>
                          <a:schemeClr val="bg1"/>
                        </a:solidFill>
                        <a:latin typeface="Comic Sans MS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sz="2000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err="1" smtClean="0">
                          <a:latin typeface="Comic Sans MS" pitchFamily="66" charset="0"/>
                        </a:rPr>
                        <a:t>Ingenieur</a:t>
                      </a:r>
                      <a:endParaRPr lang="cs-CZ" sz="2000" dirty="0">
                        <a:solidFill>
                          <a:srgbClr val="000000"/>
                        </a:solidFill>
                        <a:latin typeface="Comic Sans MS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sz="2000" dirty="0">
                        <a:solidFill>
                          <a:srgbClr val="000000"/>
                        </a:solidFill>
                        <a:latin typeface="Comic Sans MS" pitchFamily="66" charset="0"/>
                      </a:endParaRPr>
                    </a:p>
                  </a:txBody>
                  <a:tcPr anchor="ctr"/>
                </a:tc>
              </a:tr>
              <a:tr h="520000">
                <a:tc>
                  <a:txBody>
                    <a:bodyPr/>
                    <a:lstStyle/>
                    <a:p>
                      <a:endParaRPr lang="cs-CZ" sz="2000" dirty="0">
                        <a:solidFill>
                          <a:srgbClr val="000000"/>
                        </a:solidFill>
                        <a:latin typeface="Comic Sans MS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2000" dirty="0" err="1">
                          <a:latin typeface="Comic Sans MS" pitchFamily="66" charset="0"/>
                        </a:rPr>
                        <a:t>Februar</a:t>
                      </a:r>
                      <a:endParaRPr lang="cs-CZ" sz="2000" dirty="0">
                        <a:solidFill>
                          <a:srgbClr val="000000"/>
                        </a:solidFill>
                        <a:latin typeface="Comic Sans MS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Comic Sans MS" pitchFamily="66" charset="0"/>
                        </a:rPr>
                        <a:t>Laborant</a:t>
                      </a:r>
                      <a:endParaRPr lang="cs-CZ" sz="2000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>
                          <a:latin typeface="Comic Sans MS" pitchFamily="66" charset="0"/>
                        </a:rPr>
                        <a:t>Montag</a:t>
                      </a:r>
                      <a:endParaRPr lang="cs-CZ" sz="2000">
                        <a:solidFill>
                          <a:srgbClr val="000000"/>
                        </a:solidFill>
                        <a:latin typeface="Comic Sans MS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2000">
                          <a:latin typeface="Comic Sans MS" pitchFamily="66" charset="0"/>
                        </a:rPr>
                        <a:t>Morgen</a:t>
                      </a:r>
                      <a:endParaRPr lang="cs-CZ" sz="2000">
                        <a:solidFill>
                          <a:srgbClr val="000000"/>
                        </a:solidFill>
                        <a:latin typeface="Comic Sans MS" pitchFamily="66" charset="0"/>
                      </a:endParaRPr>
                    </a:p>
                  </a:txBody>
                  <a:tcPr anchor="ctr"/>
                </a:tc>
              </a:tr>
              <a:tr h="520000">
                <a:tc>
                  <a:txBody>
                    <a:bodyPr/>
                    <a:lstStyle/>
                    <a:p>
                      <a:endParaRPr lang="cs-CZ" sz="2000" dirty="0">
                        <a:solidFill>
                          <a:srgbClr val="000000"/>
                        </a:solidFill>
                        <a:latin typeface="Comic Sans MS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sz="2000" dirty="0">
                        <a:solidFill>
                          <a:srgbClr val="000000"/>
                        </a:solidFill>
                        <a:latin typeface="Comic Sans MS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sz="2000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000" dirty="0">
                        <a:solidFill>
                          <a:srgbClr val="000000"/>
                        </a:solidFill>
                        <a:latin typeface="Comic Sans MS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2000" dirty="0" err="1">
                          <a:latin typeface="Comic Sans MS" pitchFamily="66" charset="0"/>
                        </a:rPr>
                        <a:t>Printer</a:t>
                      </a:r>
                      <a:endParaRPr lang="cs-CZ" sz="2000" dirty="0">
                        <a:solidFill>
                          <a:srgbClr val="000000"/>
                        </a:solidFill>
                        <a:latin typeface="Comic Sans MS" pitchFamily="66" charset="0"/>
                      </a:endParaRPr>
                    </a:p>
                  </a:txBody>
                  <a:tcPr anchor="ctr"/>
                </a:tc>
              </a:tr>
              <a:tr h="520000">
                <a:tc>
                  <a:txBody>
                    <a:bodyPr/>
                    <a:lstStyle/>
                    <a:p>
                      <a:r>
                        <a:rPr lang="cs-CZ" sz="2000">
                          <a:latin typeface="Comic Sans MS" pitchFamily="66" charset="0"/>
                        </a:rPr>
                        <a:t>Freund</a:t>
                      </a:r>
                      <a:endParaRPr lang="cs-CZ" sz="2000">
                        <a:solidFill>
                          <a:srgbClr val="000000"/>
                        </a:solidFill>
                        <a:latin typeface="Comic Sans MS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sz="2000" dirty="0">
                        <a:solidFill>
                          <a:srgbClr val="000000"/>
                        </a:solidFill>
                        <a:latin typeface="Comic Sans MS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sz="2000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000" dirty="0">
                        <a:solidFill>
                          <a:srgbClr val="000000"/>
                        </a:solidFill>
                        <a:latin typeface="Comic Sans MS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sz="2000" dirty="0">
                        <a:solidFill>
                          <a:srgbClr val="000000"/>
                        </a:solidFill>
                        <a:latin typeface="Comic Sans MS" pitchFamily="66" charset="0"/>
                      </a:endParaRPr>
                    </a:p>
                  </a:txBody>
                  <a:tcPr anchor="ctr"/>
                </a:tc>
              </a:tr>
              <a:tr h="520000">
                <a:tc>
                  <a:txBody>
                    <a:bodyPr/>
                    <a:lstStyle/>
                    <a:p>
                      <a:endParaRPr lang="cs-CZ" sz="2000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2000" dirty="0" smtClean="0">
                          <a:latin typeface="Comic Sans MS" pitchFamily="66" charset="0"/>
                        </a:rPr>
                        <a:t>Lautsprecher</a:t>
                      </a:r>
                      <a:endParaRPr lang="cs-CZ" sz="2000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000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000" dirty="0">
                        <a:solidFill>
                          <a:srgbClr val="000000"/>
                        </a:solidFill>
                        <a:latin typeface="Comic Sans MS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sz="2000" dirty="0">
                        <a:solidFill>
                          <a:srgbClr val="000000"/>
                        </a:solidFill>
                        <a:latin typeface="Comic Sans MS" pitchFamily="66" charset="0"/>
                      </a:endParaRPr>
                    </a:p>
                  </a:txBody>
                  <a:tcPr anchor="ctr"/>
                </a:tc>
              </a:tr>
              <a:tr h="520000">
                <a:tc>
                  <a:txBody>
                    <a:bodyPr/>
                    <a:lstStyle/>
                    <a:p>
                      <a:r>
                        <a:rPr lang="cs-CZ" sz="2000" dirty="0" err="1" smtClean="0">
                          <a:latin typeface="Comic Sans MS" pitchFamily="66" charset="0"/>
                        </a:rPr>
                        <a:t>Sitz</a:t>
                      </a:r>
                      <a:endParaRPr lang="cs-CZ" sz="2000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err="1" smtClean="0">
                          <a:latin typeface="Comic Sans MS" pitchFamily="66" charset="0"/>
                        </a:rPr>
                        <a:t>Herbst</a:t>
                      </a:r>
                      <a:endParaRPr lang="cs-CZ" sz="2000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2000" dirty="0" smtClean="0">
                          <a:latin typeface="Comic Sans MS" pitchFamily="66" charset="0"/>
                        </a:rPr>
                        <a:t>Fernseher</a:t>
                      </a:r>
                      <a:endParaRPr lang="cs-CZ" sz="2000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000" dirty="0">
                        <a:solidFill>
                          <a:srgbClr val="000000"/>
                        </a:solidFill>
                        <a:latin typeface="Comic Sans MS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sz="2000" dirty="0">
                        <a:solidFill>
                          <a:srgbClr val="000000"/>
                        </a:solidFill>
                        <a:latin typeface="Comic Sans MS" pitchFamily="66" charset="0"/>
                      </a:endParaRPr>
                    </a:p>
                  </a:txBody>
                  <a:tcPr anchor="ctr"/>
                </a:tc>
              </a:tr>
              <a:tr h="520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2000" dirty="0" smtClean="0">
                          <a:latin typeface="Comic Sans MS" pitchFamily="66" charset="0"/>
                        </a:rPr>
                        <a:t> Kranich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000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000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000" dirty="0">
                        <a:solidFill>
                          <a:srgbClr val="000000"/>
                        </a:solidFill>
                        <a:latin typeface="Comic Sans MS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sz="2000" dirty="0">
                        <a:solidFill>
                          <a:srgbClr val="000000"/>
                        </a:solidFill>
                        <a:latin typeface="Comic Sans MS" pitchFamily="66" charset="0"/>
                      </a:endParaRPr>
                    </a:p>
                  </a:txBody>
                  <a:tcPr anchor="ctr"/>
                </a:tc>
              </a:tr>
              <a:tr h="520000">
                <a:tc>
                  <a:txBody>
                    <a:bodyPr/>
                    <a:lstStyle/>
                    <a:p>
                      <a:endParaRPr lang="cs-CZ" sz="2000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000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000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000" dirty="0">
                        <a:solidFill>
                          <a:srgbClr val="000000"/>
                        </a:solidFill>
                        <a:latin typeface="Comic Sans MS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solidFill>
                            <a:srgbClr val="000000"/>
                          </a:solidFill>
                          <a:latin typeface="Comic Sans MS" pitchFamily="66" charset="0"/>
                        </a:rPr>
                        <a:t>Kauf</a:t>
                      </a:r>
                      <a:endParaRPr lang="cs-CZ" sz="2000" dirty="0">
                        <a:solidFill>
                          <a:srgbClr val="000000"/>
                        </a:solidFill>
                        <a:latin typeface="Comic Sans MS" pitchFamily="66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Úkol k zamyšlení: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Napiš co nejvíc slov mužského rodu, které znáš.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4" name="Ohnutý roh 3"/>
          <p:cNvSpPr/>
          <p:nvPr/>
        </p:nvSpPr>
        <p:spPr>
          <a:xfrm>
            <a:off x="1691680" y="3140968"/>
            <a:ext cx="5040560" cy="3528392"/>
          </a:xfrm>
          <a:prstGeom prst="foldedCorner">
            <a:avLst/>
          </a:prstGeom>
          <a:solidFill>
            <a:schemeClr val="tx1">
              <a:lumMod val="9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endParaRPr lang="cs-CZ" dirty="0" smtClean="0">
              <a:solidFill>
                <a:schemeClr val="bg2">
                  <a:lumMod val="60000"/>
                  <a:lumOff val="40000"/>
                </a:schemeClr>
              </a:solidFill>
            </a:endParaRPr>
          </a:p>
          <a:p>
            <a:r>
              <a:rPr lang="cs-CZ" sz="3200" dirty="0" err="1" smtClean="0">
                <a:solidFill>
                  <a:schemeClr val="bg2">
                    <a:lumMod val="60000"/>
                    <a:lumOff val="40000"/>
                  </a:schemeClr>
                </a:solidFill>
                <a:latin typeface="Gigi" pitchFamily="82" charset="0"/>
              </a:rPr>
              <a:t>Frühling</a:t>
            </a:r>
            <a:r>
              <a:rPr lang="cs-CZ" sz="3200" dirty="0" smtClean="0">
                <a:solidFill>
                  <a:schemeClr val="bg2">
                    <a:lumMod val="60000"/>
                    <a:lumOff val="40000"/>
                  </a:schemeClr>
                </a:solidFill>
                <a:latin typeface="Gigi" pitchFamily="82" charset="0"/>
              </a:rPr>
              <a:t>, </a:t>
            </a:r>
            <a:r>
              <a:rPr lang="cs-CZ" sz="3200" dirty="0" err="1" smtClean="0">
                <a:solidFill>
                  <a:schemeClr val="bg2">
                    <a:lumMod val="60000"/>
                    <a:lumOff val="40000"/>
                  </a:schemeClr>
                </a:solidFill>
                <a:latin typeface="Gigi" pitchFamily="82" charset="0"/>
              </a:rPr>
              <a:t>Morgen</a:t>
            </a:r>
            <a:r>
              <a:rPr lang="cs-CZ" sz="3200" dirty="0" smtClean="0">
                <a:solidFill>
                  <a:schemeClr val="bg2">
                    <a:lumMod val="60000"/>
                    <a:lumOff val="40000"/>
                  </a:schemeClr>
                </a:solidFill>
                <a:latin typeface="Gigi" pitchFamily="82" charset="0"/>
              </a:rPr>
              <a:t>, </a:t>
            </a:r>
            <a:endParaRPr lang="cs-CZ" sz="3200" dirty="0">
              <a:solidFill>
                <a:schemeClr val="bg2">
                  <a:lumMod val="60000"/>
                  <a:lumOff val="40000"/>
                </a:schemeClr>
              </a:solidFill>
              <a:latin typeface="Gigi" pitchFamily="82" charset="0"/>
            </a:endParaRPr>
          </a:p>
        </p:txBody>
      </p:sp>
      <p:pic>
        <p:nvPicPr>
          <p:cNvPr id="1026" name="Picture 2" descr="C:\Documents and Settings\zpolakova00\Local Settings\Temporary Internet Files\Content.IE5\KHKX0TU1\MC900441726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065125">
            <a:off x="4652582" y="1709382"/>
            <a:ext cx="2305668" cy="2305668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457200" y="1916832"/>
            <a:ext cx="8229600" cy="4209331"/>
          </a:xfrm>
        </p:spPr>
        <p:txBody>
          <a:bodyPr>
            <a:noAutofit/>
          </a:bodyPr>
          <a:lstStyle/>
          <a:p>
            <a:pPr marL="43200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000" cap="all" dirty="0" err="1" smtClean="0">
                <a:latin typeface="Arial" pitchFamily="34" charset="0"/>
                <a:cs typeface="Arial" pitchFamily="34" charset="0"/>
              </a:rPr>
              <a:t>Baumbach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, Rudolf a </a:t>
            </a:r>
            <a:r>
              <a:rPr lang="cs-CZ" sz="2000" cap="all" dirty="0" err="1" smtClean="0">
                <a:latin typeface="Arial" pitchFamily="34" charset="0"/>
                <a:cs typeface="Arial" pitchFamily="34" charset="0"/>
              </a:rPr>
              <a:t>václavková</a:t>
            </a:r>
            <a:r>
              <a:rPr lang="cs-CZ" sz="2000" cap="all" dirty="0" smtClean="0">
                <a:latin typeface="Arial" pitchFamily="34" charset="0"/>
                <a:cs typeface="Arial" pitchFamily="34" charset="0"/>
              </a:rPr>
              <a:t>,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 Gertruda </a:t>
            </a:r>
            <a:r>
              <a:rPr lang="cs-CZ" sz="2000" i="1" dirty="0" smtClean="0">
                <a:latin typeface="Arial" pitchFamily="34" charset="0"/>
                <a:cs typeface="Arial" pitchFamily="34" charset="0"/>
              </a:rPr>
              <a:t>Mluvnice němčiny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. Olomouc: FIN PUBLISHING, 1997, </a:t>
            </a:r>
            <a:r>
              <a:rPr lang="cs-CZ" sz="2000" dirty="0">
                <a:latin typeface="Arial" pitchFamily="34" charset="0"/>
                <a:cs typeface="Arial" pitchFamily="34" charset="0"/>
              </a:rPr>
              <a:t>ISBN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80-86002-27-6. </a:t>
            </a:r>
          </a:p>
          <a:p>
            <a:pPr marL="43200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000" dirty="0" smtClean="0">
                <a:latin typeface="Arial" charset="0"/>
                <a:cs typeface="Arial" charset="0"/>
              </a:rPr>
              <a:t>Obrázky </a:t>
            </a:r>
            <a:r>
              <a:rPr lang="cs-CZ" sz="2000" dirty="0">
                <a:latin typeface="Arial" charset="0"/>
                <a:cs typeface="Arial" charset="0"/>
              </a:rPr>
              <a:t>galerie Kliparty kvalitně [cit. </a:t>
            </a:r>
            <a:r>
              <a:rPr lang="cs-CZ" sz="2000" dirty="0" smtClean="0">
                <a:latin typeface="Arial" charset="0"/>
                <a:cs typeface="Arial" charset="0"/>
              </a:rPr>
              <a:t>11.8.2012]. </a:t>
            </a:r>
            <a:r>
              <a:rPr lang="cs-CZ" sz="2000" dirty="0">
                <a:latin typeface="Arial" charset="0"/>
                <a:cs typeface="Arial" charset="0"/>
              </a:rPr>
              <a:t>Dostupný pod licencí Microsoft Office 2010 WWW: &lt;http://office.microsoft.com/</a:t>
            </a:r>
            <a:r>
              <a:rPr lang="cs-CZ" sz="2000" dirty="0" err="1">
                <a:latin typeface="Arial" charset="0"/>
                <a:cs typeface="Arial" charset="0"/>
              </a:rPr>
              <a:t>cs-cz</a:t>
            </a:r>
            <a:r>
              <a:rPr lang="cs-CZ" sz="2000" dirty="0">
                <a:latin typeface="Arial" charset="0"/>
                <a:cs typeface="Arial" charset="0"/>
              </a:rPr>
              <a:t>/</a:t>
            </a:r>
            <a:r>
              <a:rPr lang="cs-CZ" sz="2000" dirty="0" err="1">
                <a:latin typeface="Arial" charset="0"/>
                <a:cs typeface="Arial" charset="0"/>
              </a:rPr>
              <a:t>images</a:t>
            </a:r>
            <a:r>
              <a:rPr lang="cs-CZ" sz="2000" dirty="0">
                <a:latin typeface="Arial" charset="0"/>
                <a:cs typeface="Arial" charset="0"/>
              </a:rPr>
              <a:t>/&gt;.</a:t>
            </a:r>
          </a:p>
          <a:p>
            <a:pPr marL="43200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Pokud není uvedeno jinak, použitý materiál je z vlastních zdrojů autora.</a:t>
            </a: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</a:pP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>
                <a:latin typeface="Arial" pitchFamily="34" charset="0"/>
                <a:cs typeface="Arial" pitchFamily="34" charset="0"/>
              </a:rPr>
              <a:pPr/>
              <a:t>13</a:t>
            </a:fld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Nadpis 1"/>
          <p:cNvSpPr txBox="1">
            <a:spLocks/>
          </p:cNvSpPr>
          <p:nvPr/>
        </p:nvSpPr>
        <p:spPr>
          <a:xfrm>
            <a:off x="457200" y="0"/>
            <a:ext cx="8229600" cy="12687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4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Použité</a:t>
            </a:r>
            <a:r>
              <a:rPr kumimoji="0" lang="cs-CZ" sz="4400" b="1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 zdroje</a:t>
            </a:r>
            <a:endParaRPr kumimoji="0" lang="cs-CZ" sz="44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700</TotalTime>
  <Words>331</Words>
  <Application>Microsoft Office PowerPoint</Application>
  <PresentationFormat>Předvádění na obrazovce (4:3)</PresentationFormat>
  <Paragraphs>152</Paragraphs>
  <Slides>13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sady Office</vt:lpstr>
      <vt:lpstr>Prezentace aplikace PowerPoint</vt:lpstr>
      <vt:lpstr>Prezentace aplikace PowerPoint</vt:lpstr>
      <vt:lpstr>Rod podstatných jmen</vt:lpstr>
      <vt:lpstr>Jak lze poznat rod u podstatného jména?</vt:lpstr>
      <vt:lpstr>Skupiny slov mužského rodu</vt:lpstr>
      <vt:lpstr>Do které skupiny patří?</vt:lpstr>
      <vt:lpstr>Přípony mužského rodu</vt:lpstr>
      <vt:lpstr>Přípony mužského rodu</vt:lpstr>
      <vt:lpstr>Podstatná jména ze sloves:</vt:lpstr>
      <vt:lpstr>Vyber slova mužského rodu</vt:lpstr>
      <vt:lpstr>Slova mužského rodu</vt:lpstr>
      <vt:lpstr>Úkol k zamyšlení: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Dagpol</dc:creator>
  <cp:lastModifiedBy>POLÁKOVÁ Dagmar</cp:lastModifiedBy>
  <cp:revision>76</cp:revision>
  <dcterms:created xsi:type="dcterms:W3CDTF">2013-02-05T12:03:18Z</dcterms:created>
  <dcterms:modified xsi:type="dcterms:W3CDTF">2013-06-04T10:28:28Z</dcterms:modified>
</cp:coreProperties>
</file>