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73" r:id="rId2"/>
    <p:sldId id="276" r:id="rId3"/>
    <p:sldId id="256" r:id="rId4"/>
    <p:sldId id="271" r:id="rId5"/>
    <p:sldId id="258" r:id="rId6"/>
    <p:sldId id="264" r:id="rId7"/>
    <p:sldId id="274" r:id="rId8"/>
    <p:sldId id="265" r:id="rId9"/>
    <p:sldId id="266" r:id="rId10"/>
    <p:sldId id="272" r:id="rId11"/>
    <p:sldId id="275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6E158C-1870-460B-9602-04E384C79CC6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F343A8-B87D-4C43-B326-5D0258C55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384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335147-2056-45A3-9479-AD35D7F2B4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E0293-317E-4C13-895C-E4CDC9A1A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pull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60416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Ženský rod podstatných jmen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94593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2400" cy="1470025"/>
          </a:xfrm>
        </p:spPr>
        <p:txBody>
          <a:bodyPr>
            <a:norm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ookman Old Style" pitchFamily="18" charset="0"/>
              </a:rPr>
              <a:t>Rod podstatných jmen</a:t>
            </a:r>
            <a:endParaRPr lang="cs-CZ" sz="4800" b="1" dirty="0">
              <a:ln/>
              <a:solidFill>
                <a:schemeClr val="accent5">
                  <a:tint val="50000"/>
                  <a:satMod val="18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628145" y="3573016"/>
            <a:ext cx="583264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Bookman Old Style" pitchFamily="18" charset="0"/>
              </a:rPr>
              <a:t>Ženský rod</a:t>
            </a:r>
          </a:p>
        </p:txBody>
      </p:sp>
      <p:sp>
        <p:nvSpPr>
          <p:cNvPr id="8" name="Obdélník 7"/>
          <p:cNvSpPr/>
          <p:nvPr/>
        </p:nvSpPr>
        <p:spPr>
          <a:xfrm>
            <a:off x="3707904" y="5545654"/>
            <a:ext cx="127310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err="1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die</a:t>
            </a:r>
            <a:endParaRPr lang="cs-CZ" sz="6600" b="1" cap="none" spc="0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Jak lze poznat rod u podstatného jména?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921299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Podstatné </a:t>
            </a:r>
            <a:r>
              <a:rPr lang="cs-CZ" dirty="0"/>
              <a:t>jméno patří do určité skupiny slov, které mají stejný </a:t>
            </a:r>
            <a:r>
              <a:rPr lang="cs-CZ" dirty="0" smtClean="0"/>
              <a:t>rod.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Podle přípony</a:t>
            </a:r>
            <a:r>
              <a:rPr lang="cs-CZ" dirty="0"/>
              <a:t> podstatného </a:t>
            </a:r>
            <a:r>
              <a:rPr lang="cs-CZ" dirty="0" smtClean="0"/>
              <a:t>jména.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6952"/>
            <a:ext cx="8229600" cy="3168352"/>
          </a:xfrm>
        </p:spPr>
        <p:txBody>
          <a:bodyPr>
            <a:normAutofit/>
          </a:bodyPr>
          <a:lstStyle/>
          <a:p>
            <a:r>
              <a:rPr lang="cs-CZ" dirty="0" smtClean="0"/>
              <a:t> Názvy letadel, lodí, většiny květin a stromů, většiny řek, </a:t>
            </a:r>
          </a:p>
          <a:p>
            <a:r>
              <a:rPr lang="cs-CZ" dirty="0" smtClean="0"/>
              <a:t>Podstatná jména číslovek (např.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Eins</a:t>
            </a:r>
            <a:r>
              <a:rPr lang="cs-CZ" dirty="0" smtClean="0"/>
              <a:t>).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75656" y="980728"/>
            <a:ext cx="58681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/>
              <a:t>S</a:t>
            </a:r>
            <a:r>
              <a:rPr lang="cs-CZ" sz="3600" b="1" dirty="0" smtClean="0"/>
              <a:t>kupiny slov ženského rodu</a:t>
            </a:r>
            <a:endParaRPr lang="cs-CZ" sz="3600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Přípony ženského rodu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445624" cy="5157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de-DE" b="1" i="1" dirty="0">
                <a:solidFill>
                  <a:srgbClr val="FFFF00"/>
                </a:solidFill>
              </a:rPr>
              <a:t>- </a:t>
            </a:r>
            <a:r>
              <a:rPr lang="de-DE" sz="3700" b="1" dirty="0" err="1">
                <a:solidFill>
                  <a:srgbClr val="FFFF00"/>
                </a:solidFill>
                <a:latin typeface="Comic Sans MS" pitchFamily="66" charset="0"/>
              </a:rPr>
              <a:t>heit</a:t>
            </a:r>
            <a:endParaRPr lang="de-DE" sz="37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/>
              <a:t>		</a:t>
            </a:r>
            <a:r>
              <a:rPr lang="de-DE" dirty="0" smtClean="0"/>
              <a:t>die </a:t>
            </a:r>
            <a:r>
              <a:rPr lang="de-DE" dirty="0"/>
              <a:t>Gesund</a:t>
            </a:r>
            <a:r>
              <a:rPr lang="de-DE" b="1" dirty="0">
                <a:solidFill>
                  <a:srgbClr val="FFFF00"/>
                </a:solidFill>
              </a:rPr>
              <a:t>heit</a:t>
            </a:r>
            <a:r>
              <a:rPr lang="de-DE" dirty="0"/>
              <a:t> ,  </a:t>
            </a:r>
            <a:r>
              <a:rPr lang="cs-CZ" dirty="0" err="1" smtClean="0"/>
              <a:t>Krank</a:t>
            </a:r>
            <a:r>
              <a:rPr lang="cs-CZ" b="1" dirty="0" err="1">
                <a:solidFill>
                  <a:srgbClr val="FFFF00"/>
                </a:solidFill>
              </a:rPr>
              <a:t>heit</a:t>
            </a:r>
            <a:endParaRPr lang="de-DE" b="1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de-DE" b="1" i="1" dirty="0">
                <a:solidFill>
                  <a:srgbClr val="FFFF00"/>
                </a:solidFill>
              </a:rPr>
              <a:t>- </a:t>
            </a:r>
            <a:r>
              <a:rPr lang="de-DE" sz="3700" b="1" dirty="0" err="1">
                <a:solidFill>
                  <a:srgbClr val="FFFF00"/>
                </a:solidFill>
                <a:latin typeface="Comic Sans MS" pitchFamily="66" charset="0"/>
              </a:rPr>
              <a:t>ung</a:t>
            </a:r>
            <a:endParaRPr lang="de-DE" sz="37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/>
              <a:t>		</a:t>
            </a:r>
            <a:r>
              <a:rPr lang="de-DE" dirty="0" smtClean="0"/>
              <a:t>die </a:t>
            </a:r>
            <a:r>
              <a:rPr lang="de-DE" dirty="0"/>
              <a:t>Wohn</a:t>
            </a:r>
            <a:r>
              <a:rPr lang="de-DE" b="1" dirty="0">
                <a:solidFill>
                  <a:srgbClr val="FFFF00"/>
                </a:solidFill>
              </a:rPr>
              <a:t>ung</a:t>
            </a:r>
            <a:r>
              <a:rPr lang="de-DE" dirty="0"/>
              <a:t> , Zeit</a:t>
            </a:r>
            <a:r>
              <a:rPr lang="de-DE" b="1" dirty="0">
                <a:solidFill>
                  <a:srgbClr val="FFFF00"/>
                </a:solidFill>
              </a:rPr>
              <a:t>ung</a:t>
            </a:r>
            <a:r>
              <a:rPr lang="de-DE" dirty="0"/>
              <a:t> , Leit</a:t>
            </a:r>
            <a:r>
              <a:rPr lang="de-DE" b="1" dirty="0">
                <a:solidFill>
                  <a:srgbClr val="FFFF00"/>
                </a:solidFill>
              </a:rPr>
              <a:t>ung</a:t>
            </a:r>
            <a:r>
              <a:rPr lang="de-DE" dirty="0"/>
              <a:t> </a:t>
            </a:r>
          </a:p>
          <a:p>
            <a:pPr>
              <a:buNone/>
            </a:pPr>
            <a:r>
              <a:rPr lang="de-DE" b="1" i="1" dirty="0">
                <a:solidFill>
                  <a:srgbClr val="FFFF00"/>
                </a:solidFill>
              </a:rPr>
              <a:t>- </a:t>
            </a:r>
            <a:r>
              <a:rPr lang="de-DE" sz="3700" b="1" dirty="0" err="1">
                <a:solidFill>
                  <a:srgbClr val="FFFF00"/>
                </a:solidFill>
                <a:latin typeface="Comic Sans MS" pitchFamily="66" charset="0"/>
              </a:rPr>
              <a:t>schaft</a:t>
            </a:r>
            <a:endParaRPr lang="de-DE" sz="37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/>
              <a:t>		</a:t>
            </a:r>
            <a:r>
              <a:rPr lang="de-DE" dirty="0" smtClean="0"/>
              <a:t>die </a:t>
            </a:r>
            <a:r>
              <a:rPr lang="de-DE" dirty="0"/>
              <a:t>Freund</a:t>
            </a:r>
            <a:r>
              <a:rPr lang="de-DE" b="1" dirty="0">
                <a:solidFill>
                  <a:srgbClr val="FFFF00"/>
                </a:solidFill>
              </a:rPr>
              <a:t>schaft</a:t>
            </a:r>
            <a:r>
              <a:rPr lang="de-DE" dirty="0"/>
              <a:t> , Leiden</a:t>
            </a:r>
            <a:r>
              <a:rPr lang="de-DE" b="1" dirty="0">
                <a:solidFill>
                  <a:srgbClr val="FFFF00"/>
                </a:solidFill>
              </a:rPr>
              <a:t>schaft</a:t>
            </a:r>
            <a:r>
              <a:rPr lang="de-DE" dirty="0">
                <a:solidFill>
                  <a:srgbClr val="FFFF00"/>
                </a:solidFill>
              </a:rPr>
              <a:t> 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de-DE" b="1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Přípony ženského rodu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de-DE" sz="4000" b="1" dirty="0" smtClean="0">
                <a:solidFill>
                  <a:srgbClr val="FFFF00"/>
                </a:solidFill>
                <a:latin typeface="Comic Sans MS" pitchFamily="66" charset="0"/>
              </a:rPr>
              <a:t>-e</a:t>
            </a:r>
            <a:r>
              <a:rPr lang="cs-CZ" b="1" i="1" dirty="0" smtClean="0">
                <a:solidFill>
                  <a:srgbClr val="FFFF00"/>
                </a:solidFill>
              </a:rPr>
              <a:t> 	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de-DE" dirty="0" smtClean="0"/>
              <a:t>die Frag</a:t>
            </a:r>
            <a:r>
              <a:rPr lang="de-DE" b="1" dirty="0" smtClean="0">
                <a:solidFill>
                  <a:srgbClr val="FFFF00"/>
                </a:solidFill>
              </a:rPr>
              <a:t>e</a:t>
            </a:r>
            <a:r>
              <a:rPr lang="de-DE" dirty="0" smtClean="0"/>
              <a:t>, Stund</a:t>
            </a:r>
            <a:r>
              <a:rPr lang="de-DE" b="1" dirty="0" smtClean="0">
                <a:solidFill>
                  <a:srgbClr val="FFFF00"/>
                </a:solidFill>
              </a:rPr>
              <a:t>e</a:t>
            </a:r>
            <a:r>
              <a:rPr lang="de-DE" dirty="0" smtClean="0"/>
              <a:t>, Schul</a:t>
            </a:r>
            <a:r>
              <a:rPr lang="de-DE" b="1" dirty="0" smtClean="0">
                <a:solidFill>
                  <a:srgbClr val="FFFF00"/>
                </a:solidFill>
              </a:rPr>
              <a:t>e</a:t>
            </a:r>
            <a:r>
              <a:rPr lang="de-DE" dirty="0" smtClean="0"/>
              <a:t>, Straß</a:t>
            </a:r>
            <a:r>
              <a:rPr lang="de-DE" b="1" dirty="0" smtClean="0">
                <a:solidFill>
                  <a:srgbClr val="FFFF00"/>
                </a:solidFill>
              </a:rPr>
              <a:t>e</a:t>
            </a:r>
          </a:p>
          <a:p>
            <a:pPr>
              <a:buNone/>
            </a:pPr>
            <a:r>
              <a:rPr lang="cs-CZ" dirty="0" smtClean="0"/>
              <a:t>(slova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</a:t>
            </a:r>
            <a:r>
              <a:rPr lang="cs-CZ" dirty="0" smtClean="0"/>
              <a:t>označující živé bytosti, především dvouslabičná)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Ale: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der</a:t>
            </a:r>
            <a:r>
              <a:rPr lang="cs-CZ" dirty="0" smtClean="0"/>
              <a:t> </a:t>
            </a:r>
            <a:r>
              <a:rPr lang="cs-CZ" dirty="0" err="1" smtClean="0"/>
              <a:t>Jung</a:t>
            </a:r>
            <a:r>
              <a:rPr lang="cs-CZ" dirty="0" err="1" smtClean="0">
                <a:solidFill>
                  <a:srgbClr val="00B0F0"/>
                </a:solidFill>
              </a:rPr>
              <a:t>e</a:t>
            </a:r>
            <a:r>
              <a:rPr lang="cs-CZ" dirty="0" smtClean="0"/>
              <a:t> – chlapec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der</a:t>
            </a:r>
            <a:r>
              <a:rPr lang="cs-CZ" dirty="0" smtClean="0"/>
              <a:t> </a:t>
            </a:r>
            <a:r>
              <a:rPr lang="cs-CZ" dirty="0" err="1" smtClean="0"/>
              <a:t>Kolleg</a:t>
            </a:r>
            <a:r>
              <a:rPr lang="cs-CZ" dirty="0" err="1" smtClean="0">
                <a:solidFill>
                  <a:srgbClr val="00B0F0"/>
                </a:solidFill>
              </a:rPr>
              <a:t>e</a:t>
            </a:r>
            <a:r>
              <a:rPr lang="cs-CZ" dirty="0" smtClean="0"/>
              <a:t> - kolega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Přípony ženského rodu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de-DE" sz="3700" b="1" dirty="0">
                <a:solidFill>
                  <a:srgbClr val="FFFF00"/>
                </a:solidFill>
                <a:latin typeface="Comic Sans MS" pitchFamily="66" charset="0"/>
              </a:rPr>
              <a:t>- </a:t>
            </a:r>
            <a:r>
              <a:rPr lang="de-DE" sz="3700" b="1" dirty="0" err="1">
                <a:solidFill>
                  <a:srgbClr val="FFFF00"/>
                </a:solidFill>
                <a:latin typeface="Comic Sans MS" pitchFamily="66" charset="0"/>
              </a:rPr>
              <a:t>keit</a:t>
            </a:r>
            <a:endParaRPr lang="de-DE" sz="37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/>
              <a:t>		</a:t>
            </a:r>
            <a:r>
              <a:rPr lang="de-DE" dirty="0" smtClean="0"/>
              <a:t>die Möglich</a:t>
            </a:r>
            <a:r>
              <a:rPr lang="de-DE" b="1" dirty="0" smtClean="0">
                <a:solidFill>
                  <a:srgbClr val="FFFF00"/>
                </a:solidFill>
              </a:rPr>
              <a:t>keit</a:t>
            </a:r>
            <a:r>
              <a:rPr lang="de-DE" dirty="0" smtClean="0"/>
              <a:t> , Kleinig</a:t>
            </a:r>
            <a:r>
              <a:rPr lang="de-DE" b="1" dirty="0" smtClean="0">
                <a:solidFill>
                  <a:srgbClr val="FFFF00"/>
                </a:solidFill>
              </a:rPr>
              <a:t>keit</a:t>
            </a:r>
            <a:r>
              <a:rPr lang="de-DE" dirty="0" smtClean="0"/>
              <a:t> , </a:t>
            </a:r>
          </a:p>
          <a:p>
            <a:pPr>
              <a:buNone/>
            </a:pPr>
            <a:r>
              <a:rPr lang="de-DE" sz="3700" b="1" dirty="0">
                <a:solidFill>
                  <a:srgbClr val="FFFF00"/>
                </a:solidFill>
                <a:latin typeface="Comic Sans MS" pitchFamily="66" charset="0"/>
              </a:rPr>
              <a:t>- </a:t>
            </a:r>
            <a:r>
              <a:rPr lang="de-DE" sz="3700" b="1" dirty="0" err="1">
                <a:solidFill>
                  <a:srgbClr val="FFFF00"/>
                </a:solidFill>
                <a:latin typeface="Comic Sans MS" pitchFamily="66" charset="0"/>
              </a:rPr>
              <a:t>ion</a:t>
            </a:r>
            <a:endParaRPr lang="de-DE" sz="37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/>
              <a:t>		</a:t>
            </a:r>
            <a:r>
              <a:rPr lang="de-DE" dirty="0" smtClean="0"/>
              <a:t>die Stat</a:t>
            </a:r>
            <a:r>
              <a:rPr lang="de-DE" b="1" dirty="0" smtClean="0">
                <a:solidFill>
                  <a:srgbClr val="FFFF00"/>
                </a:solidFill>
              </a:rPr>
              <a:t>ion</a:t>
            </a:r>
            <a:r>
              <a:rPr lang="de-DE" dirty="0" smtClean="0"/>
              <a:t>  , Mill</a:t>
            </a:r>
            <a:r>
              <a:rPr lang="de-DE" b="1" dirty="0" smtClean="0">
                <a:solidFill>
                  <a:srgbClr val="FFFF00"/>
                </a:solidFill>
              </a:rPr>
              <a:t>ion</a:t>
            </a:r>
            <a:r>
              <a:rPr lang="cs-CZ" b="1" dirty="0" smtClean="0"/>
              <a:t>,</a:t>
            </a:r>
            <a:r>
              <a:rPr lang="de-DE" dirty="0" smtClean="0"/>
              <a:t>  Administrat</a:t>
            </a:r>
            <a:r>
              <a:rPr lang="de-DE" b="1" dirty="0" smtClean="0">
                <a:solidFill>
                  <a:srgbClr val="FFFF00"/>
                </a:solidFill>
              </a:rPr>
              <a:t>ion</a:t>
            </a:r>
            <a:r>
              <a:rPr lang="de-DE" dirty="0" smtClean="0"/>
              <a:t> </a:t>
            </a:r>
          </a:p>
          <a:p>
            <a:pPr>
              <a:buNone/>
            </a:pPr>
            <a:r>
              <a:rPr lang="de-DE" sz="3700" b="1" dirty="0">
                <a:solidFill>
                  <a:srgbClr val="FFFF00"/>
                </a:solidFill>
                <a:latin typeface="Comic Sans MS" pitchFamily="66" charset="0"/>
              </a:rPr>
              <a:t>- ei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de-DE" dirty="0" smtClean="0"/>
              <a:t>die Bäcker</a:t>
            </a:r>
            <a:r>
              <a:rPr lang="de-DE" b="1" dirty="0" smtClean="0">
                <a:solidFill>
                  <a:srgbClr val="FFFF00"/>
                </a:solidFill>
              </a:rPr>
              <a:t>ei</a:t>
            </a:r>
            <a:r>
              <a:rPr lang="de-DE" dirty="0" smtClean="0"/>
              <a:t> , Bücher</a:t>
            </a:r>
            <a:r>
              <a:rPr lang="de-DE" b="1" dirty="0" smtClean="0">
                <a:solidFill>
                  <a:srgbClr val="FFFF00"/>
                </a:solidFill>
              </a:rPr>
              <a:t>ei</a:t>
            </a:r>
            <a:r>
              <a:rPr lang="de-DE" dirty="0" smtClean="0"/>
              <a:t> </a:t>
            </a:r>
          </a:p>
          <a:p>
            <a:pPr>
              <a:buNone/>
            </a:pPr>
            <a:r>
              <a:rPr lang="de-DE" sz="3700" b="1" dirty="0" smtClean="0">
                <a:solidFill>
                  <a:srgbClr val="FFFF00"/>
                </a:solidFill>
                <a:latin typeface="Comic Sans MS" pitchFamily="66" charset="0"/>
              </a:rPr>
              <a:t>- i</a:t>
            </a:r>
            <a:r>
              <a:rPr lang="cs-CZ" sz="3700" b="1" dirty="0" smtClean="0">
                <a:solidFill>
                  <a:srgbClr val="FFFF00"/>
                </a:solidFill>
                <a:latin typeface="Comic Sans MS" pitchFamily="66" charset="0"/>
              </a:rPr>
              <a:t>k</a:t>
            </a:r>
            <a:endParaRPr lang="de-DE" sz="37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/>
              <a:t>		</a:t>
            </a:r>
            <a:r>
              <a:rPr lang="de-DE" dirty="0" smtClean="0"/>
              <a:t>die </a:t>
            </a:r>
            <a:r>
              <a:rPr lang="cs-CZ" dirty="0" err="1" smtClean="0"/>
              <a:t>Mus</a:t>
            </a:r>
            <a:r>
              <a:rPr lang="de-DE" b="1" dirty="0" smtClean="0">
                <a:solidFill>
                  <a:srgbClr val="FFFF00"/>
                </a:solidFill>
              </a:rPr>
              <a:t>i</a:t>
            </a:r>
            <a:r>
              <a:rPr lang="cs-CZ" b="1" dirty="0" smtClean="0">
                <a:solidFill>
                  <a:srgbClr val="FFFF00"/>
                </a:solidFill>
              </a:rPr>
              <a:t>k</a:t>
            </a:r>
            <a:r>
              <a:rPr lang="de-DE" dirty="0" smtClean="0"/>
              <a:t> ,  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Přípony ženského rodu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92514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de-DE" sz="4000" b="1" dirty="0">
                <a:solidFill>
                  <a:srgbClr val="FFFF00"/>
                </a:solidFill>
                <a:latin typeface="Comic Sans MS" pitchFamily="66" charset="0"/>
              </a:rPr>
              <a:t>- </a:t>
            </a:r>
            <a:r>
              <a:rPr lang="de-DE" sz="4000" b="1" dirty="0" smtClean="0">
                <a:solidFill>
                  <a:srgbClr val="FFFF00"/>
                </a:solidFill>
                <a:latin typeface="Comic Sans MS" pitchFamily="66" charset="0"/>
              </a:rPr>
              <a:t>tät</a:t>
            </a:r>
            <a:endParaRPr lang="de-DE" sz="40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de-DE" dirty="0" smtClean="0"/>
              <a:t>die Quali</a:t>
            </a:r>
            <a:r>
              <a:rPr lang="de-DE" b="1" dirty="0" smtClean="0">
                <a:solidFill>
                  <a:srgbClr val="FFFF00"/>
                </a:solidFill>
              </a:rPr>
              <a:t>tät</a:t>
            </a:r>
            <a:r>
              <a:rPr lang="de-DE" dirty="0" smtClean="0"/>
              <a:t> , </a:t>
            </a:r>
          </a:p>
          <a:p>
            <a:pPr>
              <a:buNone/>
            </a:pPr>
            <a:r>
              <a:rPr lang="de-DE" sz="4000" b="1" dirty="0">
                <a:solidFill>
                  <a:srgbClr val="FFFF00"/>
                </a:solidFill>
                <a:latin typeface="Comic Sans MS" pitchFamily="66" charset="0"/>
              </a:rPr>
              <a:t>- </a:t>
            </a:r>
            <a:r>
              <a:rPr lang="de-DE" sz="4000" b="1" dirty="0" err="1">
                <a:solidFill>
                  <a:srgbClr val="FFFF00"/>
                </a:solidFill>
                <a:latin typeface="Comic Sans MS" pitchFamily="66" charset="0"/>
              </a:rPr>
              <a:t>ie</a:t>
            </a:r>
            <a:endParaRPr lang="de-DE" sz="40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de-DE" dirty="0" smtClean="0"/>
              <a:t>die Kolon</a:t>
            </a:r>
            <a:r>
              <a:rPr lang="de-DE" b="1" dirty="0" smtClean="0">
                <a:solidFill>
                  <a:srgbClr val="FFFF00"/>
                </a:solidFill>
              </a:rPr>
              <a:t>ie</a:t>
            </a:r>
            <a:r>
              <a:rPr lang="de-DE" dirty="0" smtClean="0"/>
              <a:t> </a:t>
            </a:r>
          </a:p>
          <a:p>
            <a:pPr>
              <a:buNone/>
            </a:pPr>
            <a:r>
              <a:rPr lang="de-DE" sz="4000" b="1" dirty="0">
                <a:solidFill>
                  <a:srgbClr val="FFFF00"/>
                </a:solidFill>
                <a:latin typeface="Comic Sans MS" pitchFamily="66" charset="0"/>
              </a:rPr>
              <a:t>- </a:t>
            </a:r>
            <a:r>
              <a:rPr lang="de-DE" sz="4000" b="1" dirty="0" err="1">
                <a:solidFill>
                  <a:srgbClr val="FFFF00"/>
                </a:solidFill>
                <a:latin typeface="Comic Sans MS" pitchFamily="66" charset="0"/>
              </a:rPr>
              <a:t>ur</a:t>
            </a:r>
            <a:endParaRPr lang="de-DE" sz="40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de-DE" dirty="0" smtClean="0"/>
              <a:t>die Nat</a:t>
            </a:r>
            <a:r>
              <a:rPr lang="de-DE" b="1" dirty="0" smtClean="0">
                <a:solidFill>
                  <a:srgbClr val="FFFF00"/>
                </a:solidFill>
              </a:rPr>
              <a:t>ur</a:t>
            </a:r>
            <a:r>
              <a:rPr lang="de-DE" b="1" dirty="0" smtClean="0"/>
              <a:t> </a:t>
            </a:r>
            <a:r>
              <a:rPr lang="de-DE" dirty="0" smtClean="0"/>
              <a:t>, Kult</a:t>
            </a:r>
            <a:r>
              <a:rPr lang="de-DE" b="1" dirty="0" smtClean="0">
                <a:solidFill>
                  <a:srgbClr val="FFFF00"/>
                </a:solidFill>
              </a:rPr>
              <a:t>ur</a:t>
            </a:r>
            <a:r>
              <a:rPr lang="de-DE" dirty="0" smtClean="0"/>
              <a:t> </a:t>
            </a:r>
            <a:endParaRPr lang="cs-CZ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r>
              <a:rPr lang="de-DE" b="1" i="1" dirty="0" smtClean="0"/>
              <a:t>+ </a:t>
            </a:r>
            <a:r>
              <a:rPr lang="de-DE" b="1" i="1" dirty="0" err="1" smtClean="0"/>
              <a:t>další</a:t>
            </a:r>
            <a:r>
              <a:rPr lang="de-DE" b="1" i="1" dirty="0" smtClean="0"/>
              <a:t> </a:t>
            </a:r>
            <a:r>
              <a:rPr lang="de-DE" b="1" i="1" dirty="0" err="1" smtClean="0"/>
              <a:t>přípony</a:t>
            </a:r>
            <a:r>
              <a:rPr lang="de-DE" b="1" i="1" dirty="0" smtClean="0"/>
              <a:t> (</a:t>
            </a:r>
            <a:r>
              <a:rPr lang="de-DE" b="1" i="1" dirty="0" err="1" smtClean="0"/>
              <a:t>cizího</a:t>
            </a:r>
            <a:r>
              <a:rPr lang="de-DE" b="1" i="1" dirty="0" smtClean="0"/>
              <a:t> </a:t>
            </a:r>
            <a:r>
              <a:rPr lang="de-DE" b="1" i="1" dirty="0" err="1" smtClean="0"/>
              <a:t>původu</a:t>
            </a:r>
            <a:r>
              <a:rPr lang="de-DE" b="1" i="1" dirty="0" smtClean="0"/>
              <a:t>): </a:t>
            </a:r>
            <a:endParaRPr lang="cs-CZ" b="1" i="1" dirty="0" smtClean="0"/>
          </a:p>
          <a:p>
            <a:pPr>
              <a:buNone/>
            </a:pPr>
            <a:r>
              <a:rPr lang="de-DE" sz="3300" b="1" dirty="0" smtClean="0">
                <a:solidFill>
                  <a:srgbClr val="FFFF00"/>
                </a:solidFill>
                <a:latin typeface="Comic Sans MS" pitchFamily="66" charset="0"/>
              </a:rPr>
              <a:t>-</a:t>
            </a:r>
            <a:r>
              <a:rPr lang="de-DE" sz="3300" b="1" dirty="0">
                <a:solidFill>
                  <a:srgbClr val="FFFF00"/>
                </a:solidFill>
                <a:latin typeface="Comic Sans MS" pitchFamily="66" charset="0"/>
              </a:rPr>
              <a:t>a, -</a:t>
            </a:r>
            <a:r>
              <a:rPr lang="de-DE" sz="3300" b="1" dirty="0" err="1">
                <a:solidFill>
                  <a:srgbClr val="FFFF00"/>
                </a:solidFill>
                <a:latin typeface="Comic Sans MS" pitchFamily="66" charset="0"/>
              </a:rPr>
              <a:t>äre</a:t>
            </a:r>
            <a:r>
              <a:rPr lang="de-DE" sz="3300" b="1" dirty="0">
                <a:solidFill>
                  <a:srgbClr val="FFFF00"/>
                </a:solidFill>
                <a:latin typeface="Comic Sans MS" pitchFamily="66" charset="0"/>
              </a:rPr>
              <a:t>, -</a:t>
            </a:r>
            <a:r>
              <a:rPr lang="de-DE" sz="3300" b="1" dirty="0" err="1">
                <a:solidFill>
                  <a:srgbClr val="FFFF00"/>
                </a:solidFill>
                <a:latin typeface="Comic Sans MS" pitchFamily="66" charset="0"/>
              </a:rPr>
              <a:t>itis</a:t>
            </a:r>
            <a:r>
              <a:rPr lang="de-DE" sz="3300" b="1" dirty="0">
                <a:solidFill>
                  <a:srgbClr val="FFFF00"/>
                </a:solidFill>
                <a:latin typeface="Comic Sans MS" pitchFamily="66" charset="0"/>
              </a:rPr>
              <a:t>, -enz, -elle, -</a:t>
            </a:r>
            <a:r>
              <a:rPr lang="de-DE" sz="3300" b="1" dirty="0" err="1" smtClean="0">
                <a:solidFill>
                  <a:srgbClr val="FFFF00"/>
                </a:solidFill>
                <a:latin typeface="Comic Sans MS" pitchFamily="66" charset="0"/>
              </a:rPr>
              <a:t>ance</a:t>
            </a:r>
            <a:endParaRPr lang="de-DE" sz="3300" b="1" dirty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de-DE" b="1" dirty="0" smtClean="0"/>
              <a:t/>
            </a:r>
            <a:br>
              <a:rPr lang="de-DE" b="1" dirty="0" smtClean="0"/>
            </a:b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slova ženského rodu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9512" y="2204864"/>
          <a:ext cx="8568000" cy="4320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88000"/>
                <a:gridCol w="1188000"/>
                <a:gridCol w="1188000"/>
                <a:gridCol w="1188000"/>
                <a:gridCol w="1188000"/>
                <a:gridCol w="1188000"/>
                <a:gridCol w="1440000"/>
              </a:tblGrid>
              <a:tr h="540000"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Kolonie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Küche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Tot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Musik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Hase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Natur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Mutter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Fenster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Kuchen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Lampe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Honig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Donau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Vater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Kompetenz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Deckel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Dusche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Leben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Maschine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Fahrer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0" noProof="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Ei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Freundin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Farbe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Tor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Kirche 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Afäre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Wohnung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Hotel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Computer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Norden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Elbe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Rad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Freitag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Staat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Zwei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Schüller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Wort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Weg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Zentrum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Dorf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0" noProof="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Januar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Radio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Frauenwort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Tulpe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Wasser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Bleistift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Betrieb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Qualität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Frau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Krankheit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Rose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Kultur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Fluss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Direktor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Bahnhof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Bau</a:t>
                      </a:r>
                      <a:endParaRPr lang="de-DE" b="0" noProof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Brötchen</a:t>
                      </a:r>
                      <a:endParaRPr lang="de-DE" b="0" noProof="0" dirty="0">
                        <a:solidFill>
                          <a:schemeClr val="bg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933067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slova ženského rodu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9512" y="2204864"/>
          <a:ext cx="8568000" cy="4320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88000"/>
                <a:gridCol w="1188000"/>
                <a:gridCol w="1188000"/>
                <a:gridCol w="1188000"/>
                <a:gridCol w="1188000"/>
                <a:gridCol w="1188000"/>
                <a:gridCol w="1440000"/>
              </a:tblGrid>
              <a:tr h="540000"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Kolonie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Küche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Tot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Musik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Hase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Natur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Mutter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Fenster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Kuchen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Lampe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Honig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Donau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Vater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Kompetenz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Deckel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Dusche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Leben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Maschine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Fahrer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noProof="0" dirty="0" err="1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Ei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Freundin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0" kern="120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Farbe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Tor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Kirche 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Afäre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Wohnung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Hotel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Computer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Norden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Elbe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Rad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Freitag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Staat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Zwei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Schüller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Wort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Weg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Zentrum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Dorf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noProof="0" dirty="0" err="1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Januar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Radio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Frauenwort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de-DE" sz="1800" b="0" kern="120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Tulpe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Wasser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Bleistift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Betrieb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Qualität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Frau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Krankheit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de-DE" sz="1800" b="0" kern="120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Rose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Kultur</a:t>
                      </a:r>
                      <a:endParaRPr lang="de-DE" b="0" noProof="0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Fluss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Direktor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Bahnhof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Bau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b="0" noProof="0" dirty="0" smtClean="0">
                          <a:solidFill>
                            <a:schemeClr val="tx1">
                              <a:lumMod val="65000"/>
                            </a:schemeClr>
                          </a:solidFill>
                          <a:latin typeface="Comic Sans MS" pitchFamily="66" charset="0"/>
                        </a:rPr>
                        <a:t>Brötchen</a:t>
                      </a:r>
                      <a:endParaRPr lang="de-DE" b="0" noProof="0" dirty="0">
                        <a:solidFill>
                          <a:schemeClr val="tx1">
                            <a:lumMod val="6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933067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758941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513</TotalTime>
  <Words>322</Words>
  <Application>Microsoft Office PowerPoint</Application>
  <PresentationFormat>Předvádění na obrazovce (4:3)</PresentationFormat>
  <Paragraphs>185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Rod podstatných jmen</vt:lpstr>
      <vt:lpstr>Jak lze poznat rod u podstatného jména?</vt:lpstr>
      <vt:lpstr>Prezentace aplikace PowerPoint</vt:lpstr>
      <vt:lpstr>Přípony ženského rodu</vt:lpstr>
      <vt:lpstr>Přípony ženského rodu</vt:lpstr>
      <vt:lpstr>Přípony ženského rodu</vt:lpstr>
      <vt:lpstr>Přípony ženského rodu</vt:lpstr>
      <vt:lpstr>Najdi slova ženského rodu</vt:lpstr>
      <vt:lpstr>Najdi slova ženského rodu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Dagpol</dc:creator>
  <cp:lastModifiedBy>POLÁKOVÁ Dagmar</cp:lastModifiedBy>
  <cp:revision>61</cp:revision>
  <dcterms:created xsi:type="dcterms:W3CDTF">2013-02-05T12:03:18Z</dcterms:created>
  <dcterms:modified xsi:type="dcterms:W3CDTF">2013-06-04T10:29:59Z</dcterms:modified>
</cp:coreProperties>
</file>