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71" r:id="rId2"/>
    <p:sldId id="277" r:id="rId3"/>
    <p:sldId id="256" r:id="rId4"/>
    <p:sldId id="259" r:id="rId5"/>
    <p:sldId id="267" r:id="rId6"/>
    <p:sldId id="268" r:id="rId7"/>
    <p:sldId id="274" r:id="rId8"/>
    <p:sldId id="269" r:id="rId9"/>
    <p:sldId id="270" r:id="rId10"/>
    <p:sldId id="275" r:id="rId11"/>
    <p:sldId id="273" r:id="rId12"/>
    <p:sldId id="27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540C7-799A-43C1-B09F-9AF9C260619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248A2-D4BD-4B9E-B563-1D4293E93A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589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pull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604168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VY_32_INOVACE_04_A_03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Střední rod podstatných jmen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</a:t>
            </a:r>
            <a:r>
              <a:rPr lang="cs-CZ" sz="3200" dirty="0" smtClean="0"/>
              <a:t>studijní obory k výuce  </a:t>
            </a:r>
            <a:r>
              <a:rPr lang="cs-CZ" sz="3200" dirty="0"/>
              <a:t>předmětu </a:t>
            </a:r>
            <a:r>
              <a:rPr lang="cs-CZ" sz="3200" dirty="0" smtClean="0"/>
              <a:t>německý jazyk,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855553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ookman Old Style" pitchFamily="18" charset="0"/>
              </a:rPr>
              <a:t>Rod podstatných jmen</a:t>
            </a:r>
            <a:endParaRPr lang="cs-CZ" sz="48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43808" y="3244334"/>
            <a:ext cx="3744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Arial Black" pitchFamily="34" charset="0"/>
              </a:rPr>
              <a:t>Střední rod</a:t>
            </a:r>
            <a:endParaRPr lang="cs-CZ" sz="32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779912" y="4509120"/>
            <a:ext cx="1173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err="1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das</a:t>
            </a:r>
            <a:endParaRPr lang="cs-CZ" sz="5400" b="1" cap="none" spc="0" dirty="0">
              <a:ln w="11430"/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064896" cy="1728192"/>
          </a:xfr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chemeClr val="accent3"/>
                </a:solidFill>
              </a:rPr>
              <a:t>Skupiny slov středního rodu</a:t>
            </a:r>
            <a:endParaRPr lang="cs-CZ" sz="4800" b="1" dirty="0">
              <a:ln/>
              <a:solidFill>
                <a:schemeClr val="accent3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564904"/>
            <a:ext cx="8229600" cy="3849291"/>
          </a:xfrm>
        </p:spPr>
        <p:txBody>
          <a:bodyPr>
            <a:normAutofit/>
          </a:bodyPr>
          <a:lstStyle/>
          <a:p>
            <a:r>
              <a:rPr lang="cs-CZ" dirty="0" smtClean="0"/>
              <a:t>Názvy světadílů, ostrovů, měst a většiny zemí, </a:t>
            </a:r>
          </a:p>
          <a:p>
            <a:r>
              <a:rPr lang="cs-CZ" dirty="0" smtClean="0"/>
              <a:t>Většina kovů a chemických prvků,</a:t>
            </a:r>
          </a:p>
          <a:p>
            <a:r>
              <a:rPr lang="cs-CZ" dirty="0" smtClean="0"/>
              <a:t>Zpodstatnělá slovesa, </a:t>
            </a:r>
          </a:p>
          <a:p>
            <a:r>
              <a:rPr lang="cs-CZ" dirty="0" smtClean="0"/>
              <a:t>Mláďata zvířat, </a:t>
            </a:r>
          </a:p>
          <a:p>
            <a:r>
              <a:rPr lang="cs-CZ" dirty="0" smtClean="0"/>
              <a:t>Zdrobněliny.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707904" y="47251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Přípony středního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Zdrobněliny:</a:t>
            </a:r>
          </a:p>
          <a:p>
            <a:pPr>
              <a:buNone/>
            </a:pP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buNone/>
            </a:pP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cs-CZ" sz="3400" b="1" dirty="0" err="1">
                <a:solidFill>
                  <a:srgbClr val="FFFF00"/>
                </a:solidFill>
                <a:latin typeface="Comic Sans MS" pitchFamily="66" charset="0"/>
              </a:rPr>
              <a:t>chen</a:t>
            </a:r>
            <a:endParaRPr lang="cs-CZ" sz="3400" b="1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/>
              <a:t>Mäd</a:t>
            </a:r>
            <a:r>
              <a:rPr lang="cs-CZ" b="1" dirty="0" err="1">
                <a:solidFill>
                  <a:srgbClr val="FFFF00"/>
                </a:solidFill>
              </a:rPr>
              <a:t>chen</a:t>
            </a:r>
            <a:r>
              <a:rPr lang="cs-CZ" dirty="0"/>
              <a:t> , </a:t>
            </a:r>
            <a:r>
              <a:rPr lang="cs-CZ" dirty="0" err="1" smtClean="0"/>
              <a:t>Bröt</a:t>
            </a:r>
            <a:r>
              <a:rPr lang="cs-CZ" b="1" dirty="0" err="1" smtClean="0">
                <a:solidFill>
                  <a:srgbClr val="FFFF00"/>
                </a:solidFill>
              </a:rPr>
              <a:t>chen</a:t>
            </a:r>
            <a:r>
              <a:rPr lang="cs-CZ" dirty="0"/>
              <a:t> 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lnSpc>
                <a:spcPct val="80000"/>
              </a:lnSpc>
              <a:buNone/>
            </a:pP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cs-CZ" sz="3400" b="1" dirty="0" err="1">
                <a:solidFill>
                  <a:srgbClr val="FFFF00"/>
                </a:solidFill>
                <a:latin typeface="Comic Sans MS" pitchFamily="66" charset="0"/>
              </a:rPr>
              <a:t>lein</a:t>
            </a: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/>
              <a:t>Fräu</a:t>
            </a:r>
            <a:r>
              <a:rPr lang="cs-CZ" b="1" dirty="0" err="1">
                <a:solidFill>
                  <a:srgbClr val="FFFF00"/>
                </a:solidFill>
              </a:rPr>
              <a:t>lein</a:t>
            </a:r>
            <a:r>
              <a:rPr lang="cs-CZ" dirty="0"/>
              <a:t> , </a:t>
            </a:r>
            <a:r>
              <a:rPr lang="cs-CZ" dirty="0" err="1"/>
              <a:t>das</a:t>
            </a:r>
            <a:r>
              <a:rPr lang="cs-CZ" dirty="0"/>
              <a:t> </a:t>
            </a:r>
            <a:r>
              <a:rPr lang="cs-CZ" dirty="0" err="1"/>
              <a:t>Büch</a:t>
            </a:r>
            <a:r>
              <a:rPr lang="cs-CZ" b="1" dirty="0" err="1">
                <a:solidFill>
                  <a:srgbClr val="FFFF00"/>
                </a:solidFill>
              </a:rPr>
              <a:t>lein</a:t>
            </a:r>
            <a:r>
              <a:rPr lang="cs-CZ" dirty="0"/>
              <a:t> </a:t>
            </a:r>
          </a:p>
        </p:txBody>
      </p:sp>
      <p:pic>
        <p:nvPicPr>
          <p:cNvPr id="1027" name="Picture 3" descr="C:\Documents and Settings\zpolakova00\Local Settings\Temporary Internet Files\Content.IE5\KHKX0TU1\MC9004404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797152"/>
            <a:ext cx="1827886" cy="150601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Přípony středního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cs-CZ" sz="3400" b="1" dirty="0" err="1">
                <a:solidFill>
                  <a:srgbClr val="FFFF00"/>
                </a:solidFill>
                <a:latin typeface="Comic Sans MS" pitchFamily="66" charset="0"/>
              </a:rPr>
              <a:t>tum</a:t>
            </a:r>
            <a:endParaRPr lang="cs-CZ" sz="3400" b="1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König</a:t>
            </a:r>
            <a:r>
              <a:rPr lang="cs-CZ" b="1" dirty="0" err="1" smtClean="0">
                <a:solidFill>
                  <a:srgbClr val="FFFF00"/>
                </a:solidFill>
              </a:rPr>
              <a:t>tum</a:t>
            </a:r>
            <a:r>
              <a:rPr lang="cs-CZ" dirty="0" smtClean="0"/>
              <a:t> , </a:t>
            </a:r>
          </a:p>
          <a:p>
            <a:pPr>
              <a:buNone/>
            </a:pPr>
            <a:r>
              <a:rPr lang="cs-CZ" sz="2800" i="1" dirty="0" smtClean="0"/>
              <a:t>výjimky: </a:t>
            </a:r>
            <a:r>
              <a:rPr lang="cs-CZ" sz="2800" b="1" i="1" dirty="0" smtClean="0"/>
              <a:t>der </a:t>
            </a:r>
            <a:r>
              <a:rPr lang="cs-CZ" sz="2800" i="1" dirty="0" err="1" smtClean="0"/>
              <a:t>Irr</a:t>
            </a:r>
            <a:r>
              <a:rPr lang="cs-CZ" sz="2800" b="1" i="1" dirty="0" err="1" smtClean="0">
                <a:solidFill>
                  <a:srgbClr val="00B0F0"/>
                </a:solidFill>
              </a:rPr>
              <a:t>tum</a:t>
            </a:r>
            <a:r>
              <a:rPr lang="cs-CZ" sz="2800" i="1" dirty="0"/>
              <a:t>,</a:t>
            </a:r>
            <a:r>
              <a:rPr lang="cs-CZ" sz="2800" i="1" dirty="0" smtClean="0"/>
              <a:t> </a:t>
            </a:r>
            <a:r>
              <a:rPr lang="cs-CZ" sz="2800" b="1" i="1" dirty="0" smtClean="0"/>
              <a:t>der </a:t>
            </a:r>
            <a:r>
              <a:rPr lang="cs-CZ" sz="2800" i="1" dirty="0" err="1" smtClean="0"/>
              <a:t>Reich</a:t>
            </a:r>
            <a:r>
              <a:rPr lang="cs-CZ" sz="2800" b="1" i="1" dirty="0" err="1" smtClean="0">
                <a:solidFill>
                  <a:srgbClr val="00B0F0"/>
                </a:solidFill>
              </a:rPr>
              <a:t>tum</a:t>
            </a:r>
            <a:r>
              <a:rPr lang="cs-CZ" sz="2800" i="1" dirty="0" smtClean="0"/>
              <a:t> </a:t>
            </a:r>
          </a:p>
          <a:p>
            <a:pPr>
              <a:buNone/>
            </a:pPr>
            <a:endParaRPr lang="cs-CZ" sz="2800" i="1" dirty="0" smtClean="0"/>
          </a:p>
          <a:p>
            <a:pPr>
              <a:lnSpc>
                <a:spcPct val="80000"/>
              </a:lnSpc>
              <a:buNone/>
            </a:pP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-o</a:t>
            </a:r>
          </a:p>
          <a:p>
            <a:pPr>
              <a:buNone/>
            </a:pPr>
            <a:r>
              <a:rPr lang="cs-CZ" dirty="0" err="1" smtClean="0"/>
              <a:t>das</a:t>
            </a:r>
            <a:r>
              <a:rPr lang="cs-CZ" dirty="0" smtClean="0"/>
              <a:t> Aut</a:t>
            </a:r>
            <a:r>
              <a:rPr lang="cs-CZ" b="1" dirty="0" smtClean="0">
                <a:solidFill>
                  <a:srgbClr val="FFFF00"/>
                </a:solidFill>
              </a:rPr>
              <a:t>o</a:t>
            </a:r>
            <a:r>
              <a:rPr lang="cs-CZ" dirty="0" smtClean="0"/>
              <a:t> 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122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005064"/>
            <a:ext cx="1830629" cy="1149401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Přípony středního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Slova cizího původu:</a:t>
            </a:r>
          </a:p>
          <a:p>
            <a:pPr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buNone/>
            </a:pPr>
            <a:r>
              <a:rPr lang="cs-CZ" sz="3400" b="1" dirty="0" smtClean="0">
                <a:solidFill>
                  <a:srgbClr val="FFFF00"/>
                </a:solidFill>
                <a:latin typeface="Comic Sans MS" pitchFamily="66" charset="0"/>
              </a:rPr>
              <a:t>-ment </a:t>
            </a:r>
            <a:endParaRPr lang="cs-CZ" b="1" dirty="0" smtClean="0"/>
          </a:p>
          <a:p>
            <a:pPr>
              <a:buNone/>
            </a:pPr>
            <a:r>
              <a:rPr lang="cs-CZ" dirty="0" err="1" smtClean="0"/>
              <a:t>das</a:t>
            </a:r>
            <a:r>
              <a:rPr lang="cs-CZ" dirty="0" smtClean="0"/>
              <a:t> Manage</a:t>
            </a:r>
            <a:r>
              <a:rPr lang="cs-CZ" b="1" dirty="0" smtClean="0">
                <a:solidFill>
                  <a:srgbClr val="FFFF00"/>
                </a:solidFill>
              </a:rPr>
              <a:t>ment</a:t>
            </a:r>
            <a:r>
              <a:rPr lang="cs-CZ" dirty="0" smtClean="0"/>
              <a:t> , Experi</a:t>
            </a:r>
            <a:r>
              <a:rPr lang="cs-CZ" b="1" dirty="0" smtClean="0">
                <a:solidFill>
                  <a:srgbClr val="FFFF00"/>
                </a:solidFill>
              </a:rPr>
              <a:t>ment</a:t>
            </a:r>
            <a:r>
              <a:rPr lang="cs-CZ" dirty="0" smtClean="0"/>
              <a:t>, Argu</a:t>
            </a:r>
            <a:r>
              <a:rPr lang="cs-CZ" b="1" dirty="0" smtClean="0">
                <a:solidFill>
                  <a:srgbClr val="FFFF00"/>
                </a:solidFill>
              </a:rPr>
              <a:t>ment</a:t>
            </a:r>
          </a:p>
          <a:p>
            <a:pPr>
              <a:buNone/>
            </a:pPr>
            <a:endParaRPr lang="cs-CZ" b="1" dirty="0" smtClean="0"/>
          </a:p>
        </p:txBody>
      </p:sp>
      <p:pic>
        <p:nvPicPr>
          <p:cNvPr id="2050" name="Picture 2" descr="C:\Documents and Settings\zpolakova00\Local Settings\Temporary Internet Files\Content.IE5\KHKX0TU1\MC9004398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221088"/>
            <a:ext cx="1924050" cy="15367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Přípony středního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Zpodstatnělé infinitivy:</a:t>
            </a:r>
          </a:p>
          <a:p>
            <a:pPr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buNone/>
            </a:pP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cs-CZ" sz="3400" b="1" dirty="0" err="1">
                <a:solidFill>
                  <a:srgbClr val="FFFF00"/>
                </a:solidFill>
                <a:latin typeface="Comic Sans MS" pitchFamily="66" charset="0"/>
              </a:rPr>
              <a:t>en</a:t>
            </a:r>
            <a:r>
              <a:rPr lang="cs-CZ" sz="34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endParaRPr lang="cs-CZ" b="1" dirty="0" smtClean="0"/>
          </a:p>
          <a:p>
            <a:pPr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Schreib</a:t>
            </a:r>
            <a:r>
              <a:rPr lang="cs-CZ" b="1" dirty="0" err="1" smtClean="0">
                <a:solidFill>
                  <a:srgbClr val="FFFF00"/>
                </a:solidFill>
              </a:rPr>
              <a:t>en</a:t>
            </a:r>
            <a:r>
              <a:rPr lang="cs-CZ" dirty="0" smtClean="0"/>
              <a:t> , </a:t>
            </a:r>
            <a:r>
              <a:rPr lang="cs-CZ" dirty="0" err="1" smtClean="0"/>
              <a:t>Rechn</a:t>
            </a:r>
            <a:r>
              <a:rPr lang="cs-CZ" b="1" dirty="0" err="1" smtClean="0">
                <a:solidFill>
                  <a:srgbClr val="FFFF00"/>
                </a:solidFill>
              </a:rPr>
              <a:t>en</a:t>
            </a:r>
            <a:r>
              <a:rPr lang="cs-CZ" dirty="0" smtClean="0"/>
              <a:t>, </a:t>
            </a:r>
            <a:r>
              <a:rPr lang="cs-CZ" dirty="0" err="1" smtClean="0"/>
              <a:t>Schwimm</a:t>
            </a:r>
            <a:r>
              <a:rPr lang="cs-CZ" b="1" dirty="0" err="1" smtClean="0">
                <a:solidFill>
                  <a:srgbClr val="FFFF00"/>
                </a:solidFill>
              </a:rPr>
              <a:t>en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b="1" dirty="0" smtClean="0"/>
          </a:p>
        </p:txBody>
      </p:sp>
      <p:pic>
        <p:nvPicPr>
          <p:cNvPr id="3075" name="Picture 3" descr="C:\Documents and Settings\zpolakova00\Local Settings\Temporary Internet Files\Content.IE5\QLOPAN6F\MC90025106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933056"/>
            <a:ext cx="1845398" cy="1920844"/>
          </a:xfrm>
          <a:prstGeom prst="rect">
            <a:avLst/>
          </a:prstGeom>
          <a:noFill/>
        </p:spPr>
      </p:pic>
      <p:pic>
        <p:nvPicPr>
          <p:cNvPr id="3077" name="Picture 5" descr="C:\Documents and Settings\zpolakova00\Local Settings\Temporary Internet Files\Content.IE5\KFSZ47EF\MM90035675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221088"/>
            <a:ext cx="1190625" cy="1190625"/>
          </a:xfrm>
          <a:prstGeom prst="rect">
            <a:avLst/>
          </a:prstGeom>
          <a:noFill/>
        </p:spPr>
      </p:pic>
      <p:pic>
        <p:nvPicPr>
          <p:cNvPr id="3081" name="Picture 9" descr="C:\Documents and Settings\zpolakova00\Local Settings\Temporary Internet Files\Content.IE5\KFSZ47EF\MC9003433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293096"/>
            <a:ext cx="1795882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Přípony středního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7"/>
            <a:ext cx="8229600" cy="5085184"/>
          </a:xfrm>
        </p:spPr>
        <p:txBody>
          <a:bodyPr/>
          <a:lstStyle/>
          <a:p>
            <a:pPr>
              <a:buNone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</a:t>
            </a:r>
            <a:r>
              <a:rPr lang="de-DE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romadná</a:t>
            </a:r>
            <a:r>
              <a:rPr lang="de-DE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de-DE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podstatná</a:t>
            </a:r>
            <a:r>
              <a:rPr lang="de-DE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de-DE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jména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</a:p>
          <a:p>
            <a:pPr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buNone/>
            </a:pPr>
            <a:r>
              <a:rPr lang="de-DE" sz="3400" b="1" dirty="0" err="1">
                <a:solidFill>
                  <a:srgbClr val="FFFF00"/>
                </a:solidFill>
                <a:latin typeface="Comic Sans MS" pitchFamily="66" charset="0"/>
              </a:rPr>
              <a:t>Ge</a:t>
            </a:r>
            <a:r>
              <a:rPr lang="de-DE" sz="3400" b="1" dirty="0">
                <a:solidFill>
                  <a:srgbClr val="FFFF00"/>
                </a:solidFill>
                <a:latin typeface="Comic Sans MS" pitchFamily="66" charset="0"/>
              </a:rPr>
              <a:t>- ... (-e)</a:t>
            </a:r>
            <a:endParaRPr lang="cs-CZ" sz="34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de-DE" dirty="0" smtClean="0"/>
              <a:t>das </a:t>
            </a:r>
            <a:r>
              <a:rPr lang="de-DE" b="1" dirty="0" smtClean="0">
                <a:solidFill>
                  <a:srgbClr val="FFFF00"/>
                </a:solidFill>
              </a:rPr>
              <a:t>Ge</a:t>
            </a:r>
            <a:r>
              <a:rPr lang="de-DE" dirty="0" smtClean="0"/>
              <a:t>päck ,</a:t>
            </a:r>
            <a:r>
              <a:rPr lang="cs-CZ" dirty="0" smtClean="0"/>
              <a:t>   </a:t>
            </a:r>
            <a:r>
              <a:rPr lang="de-DE" b="1" dirty="0" smtClean="0">
                <a:solidFill>
                  <a:srgbClr val="FFFF00"/>
                </a:solidFill>
              </a:rPr>
              <a:t>Ge</a:t>
            </a:r>
            <a:r>
              <a:rPr lang="de-DE" dirty="0" smtClean="0"/>
              <a:t>birg</a:t>
            </a:r>
            <a:r>
              <a:rPr lang="de-DE" b="1" dirty="0" smtClean="0">
                <a:solidFill>
                  <a:srgbClr val="FFFF00"/>
                </a:solidFill>
              </a:rPr>
              <a:t>e</a:t>
            </a:r>
            <a:r>
              <a:rPr lang="de-DE" dirty="0" smtClean="0"/>
              <a:t> ,</a:t>
            </a:r>
            <a:r>
              <a:rPr lang="cs-CZ" dirty="0" smtClean="0"/>
              <a:t>   </a:t>
            </a:r>
            <a:r>
              <a:rPr lang="de-DE" b="1" dirty="0" smtClean="0">
                <a:solidFill>
                  <a:srgbClr val="FFFF00"/>
                </a:solidFill>
              </a:rPr>
              <a:t>Ge</a:t>
            </a:r>
            <a:r>
              <a:rPr lang="de-DE" dirty="0" smtClean="0"/>
              <a:t>schirr</a:t>
            </a:r>
            <a:endParaRPr lang="de-DE" b="1" dirty="0" smtClean="0"/>
          </a:p>
          <a:p>
            <a:pPr>
              <a:buNone/>
            </a:pPr>
            <a:endParaRPr lang="de-DE" dirty="0" smtClean="0"/>
          </a:p>
          <a:p>
            <a:endParaRPr lang="de-DE" dirty="0"/>
          </a:p>
        </p:txBody>
      </p:sp>
      <p:pic>
        <p:nvPicPr>
          <p:cNvPr id="4104" name="Picture 8" descr="C:\Users\Dáša\AppData\Local\Microsoft\Windows\Temporary Internet Files\Content.IE5\79UV5374\MC9001507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221088"/>
            <a:ext cx="1786738" cy="1346911"/>
          </a:xfrm>
          <a:prstGeom prst="rect">
            <a:avLst/>
          </a:prstGeom>
          <a:noFill/>
        </p:spPr>
      </p:pic>
      <p:pic>
        <p:nvPicPr>
          <p:cNvPr id="4109" name="Picture 13" descr="C:\Users\Dáša\AppData\Local\Microsoft\Windows\Temporary Internet Files\Content.IE5\VESCAN96\MC9003524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293096"/>
            <a:ext cx="1785042" cy="1261450"/>
          </a:xfrm>
          <a:prstGeom prst="rect">
            <a:avLst/>
          </a:prstGeom>
          <a:noFill/>
        </p:spPr>
      </p:pic>
      <p:pic>
        <p:nvPicPr>
          <p:cNvPr id="1028" name="Picture 4" descr="Mountain Peak Logo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581128"/>
            <a:ext cx="2497460" cy="174822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slova středního rodu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Schnee</a:t>
                      </a:r>
                      <a:endParaRPr lang="cs-CZ" sz="2000" b="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Geschäft</a:t>
                      </a:r>
                      <a:endParaRPr lang="cs-CZ" sz="2000" b="0" kern="1200" dirty="0">
                        <a:solidFill>
                          <a:schemeClr val="bg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Kirche</a:t>
                      </a:r>
                      <a:endParaRPr lang="cs-CZ" sz="2000" b="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Restaurant</a:t>
                      </a:r>
                      <a:endParaRPr lang="cs-CZ" sz="2000" b="0" kern="1200" dirty="0" smtClean="0">
                        <a:solidFill>
                          <a:srgbClr val="FF0000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Zentrum</a:t>
                      </a:r>
                      <a:endParaRPr lang="cs-CZ" sz="2000" b="0" kern="1200" dirty="0" smtClean="0">
                        <a:solidFill>
                          <a:schemeClr val="bg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Dozent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Zucker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Hähnchen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Ingenieur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Medikament</a:t>
                      </a: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Experiment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Februar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Laborant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Montag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Deutschland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Forschen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Fräulein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Krankheit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Geflügel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Printer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Freund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Gepäck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Asien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Prüfung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Publikation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Universität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Lautsprecher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H</a:t>
                      </a: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ä</a:t>
                      </a:r>
                      <a:r>
                        <a:rPr lang="de-DE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hnchen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Reise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Republik</a:t>
                      </a: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Sitz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Herbst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Fernseher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Schwester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Silber</a:t>
                      </a: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Männlein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Brille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Studium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Tulpe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Europa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Zeitung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Antenne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Laufen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Gepäck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slova středního rodu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Schnee</a:t>
                      </a:r>
                      <a:endParaRPr lang="cs-CZ" sz="2000" b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Geschäft</a:t>
                      </a:r>
                      <a:endParaRPr lang="cs-CZ" sz="2000" b="0" kern="1200" dirty="0">
                        <a:solidFill>
                          <a:srgbClr val="00B050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Kirche</a:t>
                      </a:r>
                      <a:endParaRPr lang="cs-CZ" sz="20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Restaurant</a:t>
                      </a:r>
                      <a:endParaRPr lang="cs-CZ" sz="2000" b="0" kern="1200" dirty="0" smtClean="0">
                        <a:solidFill>
                          <a:srgbClr val="00B050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Zentrum</a:t>
                      </a:r>
                      <a:endParaRPr lang="cs-CZ" sz="2000" b="0" kern="1200" dirty="0" smtClean="0">
                        <a:solidFill>
                          <a:srgbClr val="00B050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Dozent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Zucker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Hähnchen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Ingenieur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Comic Sans MS" pitchFamily="66" charset="0"/>
                        </a:rPr>
                        <a:t>Medikament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Experiment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Februar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omic Sans MS" pitchFamily="66" charset="0"/>
                        </a:rPr>
                        <a:t>Laborant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Montag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Deutschland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Forschen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Fräulein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Krankheit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Geflügel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Printer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Freund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Gepäck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Asien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Prüfung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Publikation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Universität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Lautsprecher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H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ä</a:t>
                      </a:r>
                      <a:r>
                        <a:rPr lang="de-DE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hnchen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Reise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Republik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Sitz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Herbst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Fernseher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Schwester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Silber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latin typeface="Comic Sans MS" pitchFamily="66" charset="0"/>
                        </a:rPr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Männlein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Brille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Studium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Tulpe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Europa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latin typeface="Comic Sans MS" pitchFamily="66" charset="0"/>
                        </a:rPr>
                        <a:t>Zeitung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Antenne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Laufen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  <a:latin typeface="Comic Sans MS" pitchFamily="66" charset="0"/>
                        </a:rPr>
                        <a:t>Gepäck</a:t>
                      </a:r>
                      <a:endParaRPr lang="cs-CZ" sz="2000" dirty="0">
                        <a:solidFill>
                          <a:srgbClr val="00B05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dirty="0" smtClean="0">
                <a:latin typeface="Arial" charset="0"/>
                <a:cs typeface="Arial" charset="0"/>
              </a:rPr>
              <a:t>11.8.2012]. </a:t>
            </a:r>
            <a:r>
              <a:rPr lang="cs-CZ" sz="2000" dirty="0">
                <a:latin typeface="Arial" charset="0"/>
                <a:cs typeface="Arial" charset="0"/>
              </a:rPr>
              <a:t>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758941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</TotalTime>
  <Words>330</Words>
  <Application>Microsoft Office PowerPoint</Application>
  <PresentationFormat>Předvádění na obrazovce (4:3)</PresentationFormat>
  <Paragraphs>158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Rod podstatných jmen</vt:lpstr>
      <vt:lpstr>Skupiny slov středního rodu</vt:lpstr>
      <vt:lpstr>Přípony středního rodu</vt:lpstr>
      <vt:lpstr>Přípony středního rodu</vt:lpstr>
      <vt:lpstr>Přípony středního rodu</vt:lpstr>
      <vt:lpstr>Přípony středního rodu</vt:lpstr>
      <vt:lpstr>Přípony středního rodu</vt:lpstr>
      <vt:lpstr>Vyber slova středního rodu</vt:lpstr>
      <vt:lpstr>Vyber slova středního rodu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Dagpol</dc:creator>
  <cp:lastModifiedBy>POLÁKOVÁ Dagmar</cp:lastModifiedBy>
  <cp:revision>62</cp:revision>
  <dcterms:created xsi:type="dcterms:W3CDTF">2013-02-05T12:03:18Z</dcterms:created>
  <dcterms:modified xsi:type="dcterms:W3CDTF">2013-06-04T10:30:59Z</dcterms:modified>
</cp:coreProperties>
</file>