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72" r:id="rId2"/>
    <p:sldId id="273" r:id="rId3"/>
    <p:sldId id="256" r:id="rId4"/>
    <p:sldId id="265" r:id="rId5"/>
    <p:sldId id="267" r:id="rId6"/>
    <p:sldId id="269" r:id="rId7"/>
    <p:sldId id="270" r:id="rId8"/>
    <p:sldId id="271" r:id="rId9"/>
    <p:sldId id="268" r:id="rId10"/>
    <p:sldId id="257" r:id="rId11"/>
    <p:sldId id="262" r:id="rId12"/>
    <p:sldId id="263" r:id="rId13"/>
    <p:sldId id="264" r:id="rId14"/>
    <p:sldId id="266" r:id="rId15"/>
    <p:sldId id="258" r:id="rId16"/>
    <p:sldId id="259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Světlý styl 2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01727-2507-43A0-8134-40067F43680F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C8B83-1A32-4484-8FD3-537AD08B61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334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604168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VY_32_INOVACE_04_A_04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Mluvnice a gramatika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Rod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podstatných jmen </a:t>
                      </a: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- procvičování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404663"/>
            <a:ext cx="8229600" cy="61206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3200" dirty="0"/>
              <a:t>Materiál je určen pro </a:t>
            </a:r>
            <a:r>
              <a:rPr lang="cs-CZ" sz="3200" dirty="0" smtClean="0"/>
              <a:t>studijní obory k výuce  </a:t>
            </a:r>
            <a:r>
              <a:rPr lang="cs-CZ" sz="3200" dirty="0"/>
              <a:t>předmětu </a:t>
            </a:r>
            <a:r>
              <a:rPr lang="cs-CZ" sz="3200" dirty="0" smtClean="0"/>
              <a:t>německý jazyk, </a:t>
            </a:r>
            <a:r>
              <a:rPr lang="cs-CZ" sz="3200" dirty="0"/>
              <a:t>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200" dirty="0"/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8555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Rod podstatných jmen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229200"/>
            <a:ext cx="8229600" cy="1143000"/>
          </a:xfrm>
        </p:spPr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Koncovky podstatných jmen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5"/>
            <a:ext cx="8229600" cy="3456384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Ig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ling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-(i)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smus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/>
          </a:p>
          <a:p>
            <a:r>
              <a:rPr lang="cs-CZ" b="1" dirty="0" err="1" smtClean="0">
                <a:solidFill>
                  <a:srgbClr val="FF0000"/>
                </a:solidFill>
              </a:rPr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Heit</a:t>
            </a:r>
            <a:r>
              <a:rPr lang="cs-CZ" b="1" dirty="0" smtClean="0"/>
              <a:t>-</a:t>
            </a:r>
            <a:r>
              <a:rPr lang="cs-CZ" b="1" dirty="0" err="1" smtClean="0"/>
              <a:t>ung</a:t>
            </a:r>
            <a:r>
              <a:rPr lang="cs-CZ" b="1" dirty="0" smtClean="0"/>
              <a:t>-</a:t>
            </a:r>
            <a:r>
              <a:rPr lang="cs-CZ" b="1" dirty="0" err="1" smtClean="0"/>
              <a:t>keit</a:t>
            </a:r>
            <a:r>
              <a:rPr lang="cs-CZ" b="1" dirty="0" smtClean="0"/>
              <a:t>-</a:t>
            </a:r>
            <a:r>
              <a:rPr lang="cs-CZ" b="1" dirty="0" err="1" smtClean="0"/>
              <a:t>ei</a:t>
            </a:r>
            <a:r>
              <a:rPr lang="cs-CZ" b="1" dirty="0" smtClean="0"/>
              <a:t>-</a:t>
            </a:r>
            <a:r>
              <a:rPr lang="cs-CZ" b="1" dirty="0" err="1" smtClean="0"/>
              <a:t>schaft</a:t>
            </a:r>
            <a:r>
              <a:rPr lang="cs-CZ" b="1" dirty="0" smtClean="0"/>
              <a:t>-</a:t>
            </a:r>
            <a:r>
              <a:rPr lang="cs-CZ" b="1" dirty="0" err="1" smtClean="0"/>
              <a:t>tion</a:t>
            </a:r>
            <a:r>
              <a:rPr lang="cs-CZ" b="1" dirty="0" smtClean="0"/>
              <a:t>-(i)</a:t>
            </a:r>
            <a:r>
              <a:rPr lang="cs-CZ" b="1" dirty="0" err="1" smtClean="0"/>
              <a:t>tät</a:t>
            </a:r>
            <a:r>
              <a:rPr lang="cs-CZ" b="1" dirty="0" smtClean="0"/>
              <a:t>-</a:t>
            </a:r>
            <a:r>
              <a:rPr lang="cs-CZ" b="1" dirty="0" err="1" smtClean="0"/>
              <a:t>ik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err="1" smtClean="0">
                <a:solidFill>
                  <a:srgbClr val="92D050"/>
                </a:solidFill>
              </a:rPr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Tum</a:t>
            </a:r>
            <a:r>
              <a:rPr lang="cs-CZ" b="1" dirty="0" smtClean="0"/>
              <a:t>-</a:t>
            </a:r>
            <a:r>
              <a:rPr lang="cs-CZ" b="1" dirty="0" err="1" smtClean="0"/>
              <a:t>chen</a:t>
            </a:r>
            <a:r>
              <a:rPr lang="cs-CZ" b="1" dirty="0" smtClean="0"/>
              <a:t>-</a:t>
            </a:r>
            <a:r>
              <a:rPr lang="cs-CZ" b="1" dirty="0" err="1" smtClean="0"/>
              <a:t>ma</a:t>
            </a:r>
            <a:r>
              <a:rPr lang="cs-CZ" b="1" dirty="0" smtClean="0"/>
              <a:t>-ment-um-</a:t>
            </a:r>
            <a:r>
              <a:rPr lang="cs-CZ" b="1" dirty="0" err="1" smtClean="0"/>
              <a:t>lein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476672"/>
            <a:ext cx="78443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Jazykolam nebo pomůcka?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koncovky urči rod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1916832"/>
          <a:ext cx="8291264" cy="345600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72816"/>
                <a:gridCol w="2072816"/>
                <a:gridCol w="2072816"/>
                <a:gridCol w="2072816"/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Feigling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Mädchen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Männlein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Wohnung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Reichtum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Direktor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Informatik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Moment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Argument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Freunschaft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Kapitalismus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Komma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Krankheit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Dilemma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Brötchen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Honig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Mužský rod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1916832"/>
          <a:ext cx="8291264" cy="345600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72816"/>
                <a:gridCol w="2072816"/>
                <a:gridCol w="2072816"/>
                <a:gridCol w="2072816"/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Feigling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Mädchen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Männlein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Wohnung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Reichtum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Direktor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Informatik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Moment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Argument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Freunschaft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Kapitalismus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Komma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Krankheit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Dilemma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Brötchen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Honig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Ženský rod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1916832"/>
          <a:ext cx="8291264" cy="345600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72816"/>
                <a:gridCol w="2072816"/>
                <a:gridCol w="2072816"/>
                <a:gridCol w="2072816"/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Feigling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Mädchen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Männlein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Wohnung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Reichtum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Direktor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Informatik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Moment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Argument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err="1" smtClean="0">
                          <a:latin typeface="+mn-lt"/>
                        </a:rPr>
                        <a:t>Freunschaft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Kapitalismus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Komma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Krankheit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Dilemma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Brötchen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Honig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rod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1916832"/>
          <a:ext cx="8291264" cy="345600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72816"/>
                <a:gridCol w="2072816"/>
                <a:gridCol w="2072816"/>
                <a:gridCol w="2072816"/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Feigling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Mädchen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Männlein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Wohnung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Reichtum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Direktor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Informatik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Moment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Argument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Freunschaft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Kapitalismus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Komma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Krankheit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Dilemma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Brötchen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Honig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1916832"/>
          <a:ext cx="8291264" cy="345600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072816"/>
                <a:gridCol w="2072816"/>
                <a:gridCol w="2072816"/>
                <a:gridCol w="2072816"/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Feigling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Mädchen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Männlein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Wohnung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Reichtum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Direktor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Informatik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Moment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Argument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Freunschaft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Kapitalismus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Komma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Krankheit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Dilemma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smtClean="0">
                          <a:latin typeface="+mn-lt"/>
                        </a:rPr>
                        <a:t>Brötchen</a:t>
                      </a:r>
                      <a:endParaRPr lang="de-DE" sz="2800" noProof="0">
                        <a:latin typeface="+mn-lt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noProof="0" dirty="0" smtClean="0">
                          <a:latin typeface="+mn-lt"/>
                        </a:rPr>
                        <a:t>Honig</a:t>
                      </a:r>
                      <a:endParaRPr lang="de-DE" sz="2800" noProof="0" dirty="0">
                        <a:latin typeface="+mn-lt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6660232" y="5805264"/>
            <a:ext cx="991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výsledek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Rozdělte slova podle rodu: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Schnee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Geschäft</a:t>
                      </a:r>
                      <a:endParaRPr lang="cs-CZ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Kirche</a:t>
                      </a:r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kern="1200" dirty="0" smtClean="0"/>
                        <a:t>Restaurant</a:t>
                      </a:r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Zentrum</a:t>
                      </a:r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 dirty="0" err="1"/>
                        <a:t>Dozent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Eisen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Hähnchen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Ingenieur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Medikament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/>
                        <a:t>Experiment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Februar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Laborant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Montag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Morgen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/>
                        <a:t>Forschen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Fräulein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Krankheit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Nacht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Printer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/>
                        <a:t>Freund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Gepäck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Kind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Prüfung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Publikation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Universität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Lautsprecher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H</a:t>
                      </a:r>
                      <a:r>
                        <a:rPr lang="cs-CZ" sz="2400" dirty="0" smtClean="0"/>
                        <a:t>ä</a:t>
                      </a:r>
                      <a:r>
                        <a:rPr lang="de-DE" sz="2400" dirty="0" err="1" smtClean="0"/>
                        <a:t>hnchen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Reise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Republik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Einsamkeit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Herbst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Fernseher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Schwester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Silber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 Kranich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Männlein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Brille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Studium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Tulpe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Leitung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Zeitung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Antenne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Union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Universität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Mužský rod: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Schnee</a:t>
                      </a:r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 dirty="0" err="1"/>
                        <a:t>Dozent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Ingenieur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Februar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Laborant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Montag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Morgen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Printer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/>
                        <a:t>Freund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Lautsprecher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Herbst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Fernseher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 Kranich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Ženský rod: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Kirche</a:t>
                      </a:r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Krankheit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Nacht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Prüfung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Publikation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Universität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Reise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Republik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Einsamkeit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Schwester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dirty="0" smtClean="0"/>
                        <a:t> 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Brille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Tulpe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Leitung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Zeitung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Antenne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Universität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rod: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2000" y="1844824"/>
          <a:ext cx="8820000" cy="4680000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1764000"/>
                <a:gridCol w="1910999"/>
                <a:gridCol w="1617001"/>
                <a:gridCol w="1764000"/>
                <a:gridCol w="1764000"/>
              </a:tblGrid>
              <a:tr h="520000"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Geschäft</a:t>
                      </a:r>
                      <a:endParaRPr lang="cs-CZ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kern="1200" dirty="0" smtClean="0"/>
                        <a:t>Restaurant</a:t>
                      </a:r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kern="1200" dirty="0" err="1" smtClean="0"/>
                        <a:t>Zentrum</a:t>
                      </a:r>
                      <a:endParaRPr lang="cs-CZ" sz="2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Eisen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Hähnchen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Medikament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/>
                        <a:t>Experiment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r>
                        <a:rPr lang="cs-CZ" sz="2400"/>
                        <a:t>Forschen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Fräulein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err="1"/>
                        <a:t>Gepäck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Kind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H</a:t>
                      </a:r>
                      <a:r>
                        <a:rPr lang="cs-CZ" sz="2400" dirty="0" smtClean="0"/>
                        <a:t>ä</a:t>
                      </a:r>
                      <a:r>
                        <a:rPr lang="de-DE" sz="2400" dirty="0" err="1" smtClean="0"/>
                        <a:t>hnchen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/>
                        <a:t>Silber</a:t>
                      </a:r>
                      <a:endParaRPr lang="cs-CZ" sz="240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400" dirty="0" smtClean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2400" dirty="0" smtClean="0"/>
                        <a:t>Männlein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/>
                        <a:t>Studium</a:t>
                      </a:r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  <a:tr h="52000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s pomocí slovníku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528" y="1772816"/>
          <a:ext cx="8219256" cy="48531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39752"/>
                <a:gridCol w="2739752"/>
                <a:gridCol w="2739752"/>
              </a:tblGrid>
              <a:tr h="808856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latin typeface="Comic Sans MS" pitchFamily="66" charset="0"/>
                        </a:rPr>
                        <a:t>laufen</a:t>
                      </a:r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der Lauf</a:t>
                      </a:r>
                      <a:endParaRPr lang="cs-CZ" sz="2800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70C0"/>
                          </a:solidFill>
                          <a:latin typeface="Comic Sans MS" pitchFamily="66" charset="0"/>
                        </a:rPr>
                        <a:t>běh, hlaveň</a:t>
                      </a:r>
                      <a:endParaRPr lang="cs-CZ" sz="2800" b="1" dirty="0">
                        <a:solidFill>
                          <a:srgbClr val="0070C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808856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latin typeface="Comic Sans MS" pitchFamily="66" charset="0"/>
                        </a:rPr>
                        <a:t>sitzen</a:t>
                      </a:r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808856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latin typeface="Comic Sans MS" pitchFamily="66" charset="0"/>
                        </a:rPr>
                        <a:t>kochen</a:t>
                      </a:r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808856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latin typeface="Comic Sans MS" pitchFamily="66" charset="0"/>
                        </a:rPr>
                        <a:t>anbauen</a:t>
                      </a:r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808856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latin typeface="Comic Sans MS" pitchFamily="66" charset="0"/>
                        </a:rPr>
                        <a:t>schlafen</a:t>
                      </a:r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808856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latin typeface="Comic Sans MS" pitchFamily="66" charset="0"/>
                        </a:rPr>
                        <a:t>anrufen</a:t>
                      </a:r>
                      <a:endParaRPr lang="cs-CZ" sz="2800" baseline="3000" dirty="0" smtClean="0"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rgbClr val="C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800" dirty="0"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správný člen: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dirty="0" smtClean="0"/>
              <a:t>…… </a:t>
            </a:r>
            <a:r>
              <a:rPr lang="de-DE" dirty="0" smtClean="0"/>
              <a:t>Kaninchen </a:t>
            </a:r>
            <a:r>
              <a:rPr lang="de-DE" dirty="0"/>
              <a:t>frisst gerne Möhren.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dirty="0" smtClean="0"/>
              <a:t>…… </a:t>
            </a:r>
            <a:r>
              <a:rPr lang="de-DE" dirty="0" smtClean="0"/>
              <a:t>Aktion </a:t>
            </a:r>
            <a:r>
              <a:rPr lang="de-DE" dirty="0"/>
              <a:t>war sehr erfolgreich.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dirty="0" smtClean="0"/>
              <a:t>…… </a:t>
            </a:r>
            <a:r>
              <a:rPr lang="de-DE" dirty="0" smtClean="0"/>
              <a:t>Medikament </a:t>
            </a:r>
            <a:r>
              <a:rPr lang="de-DE" dirty="0"/>
              <a:t>schmeckt bitter.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dirty="0" smtClean="0"/>
              <a:t>…… </a:t>
            </a:r>
            <a:r>
              <a:rPr lang="de-DE" dirty="0" smtClean="0"/>
              <a:t>April </a:t>
            </a:r>
            <a:r>
              <a:rPr lang="de-DE" dirty="0"/>
              <a:t>war sehr </a:t>
            </a:r>
            <a:r>
              <a:rPr lang="cs-CZ" dirty="0" err="1" smtClean="0"/>
              <a:t>kalt</a:t>
            </a:r>
            <a:r>
              <a:rPr lang="de-DE" dirty="0" smtClean="0"/>
              <a:t>.</a:t>
            </a:r>
            <a:endParaRPr lang="de-DE" dirty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dirty="0" smtClean="0"/>
              <a:t>…… </a:t>
            </a:r>
            <a:r>
              <a:rPr lang="de-DE" dirty="0" smtClean="0"/>
              <a:t>Prüfung </a:t>
            </a:r>
            <a:r>
              <a:rPr lang="de-DE" dirty="0"/>
              <a:t>war gar nicht so schwer.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Doplňte člen ve správném pádě: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1628800"/>
            <a:ext cx="7560840" cy="5017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de-DE" sz="2400" dirty="0" smtClean="0">
                <a:latin typeface="Comic Sans MS" pitchFamily="66" charset="0"/>
              </a:rPr>
              <a:t>Wie findest du ....</a:t>
            </a:r>
            <a:r>
              <a:rPr lang="cs-CZ" sz="2400" dirty="0" err="1" smtClean="0">
                <a:latin typeface="Comic Sans MS" pitchFamily="66" charset="0"/>
              </a:rPr>
              <a:t>Zeitung</a:t>
            </a:r>
            <a:r>
              <a:rPr lang="de-DE" sz="2400" dirty="0" smtClean="0">
                <a:latin typeface="Comic Sans MS" pitchFamily="66" charset="0"/>
              </a:rPr>
              <a:t>?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cs-CZ" sz="2400" dirty="0" smtClean="0">
                <a:latin typeface="Comic Sans MS" pitchFamily="66" charset="0"/>
              </a:rPr>
              <a:t>.</a:t>
            </a:r>
            <a:r>
              <a:rPr lang="de-DE" sz="2400" dirty="0" smtClean="0">
                <a:latin typeface="Comic Sans MS" pitchFamily="66" charset="0"/>
              </a:rPr>
              <a:t>..</a:t>
            </a:r>
            <a:r>
              <a:rPr lang="cs-CZ" sz="2400" dirty="0" err="1" smtClean="0">
                <a:latin typeface="Comic Sans MS" pitchFamily="66" charset="0"/>
              </a:rPr>
              <a:t>Mädchen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de-DE" sz="2400" dirty="0" smtClean="0">
                <a:latin typeface="Comic Sans MS" pitchFamily="66" charset="0"/>
              </a:rPr>
              <a:t>fragt...Vater.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Ich kenne... </a:t>
            </a:r>
            <a:r>
              <a:rPr lang="cs-CZ" sz="2400" dirty="0" err="1" smtClean="0">
                <a:latin typeface="Comic Sans MS" pitchFamily="66" charset="0"/>
              </a:rPr>
              <a:t>Universität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de-DE" sz="2400" dirty="0" smtClean="0">
                <a:latin typeface="Comic Sans MS" pitchFamily="66" charset="0"/>
              </a:rPr>
              <a:t>gut.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Gehört ...Hund... Bruder oder... Schwester ?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Wir verstehen... Arzt.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Was sagt... Mutter.....</a:t>
            </a:r>
            <a:r>
              <a:rPr lang="cs-CZ" sz="2400" dirty="0" smtClean="0">
                <a:latin typeface="Comic Sans MS" pitchFamily="66" charset="0"/>
              </a:rPr>
              <a:t>Vater</a:t>
            </a:r>
            <a:r>
              <a:rPr lang="de-DE" sz="2400" dirty="0" smtClean="0">
                <a:latin typeface="Comic Sans MS" pitchFamily="66" charset="0"/>
              </a:rPr>
              <a:t>?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... </a:t>
            </a:r>
            <a:r>
              <a:rPr lang="cs-CZ" sz="2400" dirty="0" err="1" smtClean="0">
                <a:latin typeface="Comic Sans MS" pitchFamily="66" charset="0"/>
              </a:rPr>
              <a:t>Dusche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ist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heute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kalt</a:t>
            </a:r>
            <a:r>
              <a:rPr lang="de-DE" sz="2400" dirty="0" smtClean="0">
                <a:latin typeface="Comic Sans MS" pitchFamily="66" charset="0"/>
              </a:rPr>
              <a:t>.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Ich habe ... Hund gesehen.</a:t>
            </a:r>
            <a:br>
              <a:rPr lang="de-DE" sz="2400" dirty="0" smtClean="0">
                <a:latin typeface="Comic Sans MS" pitchFamily="66" charset="0"/>
              </a:rPr>
            </a:br>
            <a:r>
              <a:rPr lang="de-DE" sz="2400" dirty="0" smtClean="0">
                <a:latin typeface="Comic Sans MS" pitchFamily="66" charset="0"/>
              </a:rPr>
              <a:t>...</a:t>
            </a:r>
            <a:r>
              <a:rPr lang="cs-CZ" sz="2400" dirty="0" err="1" smtClean="0">
                <a:latin typeface="Comic Sans MS" pitchFamily="66" charset="0"/>
              </a:rPr>
              <a:t>Norden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de-DE" sz="2400" dirty="0" smtClean="0">
                <a:latin typeface="Comic Sans MS" pitchFamily="66" charset="0"/>
              </a:rPr>
              <a:t>ist </a:t>
            </a:r>
            <a:r>
              <a:rPr lang="cs-CZ" sz="2400" dirty="0" err="1" smtClean="0">
                <a:latin typeface="Comic Sans MS" pitchFamily="66" charset="0"/>
              </a:rPr>
              <a:t>auf</a:t>
            </a:r>
            <a:r>
              <a:rPr lang="cs-CZ" sz="2400" dirty="0" smtClean="0">
                <a:latin typeface="Comic Sans MS" pitchFamily="66" charset="0"/>
              </a:rPr>
              <a:t> …</a:t>
            </a:r>
            <a:r>
              <a:rPr lang="cs-CZ" sz="2400" dirty="0" err="1" smtClean="0">
                <a:latin typeface="Comic Sans MS" pitchFamily="66" charset="0"/>
              </a:rPr>
              <a:t>Karte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ganz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oben</a:t>
            </a:r>
            <a:r>
              <a:rPr lang="cs-CZ" sz="2400" dirty="0" smtClean="0">
                <a:latin typeface="Comic Sans MS" pitchFamily="66" charset="0"/>
              </a:rPr>
              <a:t>.</a:t>
            </a:r>
            <a:endParaRPr lang="de-DE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Baumbach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Rudolf a </a:t>
            </a: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václavková</a:t>
            </a:r>
            <a:r>
              <a:rPr lang="cs-CZ" sz="2000" cap="all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Gertruda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Mluvnice němčiny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Olomouc: FIN PUBLISHING, 1997,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ISBN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80-86002-27-6. 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  <a:cs typeface="Arial" charset="0"/>
              </a:rPr>
              <a:t>Obrázky </a:t>
            </a:r>
            <a:r>
              <a:rPr lang="cs-CZ" sz="2000" dirty="0">
                <a:latin typeface="Arial" charset="0"/>
                <a:cs typeface="Arial" charset="0"/>
              </a:rPr>
              <a:t>galerie Kliparty kvalitně [cit. </a:t>
            </a:r>
            <a:r>
              <a:rPr lang="cs-CZ" sz="2000" dirty="0" smtClean="0">
                <a:latin typeface="Arial" charset="0"/>
                <a:cs typeface="Arial" charset="0"/>
              </a:rPr>
              <a:t>11.8.2012]. </a:t>
            </a:r>
            <a:r>
              <a:rPr lang="cs-CZ" sz="2000" dirty="0">
                <a:latin typeface="Arial" charset="0"/>
                <a:cs typeface="Arial" charset="0"/>
              </a:rPr>
              <a:t>Dostupný pod licencí Microsoft Office 2010 WWW: &lt;http://office.microsoft.com/</a:t>
            </a:r>
            <a:r>
              <a:rPr lang="cs-CZ" sz="2000" dirty="0" err="1">
                <a:latin typeface="Arial" charset="0"/>
                <a:cs typeface="Arial" charset="0"/>
              </a:rPr>
              <a:t>cs-cz</a:t>
            </a:r>
            <a:r>
              <a:rPr lang="cs-CZ" sz="2000" dirty="0">
                <a:latin typeface="Arial" charset="0"/>
                <a:cs typeface="Arial" charset="0"/>
              </a:rPr>
              <a:t>/</a:t>
            </a:r>
            <a:r>
              <a:rPr lang="cs-CZ" sz="2000" dirty="0" err="1">
                <a:latin typeface="Arial" charset="0"/>
                <a:cs typeface="Arial" charset="0"/>
              </a:rPr>
              <a:t>images</a:t>
            </a:r>
            <a:r>
              <a:rPr lang="cs-CZ" sz="2000" dirty="0">
                <a:latin typeface="Arial" charset="0"/>
                <a:cs typeface="Arial" charset="0"/>
              </a:rPr>
              <a:t>/&gt;.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17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1152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</TotalTime>
  <Words>427</Words>
  <Application>Microsoft Office PowerPoint</Application>
  <PresentationFormat>Předvádění na obrazovce (4:3)</PresentationFormat>
  <Paragraphs>232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Prezentace aplikace PowerPoint</vt:lpstr>
      <vt:lpstr>Prezentace aplikace PowerPoint</vt:lpstr>
      <vt:lpstr>Rod podstatných jmen</vt:lpstr>
      <vt:lpstr>Koncovky podstatných jmen</vt:lpstr>
      <vt:lpstr>Podle koncovky urči rod</vt:lpstr>
      <vt:lpstr>Mužský rod</vt:lpstr>
      <vt:lpstr>Ženský rod</vt:lpstr>
      <vt:lpstr>Střední rod</vt:lpstr>
      <vt:lpstr>Prezentace aplikace PowerPoint</vt:lpstr>
      <vt:lpstr>Rozdělte slova podle rodu:</vt:lpstr>
      <vt:lpstr>Mužský rod:</vt:lpstr>
      <vt:lpstr>Ženský rod:</vt:lpstr>
      <vt:lpstr>Střední rod:</vt:lpstr>
      <vt:lpstr>Doplň s pomocí slovníku</vt:lpstr>
      <vt:lpstr>Doplňte správný člen:</vt:lpstr>
      <vt:lpstr>Doplňte člen ve správném pádě: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Dagpol</dc:creator>
  <cp:lastModifiedBy>POLÁKOVÁ Dagmar</cp:lastModifiedBy>
  <cp:revision>61</cp:revision>
  <dcterms:created xsi:type="dcterms:W3CDTF">2013-02-05T12:03:18Z</dcterms:created>
  <dcterms:modified xsi:type="dcterms:W3CDTF">2013-06-04T10:31:34Z</dcterms:modified>
</cp:coreProperties>
</file>