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69" r:id="rId2"/>
    <p:sldId id="272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6" r:id="rId13"/>
    <p:sldId id="265" r:id="rId14"/>
    <p:sldId id="267" r:id="rId15"/>
    <p:sldId id="268" r:id="rId16"/>
    <p:sldId id="271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CC99"/>
    <a:srgbClr val="FF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085E19B-DB4C-44D5-89FB-A8AD0214070D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FDDA4E1-F1AE-400F-9980-E562C1C30E9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713938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FDDA4E1-F1AE-400F-9980-E562C1C30E9A}" type="slidenum">
              <a:rPr lang="cs-CZ" smtClean="0"/>
              <a:pPr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48531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AE929-8F17-4B3C-B11C-1B297B7CE8C3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517BD-3924-4BB8-86CF-3FD0FB3EC5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AE929-8F17-4B3C-B11C-1B297B7CE8C3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517BD-3924-4BB8-86CF-3FD0FB3EC5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AE929-8F17-4B3C-B11C-1B297B7CE8C3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517BD-3924-4BB8-86CF-3FD0FB3EC5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AE929-8F17-4B3C-B11C-1B297B7CE8C3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517BD-3924-4BB8-86CF-3FD0FB3EC5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AE929-8F17-4B3C-B11C-1B297B7CE8C3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517BD-3924-4BB8-86CF-3FD0FB3EC5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AE929-8F17-4B3C-B11C-1B297B7CE8C3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517BD-3924-4BB8-86CF-3FD0FB3EC5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AE929-8F17-4B3C-B11C-1B297B7CE8C3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517BD-3924-4BB8-86CF-3FD0FB3EC5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AE929-8F17-4B3C-B11C-1B297B7CE8C3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517BD-3924-4BB8-86CF-3FD0FB3EC5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AE929-8F17-4B3C-B11C-1B297B7CE8C3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517BD-3924-4BB8-86CF-3FD0FB3EC5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AE929-8F17-4B3C-B11C-1B297B7CE8C3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517BD-3924-4BB8-86CF-3FD0FB3EC5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AE929-8F17-4B3C-B11C-1B297B7CE8C3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517BD-3924-4BB8-86CF-3FD0FB3EC5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>
            <a:alpha val="11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1AE929-8F17-4B3C-B11C-1B297B7CE8C3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6517BD-3924-4BB8-86CF-3FD0FB3EC5B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sasou-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49604168"/>
              </p:ext>
            </p:extLst>
          </p:nvPr>
        </p:nvGraphicFramePr>
        <p:xfrm>
          <a:off x="1115616" y="2132856"/>
          <a:ext cx="6929486" cy="372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VY_32_INOVACE_04_A_05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i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Mluvnice a gramatika 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Množné číslo podstatných jmen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Bc. Dagmar Poláková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Březen 2013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4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15616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6"/>
          <p:cNvSpPr txBox="1">
            <a:spLocks/>
          </p:cNvSpPr>
          <p:nvPr/>
        </p:nvSpPr>
        <p:spPr>
          <a:xfrm>
            <a:off x="457200" y="404663"/>
            <a:ext cx="8229600" cy="6120682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Anotace</a:t>
            </a:r>
          </a:p>
          <a:p>
            <a:pPr marR="0" lvl="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3200" dirty="0"/>
              <a:t>Materiál je určen pro </a:t>
            </a:r>
            <a:r>
              <a:rPr lang="cs-CZ" sz="3200" dirty="0" smtClean="0"/>
              <a:t>studijní obory k výuce  </a:t>
            </a:r>
            <a:r>
              <a:rPr lang="cs-CZ" sz="3200" dirty="0"/>
              <a:t>předmětu </a:t>
            </a:r>
            <a:r>
              <a:rPr lang="cs-CZ" sz="3200" dirty="0" smtClean="0"/>
              <a:t>německý jazyk, </a:t>
            </a:r>
            <a:r>
              <a:rPr lang="cs-CZ" sz="3200" dirty="0"/>
              <a:t>inovuje výuku použitím multimediálních pomůcek – prezentace s názornými obrázky a schématy doplněných textem podporujícím výklad učitele.</a:t>
            </a: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200" dirty="0"/>
              <a:t>Materiál používá učitel při výkladu – pro větší názornost a atraktivnost výuky a zároveň jej mohou využívat žáci pro domácí přípravu na výuku.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endParaRPr lang="cs-CZ" sz="16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endParaRPr lang="cs-CZ" sz="16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endParaRPr kumimoji="0" lang="cs-CZ" sz="30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endParaRPr kumimoji="0" lang="cs-CZ" sz="30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346846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Množné číslo podstatných jmen</a:t>
            </a:r>
            <a:br>
              <a:rPr lang="cs-CZ" dirty="0" smtClean="0"/>
            </a:br>
            <a:r>
              <a:rPr lang="cs-CZ" dirty="0" smtClean="0"/>
              <a:t>koncovky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err="1" smtClean="0"/>
              <a:t>Singular</a:t>
            </a:r>
            <a:r>
              <a:rPr lang="cs-CZ" dirty="0" smtClean="0"/>
              <a:t>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Plural</a:t>
            </a:r>
            <a:r>
              <a:rPr lang="cs-CZ" dirty="0" smtClean="0"/>
              <a:t> - </a:t>
            </a:r>
            <a:r>
              <a:rPr lang="cs-CZ" dirty="0" err="1" smtClean="0"/>
              <a:t>Endungen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Tvary množného čísla</a:t>
            </a:r>
            <a:endParaRPr lang="cs-CZ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395536" y="2060848"/>
            <a:ext cx="2880320" cy="1584176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err="1" smtClean="0"/>
              <a:t>das</a:t>
            </a:r>
            <a:r>
              <a:rPr lang="cs-CZ" sz="2800" dirty="0" smtClean="0"/>
              <a:t> </a:t>
            </a:r>
            <a:r>
              <a:rPr lang="cs-CZ" sz="2800" dirty="0" err="1" smtClean="0"/>
              <a:t>Wort</a:t>
            </a:r>
            <a:r>
              <a:rPr lang="cs-CZ" sz="2800" dirty="0" smtClean="0"/>
              <a:t> (¨, -</a:t>
            </a:r>
            <a:r>
              <a:rPr lang="cs-CZ" sz="2800" dirty="0" err="1" smtClean="0"/>
              <a:t>er</a:t>
            </a:r>
            <a:r>
              <a:rPr lang="cs-CZ" sz="2800" dirty="0" smtClean="0"/>
              <a:t>)</a:t>
            </a:r>
          </a:p>
          <a:p>
            <a:pPr algn="ctr"/>
            <a:endParaRPr lang="cs-CZ" sz="2800" dirty="0" smtClean="0"/>
          </a:p>
          <a:p>
            <a:r>
              <a:rPr lang="cs-CZ" sz="2800" dirty="0" err="1" smtClean="0"/>
              <a:t>die</a:t>
            </a:r>
            <a:r>
              <a:rPr lang="cs-CZ" sz="2800" dirty="0" smtClean="0"/>
              <a:t> </a:t>
            </a:r>
            <a:r>
              <a:rPr lang="cs-CZ" sz="2800" dirty="0" err="1" smtClean="0"/>
              <a:t>Wörter</a:t>
            </a:r>
            <a:endParaRPr lang="cs-CZ" sz="2800" dirty="0"/>
          </a:p>
        </p:txBody>
      </p:sp>
      <p:cxnSp>
        <p:nvCxnSpPr>
          <p:cNvPr id="6" name="Přímá spojovací šipka 5"/>
          <p:cNvCxnSpPr/>
          <p:nvPr/>
        </p:nvCxnSpPr>
        <p:spPr>
          <a:xfrm flipH="1">
            <a:off x="1475656" y="2492896"/>
            <a:ext cx="576064" cy="64807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 flipH="1">
            <a:off x="1907704" y="2564904"/>
            <a:ext cx="648072" cy="57606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10" name="Zaoblený obdélník 9"/>
          <p:cNvSpPr/>
          <p:nvPr/>
        </p:nvSpPr>
        <p:spPr>
          <a:xfrm>
            <a:off x="4932040" y="2060848"/>
            <a:ext cx="2880320" cy="1584000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/>
              <a:t>der </a:t>
            </a:r>
            <a:r>
              <a:rPr lang="cs-CZ" sz="2800" dirty="0" err="1" smtClean="0"/>
              <a:t>Lehrer</a:t>
            </a:r>
            <a:r>
              <a:rPr lang="cs-CZ" sz="2800" dirty="0" smtClean="0"/>
              <a:t> ( - )</a:t>
            </a:r>
            <a:endParaRPr lang="cs-CZ" sz="2800" dirty="0"/>
          </a:p>
          <a:p>
            <a:pPr algn="ctr"/>
            <a:endParaRPr lang="cs-CZ" sz="2800" dirty="0"/>
          </a:p>
          <a:p>
            <a:r>
              <a:rPr lang="cs-CZ" sz="2800" dirty="0" err="1"/>
              <a:t>die</a:t>
            </a:r>
            <a:r>
              <a:rPr lang="cs-CZ" sz="2800" dirty="0"/>
              <a:t> </a:t>
            </a:r>
            <a:r>
              <a:rPr lang="cs-CZ" sz="2800" dirty="0" err="1"/>
              <a:t>Lehrer</a:t>
            </a:r>
            <a:endParaRPr lang="cs-CZ" sz="2800" dirty="0"/>
          </a:p>
        </p:txBody>
      </p:sp>
      <p:cxnSp>
        <p:nvCxnSpPr>
          <p:cNvPr id="15" name="Přímá spojovací šipka 14"/>
          <p:cNvCxnSpPr/>
          <p:nvPr/>
        </p:nvCxnSpPr>
        <p:spPr>
          <a:xfrm>
            <a:off x="827584" y="2636912"/>
            <a:ext cx="0" cy="50405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17" name="Zaoblený obdélník 16"/>
          <p:cNvSpPr/>
          <p:nvPr/>
        </p:nvSpPr>
        <p:spPr>
          <a:xfrm>
            <a:off x="1403648" y="4365104"/>
            <a:ext cx="2880320" cy="1584000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/>
              <a:t>der </a:t>
            </a:r>
            <a:r>
              <a:rPr lang="cs-CZ" sz="2800" dirty="0" err="1" smtClean="0"/>
              <a:t>Kasten</a:t>
            </a:r>
            <a:r>
              <a:rPr lang="cs-CZ" sz="2800" dirty="0" smtClean="0"/>
              <a:t> ( ¨ )</a:t>
            </a:r>
          </a:p>
          <a:p>
            <a:endParaRPr lang="cs-CZ" sz="2800" dirty="0"/>
          </a:p>
          <a:p>
            <a:r>
              <a:rPr lang="cs-CZ" sz="2800" dirty="0" err="1" smtClean="0"/>
              <a:t>die</a:t>
            </a:r>
            <a:r>
              <a:rPr lang="cs-CZ" sz="2800" dirty="0" smtClean="0"/>
              <a:t> </a:t>
            </a:r>
            <a:r>
              <a:rPr lang="cs-CZ" sz="2800" dirty="0" err="1" smtClean="0"/>
              <a:t>Kästen</a:t>
            </a:r>
            <a:r>
              <a:rPr lang="cs-CZ" sz="2800" dirty="0" smtClean="0"/>
              <a:t> </a:t>
            </a:r>
            <a:endParaRPr lang="cs-CZ" sz="2800" dirty="0"/>
          </a:p>
        </p:txBody>
      </p:sp>
      <p:cxnSp>
        <p:nvCxnSpPr>
          <p:cNvPr id="11" name="Přímá spojovací šipka 10"/>
          <p:cNvCxnSpPr/>
          <p:nvPr/>
        </p:nvCxnSpPr>
        <p:spPr>
          <a:xfrm flipH="1">
            <a:off x="2339752" y="4797152"/>
            <a:ext cx="1008112" cy="64807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>
            <a:off x="1835696" y="4869160"/>
            <a:ext cx="0" cy="57606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4" name="Přímá spojovací šipka 23"/>
          <p:cNvCxnSpPr/>
          <p:nvPr/>
        </p:nvCxnSpPr>
        <p:spPr>
          <a:xfrm>
            <a:off x="5364088" y="2564904"/>
            <a:ext cx="0" cy="64807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5" name="Přímá spojovací šipka 24"/>
          <p:cNvCxnSpPr/>
          <p:nvPr/>
        </p:nvCxnSpPr>
        <p:spPr>
          <a:xfrm flipH="1">
            <a:off x="6660232" y="2564904"/>
            <a:ext cx="216024" cy="72008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pic>
        <p:nvPicPr>
          <p:cNvPr id="18434" name="Picture 2" descr="http://www.lingea.cz/images/book-samples/big-GECZ-2.jpg"/>
          <p:cNvPicPr>
            <a:picLocks noChangeAspect="1" noChangeArrowheads="1"/>
          </p:cNvPicPr>
          <p:nvPr/>
        </p:nvPicPr>
        <p:blipFill>
          <a:blip r:embed="rId2" cstate="print"/>
          <a:srcRect l="2858" t="10080" r="53476" b="67745"/>
          <a:stretch>
            <a:fillRect/>
          </a:stretch>
        </p:blipFill>
        <p:spPr bwMode="auto">
          <a:xfrm>
            <a:off x="5148064" y="4131798"/>
            <a:ext cx="3024336" cy="2177522"/>
          </a:xfrm>
          <a:prstGeom prst="flowChartDocument">
            <a:avLst/>
          </a:prstGeom>
          <a:noFill/>
          <a:effectLst>
            <a:softEdge rad="317500"/>
          </a:effec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Koncovky množného čísla </a:t>
            </a:r>
            <a:br>
              <a:rPr lang="cs-CZ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</a:br>
            <a:r>
              <a:rPr lang="cs-CZ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podstatných jmen</a:t>
            </a:r>
          </a:p>
        </p:txBody>
      </p:sp>
      <p:sp>
        <p:nvSpPr>
          <p:cNvPr id="4" name="Obdélník 3"/>
          <p:cNvSpPr/>
          <p:nvPr/>
        </p:nvSpPr>
        <p:spPr>
          <a:xfrm rot="20546226">
            <a:off x="1088249" y="2465529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- s</a:t>
            </a:r>
            <a:endParaRPr lang="cs-CZ" sz="4000" b="1" dirty="0"/>
          </a:p>
        </p:txBody>
      </p:sp>
      <p:sp>
        <p:nvSpPr>
          <p:cNvPr id="6" name="Obdélník 5"/>
          <p:cNvSpPr/>
          <p:nvPr/>
        </p:nvSpPr>
        <p:spPr>
          <a:xfrm rot="657170">
            <a:off x="1626204" y="4155611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- n</a:t>
            </a:r>
            <a:endParaRPr lang="cs-CZ" sz="4000" b="1" dirty="0"/>
          </a:p>
        </p:txBody>
      </p:sp>
      <p:sp>
        <p:nvSpPr>
          <p:cNvPr id="7" name="Obdélník 6"/>
          <p:cNvSpPr/>
          <p:nvPr/>
        </p:nvSpPr>
        <p:spPr>
          <a:xfrm rot="21363518">
            <a:off x="5898489" y="4035409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- e</a:t>
            </a:r>
            <a:endParaRPr lang="cs-CZ" sz="4000" b="1" dirty="0"/>
          </a:p>
        </p:txBody>
      </p:sp>
      <p:sp>
        <p:nvSpPr>
          <p:cNvPr id="8" name="Obdélník 7"/>
          <p:cNvSpPr/>
          <p:nvPr/>
        </p:nvSpPr>
        <p:spPr>
          <a:xfrm>
            <a:off x="3923928" y="2060848"/>
            <a:ext cx="1555052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- </a:t>
            </a:r>
            <a:r>
              <a:rPr lang="cs-CZ" sz="4000" b="1" dirty="0" err="1" smtClean="0"/>
              <a:t>nen</a:t>
            </a:r>
            <a:endParaRPr lang="cs-CZ" sz="4000" b="1" dirty="0"/>
          </a:p>
        </p:txBody>
      </p:sp>
      <p:sp>
        <p:nvSpPr>
          <p:cNvPr id="9" name="Obdélník 8"/>
          <p:cNvSpPr/>
          <p:nvPr/>
        </p:nvSpPr>
        <p:spPr>
          <a:xfrm rot="1056348">
            <a:off x="6984970" y="2518435"/>
            <a:ext cx="1262753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- </a:t>
            </a:r>
            <a:r>
              <a:rPr lang="cs-CZ" sz="4000" b="1" dirty="0" err="1" smtClean="0"/>
              <a:t>en</a:t>
            </a:r>
            <a:endParaRPr lang="cs-CZ" sz="4000" b="1" dirty="0"/>
          </a:p>
        </p:txBody>
      </p:sp>
      <p:sp>
        <p:nvSpPr>
          <p:cNvPr id="10" name="Obdélník 9"/>
          <p:cNvSpPr/>
          <p:nvPr/>
        </p:nvSpPr>
        <p:spPr>
          <a:xfrm rot="20844055">
            <a:off x="3364574" y="3517719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- </a:t>
            </a:r>
            <a:r>
              <a:rPr lang="cs-CZ" sz="4000" b="1" dirty="0" err="1" smtClean="0"/>
              <a:t>er</a:t>
            </a:r>
            <a:endParaRPr lang="cs-CZ" sz="4000" b="1" dirty="0"/>
          </a:p>
        </p:txBody>
      </p:sp>
      <p:sp>
        <p:nvSpPr>
          <p:cNvPr id="11" name="Obdélník 10"/>
          <p:cNvSpPr/>
          <p:nvPr/>
        </p:nvSpPr>
        <p:spPr>
          <a:xfrm>
            <a:off x="2296425" y="5517232"/>
            <a:ext cx="2320519" cy="7200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latin typeface="Aharoni" pitchFamily="2" charset="-79"/>
                <a:cs typeface="Aharoni" pitchFamily="2" charset="-79"/>
              </a:rPr>
              <a:t>der Film</a:t>
            </a:r>
            <a:endParaRPr lang="cs-CZ" sz="4000" dirty="0"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499992" y="5517232"/>
            <a:ext cx="914400" cy="698376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>
                <a:latin typeface="Aharoni" pitchFamily="2" charset="-79"/>
                <a:cs typeface="Aharoni" pitchFamily="2" charset="-79"/>
              </a:rPr>
              <a:t>- e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a) koncovka nulová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340768"/>
            <a:ext cx="8229600" cy="5256584"/>
          </a:xfrm>
        </p:spPr>
        <p:txBody>
          <a:bodyPr>
            <a:normAutofit fontScale="85000" lnSpcReduction="10000"/>
          </a:bodyPr>
          <a:lstStyle/>
          <a:p>
            <a:pPr>
              <a:spcBef>
                <a:spcPts val="2400"/>
              </a:spcBef>
              <a:buClr>
                <a:schemeClr val="accent2"/>
              </a:buClr>
              <a:buFont typeface="Wingdings" pitchFamily="2" charset="2"/>
              <a:buChar char="q"/>
            </a:pPr>
            <a:r>
              <a:rPr lang="cs-CZ" dirty="0"/>
              <a:t>podstatná jména rodu mužského a středního </a:t>
            </a:r>
            <a:r>
              <a:rPr lang="cs-CZ" dirty="0" smtClean="0"/>
              <a:t>končící na </a:t>
            </a:r>
          </a:p>
          <a:p>
            <a:pPr lvl="2">
              <a:spcBef>
                <a:spcPts val="1800"/>
              </a:spcBef>
              <a:buClr>
                <a:srgbClr val="C00000"/>
              </a:buClr>
            </a:pPr>
            <a:r>
              <a:rPr lang="cs-CZ" b="1" dirty="0" smtClean="0"/>
              <a:t>-</a:t>
            </a:r>
            <a:r>
              <a:rPr lang="cs-CZ" b="1" dirty="0" err="1"/>
              <a:t>el</a:t>
            </a:r>
            <a:r>
              <a:rPr lang="cs-CZ" b="1" dirty="0"/>
              <a:t> </a:t>
            </a:r>
            <a:r>
              <a:rPr lang="cs-CZ" dirty="0"/>
              <a:t>(der </a:t>
            </a:r>
            <a:r>
              <a:rPr lang="cs-CZ" dirty="0" err="1"/>
              <a:t>Sessel</a:t>
            </a:r>
            <a:r>
              <a:rPr lang="cs-CZ" dirty="0" smtClean="0"/>
              <a:t>),</a:t>
            </a:r>
          </a:p>
          <a:p>
            <a:pPr lvl="2">
              <a:spcBef>
                <a:spcPts val="1800"/>
              </a:spcBef>
              <a:buClr>
                <a:srgbClr val="C00000"/>
              </a:buClr>
            </a:pPr>
            <a:r>
              <a:rPr lang="cs-CZ" b="1" dirty="0"/>
              <a:t>-</a:t>
            </a:r>
            <a:r>
              <a:rPr lang="cs-CZ" b="1" dirty="0" err="1" smtClean="0"/>
              <a:t>er</a:t>
            </a:r>
            <a:r>
              <a:rPr lang="cs-CZ" dirty="0" smtClean="0"/>
              <a:t> (</a:t>
            </a: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/>
              <a:t>Fernster</a:t>
            </a:r>
            <a:r>
              <a:rPr lang="cs-CZ" dirty="0"/>
              <a:t>), </a:t>
            </a:r>
            <a:endParaRPr lang="cs-CZ" dirty="0" smtClean="0"/>
          </a:p>
          <a:p>
            <a:pPr lvl="2">
              <a:spcBef>
                <a:spcPts val="1800"/>
              </a:spcBef>
              <a:buClr>
                <a:srgbClr val="C00000"/>
              </a:buClr>
            </a:pPr>
            <a:r>
              <a:rPr lang="cs-CZ" b="1" dirty="0" smtClean="0"/>
              <a:t>-</a:t>
            </a:r>
            <a:r>
              <a:rPr lang="cs-CZ" b="1" dirty="0" err="1"/>
              <a:t>en</a:t>
            </a:r>
            <a:r>
              <a:rPr lang="cs-CZ" b="1" dirty="0"/>
              <a:t> </a:t>
            </a:r>
            <a:r>
              <a:rPr lang="cs-CZ" dirty="0"/>
              <a:t>(der </a:t>
            </a:r>
            <a:r>
              <a:rPr lang="cs-CZ" dirty="0" err="1" smtClean="0"/>
              <a:t>Garten</a:t>
            </a:r>
            <a:r>
              <a:rPr lang="cs-CZ" dirty="0" smtClean="0"/>
              <a:t>)</a:t>
            </a:r>
            <a:endParaRPr lang="cs-CZ" dirty="0"/>
          </a:p>
          <a:p>
            <a:pPr>
              <a:spcBef>
                <a:spcPts val="2400"/>
              </a:spcBef>
              <a:buClr>
                <a:schemeClr val="accent2"/>
              </a:buClr>
              <a:buFont typeface="Wingdings" pitchFamily="2" charset="2"/>
              <a:buChar char="q"/>
            </a:pPr>
            <a:r>
              <a:rPr lang="cs-CZ" dirty="0"/>
              <a:t>podstatná jména rodu středního končící na </a:t>
            </a:r>
            <a:endParaRPr lang="cs-CZ" dirty="0" smtClean="0"/>
          </a:p>
          <a:p>
            <a:pPr lvl="2">
              <a:spcBef>
                <a:spcPts val="2400"/>
              </a:spcBef>
              <a:buClr>
                <a:schemeClr val="accent2"/>
              </a:buClr>
            </a:pPr>
            <a:r>
              <a:rPr lang="cs-CZ" b="1" dirty="0" smtClean="0"/>
              <a:t>-</a:t>
            </a:r>
            <a:r>
              <a:rPr lang="cs-CZ" b="1" dirty="0" err="1"/>
              <a:t>chen</a:t>
            </a:r>
            <a:r>
              <a:rPr lang="cs-CZ" b="1" dirty="0"/>
              <a:t> </a:t>
            </a:r>
            <a:r>
              <a:rPr lang="cs-CZ" dirty="0"/>
              <a:t>a </a:t>
            </a:r>
            <a:r>
              <a:rPr lang="cs-CZ" b="1" dirty="0"/>
              <a:t>-</a:t>
            </a:r>
            <a:r>
              <a:rPr lang="cs-CZ" b="1" dirty="0" err="1"/>
              <a:t>lein</a:t>
            </a:r>
            <a:r>
              <a:rPr lang="cs-CZ" b="1" dirty="0"/>
              <a:t> </a:t>
            </a:r>
            <a:r>
              <a:rPr lang="cs-CZ" dirty="0"/>
              <a:t>(</a:t>
            </a:r>
            <a:r>
              <a:rPr lang="cs-CZ" dirty="0" err="1"/>
              <a:t>das</a:t>
            </a:r>
            <a:r>
              <a:rPr lang="cs-CZ" dirty="0"/>
              <a:t> </a:t>
            </a:r>
            <a:r>
              <a:rPr lang="cs-CZ" dirty="0" err="1"/>
              <a:t>Mädchen</a:t>
            </a:r>
            <a:r>
              <a:rPr lang="cs-CZ" dirty="0"/>
              <a:t>, </a:t>
            </a:r>
            <a:r>
              <a:rPr lang="cs-CZ" dirty="0" err="1"/>
              <a:t>das</a:t>
            </a:r>
            <a:r>
              <a:rPr lang="cs-CZ" dirty="0"/>
              <a:t> </a:t>
            </a:r>
            <a:r>
              <a:rPr lang="cs-CZ" dirty="0" err="1"/>
              <a:t>Fräulein</a:t>
            </a:r>
            <a:r>
              <a:rPr lang="cs-CZ" dirty="0" smtClean="0"/>
              <a:t>)</a:t>
            </a:r>
          </a:p>
          <a:p>
            <a:pPr>
              <a:spcBef>
                <a:spcPts val="2400"/>
              </a:spcBef>
              <a:buClr>
                <a:schemeClr val="accent2"/>
              </a:buClr>
              <a:buFont typeface="Wingdings" pitchFamily="2" charset="2"/>
              <a:buChar char="q"/>
            </a:pPr>
            <a:r>
              <a:rPr lang="cs-CZ" dirty="0" smtClean="0"/>
              <a:t>podstatná </a:t>
            </a:r>
            <a:r>
              <a:rPr lang="cs-CZ" dirty="0"/>
              <a:t>jména rodu ženského </a:t>
            </a:r>
            <a:endParaRPr lang="cs-CZ" dirty="0" smtClean="0"/>
          </a:p>
          <a:p>
            <a:pPr>
              <a:spcBef>
                <a:spcPts val="1800"/>
              </a:spcBef>
              <a:buClr>
                <a:schemeClr val="accent2"/>
              </a:buClr>
              <a:buNone/>
            </a:pPr>
            <a:r>
              <a:rPr lang="cs-CZ" dirty="0"/>
              <a:t>	</a:t>
            </a:r>
            <a:r>
              <a:rPr lang="cs-CZ" dirty="0" smtClean="0"/>
              <a:t>	</a:t>
            </a:r>
            <a:r>
              <a:rPr lang="cs-CZ" sz="2400" dirty="0" err="1" smtClean="0"/>
              <a:t>die</a:t>
            </a:r>
            <a:r>
              <a:rPr lang="cs-CZ" sz="2400" dirty="0" smtClean="0"/>
              <a:t> </a:t>
            </a:r>
            <a:r>
              <a:rPr lang="cs-CZ" sz="2400" dirty="0" err="1"/>
              <a:t>Mutter</a:t>
            </a:r>
            <a:r>
              <a:rPr lang="cs-CZ" sz="2400" dirty="0"/>
              <a:t> - </a:t>
            </a:r>
            <a:r>
              <a:rPr lang="cs-CZ" sz="2400" dirty="0" err="1"/>
              <a:t>die</a:t>
            </a:r>
            <a:r>
              <a:rPr lang="cs-CZ" sz="2400" dirty="0"/>
              <a:t> </a:t>
            </a:r>
            <a:r>
              <a:rPr lang="cs-CZ" sz="2400" dirty="0" err="1"/>
              <a:t>Mütter</a:t>
            </a:r>
            <a:r>
              <a:rPr lang="cs-CZ" sz="2400" dirty="0"/>
              <a:t>, </a:t>
            </a:r>
            <a:endParaRPr lang="cs-CZ" sz="2400" dirty="0" smtClean="0"/>
          </a:p>
          <a:p>
            <a:pPr>
              <a:spcBef>
                <a:spcPts val="1800"/>
              </a:spcBef>
              <a:buClr>
                <a:schemeClr val="accent2"/>
              </a:buClr>
              <a:buNone/>
            </a:pPr>
            <a:r>
              <a:rPr lang="cs-CZ" sz="2400" dirty="0"/>
              <a:t>	</a:t>
            </a:r>
            <a:r>
              <a:rPr lang="cs-CZ" sz="2400" dirty="0" smtClean="0"/>
              <a:t>	</a:t>
            </a:r>
            <a:r>
              <a:rPr lang="cs-CZ" sz="2400" dirty="0" err="1" smtClean="0"/>
              <a:t>die</a:t>
            </a:r>
            <a:r>
              <a:rPr lang="cs-CZ" sz="2400" dirty="0" smtClean="0"/>
              <a:t> </a:t>
            </a:r>
            <a:r>
              <a:rPr lang="cs-CZ" sz="2400" dirty="0" err="1"/>
              <a:t>Tochter</a:t>
            </a:r>
            <a:r>
              <a:rPr lang="cs-CZ" sz="2400" dirty="0"/>
              <a:t> - </a:t>
            </a:r>
            <a:r>
              <a:rPr lang="cs-CZ" sz="2400" dirty="0" err="1"/>
              <a:t>die</a:t>
            </a:r>
            <a:r>
              <a:rPr lang="cs-CZ" sz="2400" dirty="0"/>
              <a:t> </a:t>
            </a:r>
            <a:r>
              <a:rPr lang="cs-CZ" sz="2400" dirty="0" err="1" smtClean="0"/>
              <a:t>Töchter</a:t>
            </a:r>
            <a:endParaRPr lang="cs-CZ" sz="24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b) koncovka </a:t>
            </a: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C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-e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FFC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spcBef>
                <a:spcPts val="1800"/>
              </a:spcBef>
              <a:buClr>
                <a:schemeClr val="accent6"/>
              </a:buClr>
              <a:buFont typeface="Wingdings" pitchFamily="2" charset="2"/>
              <a:buChar char="q"/>
            </a:pPr>
            <a:r>
              <a:rPr lang="cs-CZ" dirty="0" smtClean="0"/>
              <a:t>podstatná jména </a:t>
            </a:r>
            <a:r>
              <a:rPr lang="cs-CZ" b="1" dirty="0"/>
              <a:t>rodu </a:t>
            </a:r>
            <a:r>
              <a:rPr lang="cs-CZ" b="1" dirty="0" smtClean="0"/>
              <a:t>mužského</a:t>
            </a:r>
            <a:r>
              <a:rPr lang="de-DE" dirty="0"/>
              <a:t> </a:t>
            </a:r>
            <a:endParaRPr lang="cs-CZ" dirty="0" smtClean="0"/>
          </a:p>
          <a:p>
            <a:pPr>
              <a:spcBef>
                <a:spcPts val="1800"/>
              </a:spcBef>
              <a:buClr>
                <a:schemeClr val="accent6"/>
              </a:buClr>
              <a:buNone/>
            </a:pPr>
            <a:r>
              <a:rPr lang="cs-CZ" b="1" dirty="0"/>
              <a:t>	</a:t>
            </a:r>
            <a:r>
              <a:rPr lang="cs-CZ" b="1" dirty="0" smtClean="0"/>
              <a:t> </a:t>
            </a:r>
            <a:r>
              <a:rPr lang="cs-CZ" sz="2400" dirty="0"/>
              <a:t>(der </a:t>
            </a:r>
            <a:r>
              <a:rPr lang="cs-CZ" sz="2400" dirty="0" err="1"/>
              <a:t>Tisch</a:t>
            </a:r>
            <a:r>
              <a:rPr lang="cs-CZ" sz="2400" dirty="0"/>
              <a:t> - </a:t>
            </a:r>
            <a:r>
              <a:rPr lang="cs-CZ" sz="2400" dirty="0" err="1"/>
              <a:t>die</a:t>
            </a:r>
            <a:r>
              <a:rPr lang="cs-CZ" sz="2400" dirty="0"/>
              <a:t> </a:t>
            </a:r>
            <a:r>
              <a:rPr lang="cs-CZ" sz="2400" dirty="0" err="1"/>
              <a:t>Tische</a:t>
            </a:r>
            <a:r>
              <a:rPr lang="cs-CZ" sz="2400" dirty="0"/>
              <a:t>, der </a:t>
            </a:r>
            <a:r>
              <a:rPr lang="cs-CZ" sz="2400" dirty="0" err="1"/>
              <a:t>Platz</a:t>
            </a:r>
            <a:r>
              <a:rPr lang="cs-CZ" sz="2400" dirty="0"/>
              <a:t> - </a:t>
            </a:r>
            <a:r>
              <a:rPr lang="cs-CZ" sz="2400" dirty="0" err="1"/>
              <a:t>die</a:t>
            </a:r>
            <a:r>
              <a:rPr lang="cs-CZ" sz="2400" dirty="0"/>
              <a:t> </a:t>
            </a:r>
            <a:r>
              <a:rPr lang="cs-CZ" sz="2400" dirty="0" err="1"/>
              <a:t>Plätze</a:t>
            </a:r>
            <a:r>
              <a:rPr lang="cs-CZ" sz="2400" dirty="0" smtClean="0"/>
              <a:t>) </a:t>
            </a:r>
          </a:p>
          <a:p>
            <a:pPr>
              <a:spcBef>
                <a:spcPts val="1800"/>
              </a:spcBef>
              <a:buClr>
                <a:schemeClr val="accent6"/>
              </a:buClr>
              <a:buNone/>
            </a:pPr>
            <a:r>
              <a:rPr lang="cs-CZ" sz="2400" dirty="0" smtClean="0"/>
              <a:t>Koncovky</a:t>
            </a:r>
            <a:r>
              <a:rPr lang="de-DE" sz="2400" dirty="0" smtClean="0"/>
              <a:t> </a:t>
            </a:r>
            <a:r>
              <a:rPr lang="de-DE" sz="2400" b="1" i="1" dirty="0" err="1" smtClean="0"/>
              <a:t>ig</a:t>
            </a:r>
            <a:r>
              <a:rPr lang="de-DE" sz="2400" b="1" i="1" dirty="0" smtClean="0"/>
              <a:t>, ich, </a:t>
            </a:r>
            <a:r>
              <a:rPr lang="de-DE" sz="2400" b="1" i="1" dirty="0" err="1" smtClean="0"/>
              <a:t>är</a:t>
            </a:r>
            <a:r>
              <a:rPr lang="de-DE" sz="2400" b="1" i="1" dirty="0" smtClean="0"/>
              <a:t>, </a:t>
            </a:r>
            <a:r>
              <a:rPr lang="de-DE" sz="2400" b="1" i="1" dirty="0" err="1" smtClean="0"/>
              <a:t>ör</a:t>
            </a:r>
            <a:r>
              <a:rPr lang="de-DE" sz="2400" b="1" i="1" dirty="0" smtClean="0"/>
              <a:t>, </a:t>
            </a:r>
            <a:r>
              <a:rPr lang="de-DE" sz="2400" b="1" i="1" dirty="0" err="1" smtClean="0"/>
              <a:t>eur</a:t>
            </a:r>
            <a:r>
              <a:rPr lang="de-DE" sz="2400" b="1" i="1" dirty="0" smtClean="0"/>
              <a:t>, </a:t>
            </a:r>
            <a:r>
              <a:rPr lang="de-DE" sz="2400" b="1" i="1" dirty="0" err="1" smtClean="0"/>
              <a:t>ier</a:t>
            </a:r>
            <a:r>
              <a:rPr lang="de-DE" sz="2400" b="1" i="1" dirty="0" smtClean="0"/>
              <a:t>, </a:t>
            </a:r>
            <a:r>
              <a:rPr lang="de-DE" sz="2400" b="1" i="1" dirty="0" err="1" smtClean="0"/>
              <a:t>ling</a:t>
            </a:r>
            <a:endParaRPr lang="cs-CZ" sz="2400" b="1" dirty="0" smtClean="0"/>
          </a:p>
          <a:p>
            <a:pPr>
              <a:spcBef>
                <a:spcPts val="1800"/>
              </a:spcBef>
              <a:buClr>
                <a:schemeClr val="accent6"/>
              </a:buClr>
              <a:buNone/>
            </a:pPr>
            <a:r>
              <a:rPr lang="cs-CZ" sz="2400" b="1" dirty="0" smtClean="0"/>
              <a:t>	 </a:t>
            </a:r>
            <a:r>
              <a:rPr lang="cs-CZ" sz="2400" dirty="0" smtClean="0"/>
              <a:t>(der </a:t>
            </a:r>
            <a:r>
              <a:rPr lang="cs-CZ" sz="2400" dirty="0" err="1" smtClean="0"/>
              <a:t>König</a:t>
            </a:r>
            <a:r>
              <a:rPr lang="cs-CZ" sz="2400" dirty="0" smtClean="0"/>
              <a:t> - </a:t>
            </a:r>
            <a:r>
              <a:rPr lang="cs-CZ" sz="2400" dirty="0" err="1" smtClean="0"/>
              <a:t>die</a:t>
            </a:r>
            <a:r>
              <a:rPr lang="cs-CZ" sz="2400" dirty="0" smtClean="0"/>
              <a:t> </a:t>
            </a:r>
            <a:r>
              <a:rPr lang="cs-CZ" sz="2400" dirty="0" err="1" smtClean="0"/>
              <a:t>Könige</a:t>
            </a:r>
            <a:r>
              <a:rPr lang="cs-CZ" sz="2400" dirty="0" smtClean="0"/>
              <a:t>, der </a:t>
            </a:r>
            <a:r>
              <a:rPr lang="cs-CZ" sz="2400" dirty="0" err="1" smtClean="0"/>
              <a:t>Lehrling</a:t>
            </a:r>
            <a:r>
              <a:rPr lang="cs-CZ" sz="2400" dirty="0" smtClean="0"/>
              <a:t>- </a:t>
            </a:r>
            <a:r>
              <a:rPr lang="cs-CZ" sz="2400" dirty="0" err="1" smtClean="0"/>
              <a:t>die</a:t>
            </a:r>
            <a:r>
              <a:rPr lang="cs-CZ" sz="2400" dirty="0" smtClean="0"/>
              <a:t> </a:t>
            </a:r>
            <a:r>
              <a:rPr lang="cs-CZ" sz="2400" dirty="0" err="1" smtClean="0"/>
              <a:t>Lehrlinge</a:t>
            </a:r>
            <a:r>
              <a:rPr lang="cs-CZ" sz="2400" dirty="0" smtClean="0"/>
              <a:t>) </a:t>
            </a:r>
          </a:p>
          <a:p>
            <a:pPr>
              <a:spcBef>
                <a:spcPts val="1800"/>
              </a:spcBef>
              <a:buClr>
                <a:schemeClr val="accent6"/>
              </a:buClr>
              <a:buFont typeface="Wingdings" pitchFamily="2" charset="2"/>
              <a:buChar char="q"/>
            </a:pPr>
            <a:r>
              <a:rPr lang="cs-CZ" dirty="0" smtClean="0"/>
              <a:t>některá </a:t>
            </a:r>
            <a:r>
              <a:rPr lang="cs-CZ" b="1" dirty="0"/>
              <a:t>rodu středního </a:t>
            </a:r>
            <a:endParaRPr lang="cs-CZ" b="1" dirty="0" smtClean="0"/>
          </a:p>
          <a:p>
            <a:pPr>
              <a:spcBef>
                <a:spcPts val="1800"/>
              </a:spcBef>
              <a:buClr>
                <a:schemeClr val="accent6"/>
              </a:buClr>
              <a:buNone/>
            </a:pPr>
            <a:r>
              <a:rPr lang="cs-CZ" sz="2400" b="1" dirty="0"/>
              <a:t>	</a:t>
            </a:r>
            <a:r>
              <a:rPr lang="cs-CZ" sz="2400" dirty="0" smtClean="0"/>
              <a:t>(</a:t>
            </a:r>
            <a:r>
              <a:rPr lang="cs-CZ" sz="2400" dirty="0" err="1"/>
              <a:t>das</a:t>
            </a:r>
            <a:r>
              <a:rPr lang="cs-CZ" sz="2400" dirty="0"/>
              <a:t> </a:t>
            </a:r>
            <a:r>
              <a:rPr lang="cs-CZ" sz="2400" dirty="0" err="1"/>
              <a:t>Regal</a:t>
            </a:r>
            <a:r>
              <a:rPr lang="cs-CZ" sz="2400" dirty="0"/>
              <a:t> - </a:t>
            </a:r>
            <a:r>
              <a:rPr lang="cs-CZ" sz="2400" dirty="0" err="1"/>
              <a:t>die</a:t>
            </a:r>
            <a:r>
              <a:rPr lang="cs-CZ" sz="2400" dirty="0"/>
              <a:t> </a:t>
            </a:r>
            <a:r>
              <a:rPr lang="cs-CZ" sz="2400" dirty="0" err="1"/>
              <a:t>Regale</a:t>
            </a:r>
            <a:r>
              <a:rPr lang="cs-CZ" sz="2400" dirty="0"/>
              <a:t>, </a:t>
            </a:r>
            <a:r>
              <a:rPr lang="cs-CZ" sz="2400" dirty="0" err="1"/>
              <a:t>das</a:t>
            </a:r>
            <a:r>
              <a:rPr lang="cs-CZ" sz="2400" dirty="0"/>
              <a:t> </a:t>
            </a:r>
            <a:r>
              <a:rPr lang="cs-CZ" sz="2400" dirty="0" err="1"/>
              <a:t>Geschenk</a:t>
            </a:r>
            <a:r>
              <a:rPr lang="cs-CZ" sz="2400" dirty="0"/>
              <a:t> - </a:t>
            </a:r>
            <a:r>
              <a:rPr lang="cs-CZ" sz="2400" dirty="0" err="1"/>
              <a:t>die</a:t>
            </a:r>
            <a:r>
              <a:rPr lang="cs-CZ" sz="2400" dirty="0"/>
              <a:t> </a:t>
            </a:r>
            <a:r>
              <a:rPr lang="cs-CZ" sz="2400" dirty="0" err="1"/>
              <a:t>Geschenke</a:t>
            </a:r>
            <a:r>
              <a:rPr lang="cs-CZ" sz="2400" dirty="0" smtClean="0"/>
              <a:t>)</a:t>
            </a:r>
          </a:p>
          <a:p>
            <a:pPr>
              <a:spcBef>
                <a:spcPts val="1800"/>
              </a:spcBef>
              <a:buClr>
                <a:schemeClr val="accent6"/>
              </a:buClr>
              <a:buFont typeface="Wingdings" pitchFamily="2" charset="2"/>
              <a:buChar char="q"/>
            </a:pPr>
            <a:r>
              <a:rPr lang="cs-CZ" dirty="0" smtClean="0"/>
              <a:t>většina </a:t>
            </a:r>
            <a:r>
              <a:rPr lang="cs-CZ" b="1" dirty="0" smtClean="0"/>
              <a:t>jednoslabičných</a:t>
            </a:r>
            <a:r>
              <a:rPr lang="cs-CZ" dirty="0" smtClean="0"/>
              <a:t> </a:t>
            </a:r>
            <a:r>
              <a:rPr lang="cs-CZ" dirty="0"/>
              <a:t>jmen rodu ženského </a:t>
            </a:r>
            <a:endParaRPr lang="cs-CZ" dirty="0" smtClean="0"/>
          </a:p>
          <a:p>
            <a:pPr>
              <a:spcBef>
                <a:spcPts val="1800"/>
              </a:spcBef>
              <a:buClr>
                <a:schemeClr val="accent6"/>
              </a:buClr>
              <a:buNone/>
            </a:pPr>
            <a:r>
              <a:rPr lang="cs-CZ" sz="2400" dirty="0"/>
              <a:t>	</a:t>
            </a:r>
            <a:r>
              <a:rPr lang="cs-CZ" sz="2400" dirty="0" smtClean="0"/>
              <a:t>(</a:t>
            </a:r>
            <a:r>
              <a:rPr lang="cs-CZ" sz="2400" dirty="0" err="1"/>
              <a:t>die</a:t>
            </a:r>
            <a:r>
              <a:rPr lang="cs-CZ" sz="2400" dirty="0"/>
              <a:t> </a:t>
            </a:r>
            <a:r>
              <a:rPr lang="cs-CZ" sz="2400" dirty="0" err="1"/>
              <a:t>Stadt</a:t>
            </a:r>
            <a:r>
              <a:rPr lang="cs-CZ" sz="2400" dirty="0"/>
              <a:t> - </a:t>
            </a:r>
            <a:r>
              <a:rPr lang="cs-CZ" sz="2400" dirty="0" err="1"/>
              <a:t>die</a:t>
            </a:r>
            <a:r>
              <a:rPr lang="cs-CZ" sz="2400" dirty="0"/>
              <a:t> </a:t>
            </a:r>
            <a:r>
              <a:rPr lang="cs-CZ" sz="2400" dirty="0" err="1"/>
              <a:t>Städte</a:t>
            </a:r>
            <a:r>
              <a:rPr lang="cs-CZ" sz="2400" dirty="0"/>
              <a:t>, </a:t>
            </a:r>
            <a:r>
              <a:rPr lang="cs-CZ" sz="2400" dirty="0" err="1"/>
              <a:t>die</a:t>
            </a:r>
            <a:r>
              <a:rPr lang="cs-CZ" sz="2400" dirty="0"/>
              <a:t> </a:t>
            </a:r>
            <a:r>
              <a:rPr lang="cs-CZ" sz="2400" dirty="0" err="1"/>
              <a:t>Wurst</a:t>
            </a:r>
            <a:r>
              <a:rPr lang="cs-CZ" sz="2400" dirty="0"/>
              <a:t> - </a:t>
            </a:r>
            <a:r>
              <a:rPr lang="cs-CZ" sz="2400" dirty="0" err="1"/>
              <a:t>die</a:t>
            </a:r>
            <a:r>
              <a:rPr lang="cs-CZ" sz="2400" dirty="0"/>
              <a:t> </a:t>
            </a:r>
            <a:r>
              <a:rPr lang="cs-CZ" sz="2400" dirty="0" err="1"/>
              <a:t>Würste</a:t>
            </a:r>
            <a:r>
              <a:rPr lang="cs-CZ" sz="2400" dirty="0"/>
              <a:t>)</a:t>
            </a:r>
            <a:r>
              <a:rPr lang="cs-CZ" sz="2400" dirty="0" smtClean="0"/>
              <a:t/>
            </a:r>
            <a:br>
              <a:rPr lang="cs-CZ" sz="2400" dirty="0" smtClean="0"/>
            </a:br>
            <a:endParaRPr lang="cs-CZ" sz="24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c) </a:t>
            </a: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koncovka </a:t>
            </a:r>
            <a:r>
              <a:rPr lang="cs-CZ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C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-(e)n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525963"/>
          </a:xfrm>
        </p:spPr>
        <p:txBody>
          <a:bodyPr>
            <a:normAutofit fontScale="77500" lnSpcReduction="20000"/>
          </a:bodyPr>
          <a:lstStyle/>
          <a:p>
            <a:pPr>
              <a:spcBef>
                <a:spcPts val="2400"/>
              </a:spcBef>
              <a:buClr>
                <a:schemeClr val="accent6">
                  <a:lumMod val="50000"/>
                </a:schemeClr>
              </a:buClr>
              <a:buFont typeface="Wingdings" pitchFamily="2" charset="2"/>
              <a:buChar char="q"/>
            </a:pPr>
            <a:r>
              <a:rPr lang="cs-CZ" b="1" dirty="0"/>
              <a:t>většina</a:t>
            </a:r>
            <a:r>
              <a:rPr lang="cs-CZ" dirty="0"/>
              <a:t> podstatných jmen </a:t>
            </a:r>
            <a:r>
              <a:rPr lang="cs-CZ" b="1" dirty="0"/>
              <a:t>rodu ženského </a:t>
            </a:r>
            <a:endParaRPr lang="cs-CZ" b="1" dirty="0" smtClean="0"/>
          </a:p>
          <a:p>
            <a:pPr>
              <a:spcBef>
                <a:spcPts val="2400"/>
              </a:spcBef>
              <a:buClr>
                <a:schemeClr val="accent6">
                  <a:lumMod val="50000"/>
                </a:schemeClr>
              </a:buClr>
              <a:buNone/>
            </a:pPr>
            <a:r>
              <a:rPr lang="cs-CZ" dirty="0"/>
              <a:t>	</a:t>
            </a:r>
            <a:r>
              <a:rPr lang="cs-CZ" sz="2400" dirty="0" smtClean="0"/>
              <a:t>(</a:t>
            </a:r>
            <a:r>
              <a:rPr lang="cs-CZ" sz="2400" dirty="0" err="1"/>
              <a:t>die</a:t>
            </a:r>
            <a:r>
              <a:rPr lang="cs-CZ" sz="2400" dirty="0"/>
              <a:t> </a:t>
            </a:r>
            <a:r>
              <a:rPr lang="cs-CZ" sz="2400" dirty="0" err="1"/>
              <a:t>Frau</a:t>
            </a:r>
            <a:r>
              <a:rPr lang="cs-CZ" sz="2400" dirty="0"/>
              <a:t> - </a:t>
            </a:r>
            <a:r>
              <a:rPr lang="cs-CZ" sz="2400" dirty="0" err="1"/>
              <a:t>die</a:t>
            </a:r>
            <a:r>
              <a:rPr lang="cs-CZ" sz="2400" dirty="0"/>
              <a:t> </a:t>
            </a:r>
            <a:r>
              <a:rPr lang="cs-CZ" sz="2400" dirty="0" err="1"/>
              <a:t>Frauen</a:t>
            </a:r>
            <a:r>
              <a:rPr lang="cs-CZ" sz="2400" dirty="0" smtClean="0"/>
              <a:t>,)</a:t>
            </a:r>
          </a:p>
          <a:p>
            <a:pPr>
              <a:spcBef>
                <a:spcPts val="2400"/>
              </a:spcBef>
              <a:buClr>
                <a:schemeClr val="accent6">
                  <a:lumMod val="50000"/>
                </a:schemeClr>
              </a:buClr>
              <a:buNone/>
            </a:pPr>
            <a:r>
              <a:rPr lang="cs-CZ" sz="2500" b="1" dirty="0" smtClean="0"/>
              <a:t>	</a:t>
            </a:r>
            <a:r>
              <a:rPr lang="cs-CZ" sz="2500" dirty="0" smtClean="0"/>
              <a:t>Koncovky</a:t>
            </a:r>
            <a:r>
              <a:rPr lang="de-DE" sz="2500" dirty="0"/>
              <a:t> </a:t>
            </a:r>
            <a:r>
              <a:rPr lang="de-DE" sz="2500" b="1" i="1" dirty="0"/>
              <a:t>e, in, </a:t>
            </a:r>
            <a:r>
              <a:rPr lang="de-DE" sz="2500" b="1" i="1" dirty="0" err="1"/>
              <a:t>ion</a:t>
            </a:r>
            <a:r>
              <a:rPr lang="de-DE" sz="2500" b="1" i="1" dirty="0"/>
              <a:t>, </a:t>
            </a:r>
            <a:r>
              <a:rPr lang="de-DE" sz="2500" b="1" i="1" dirty="0" err="1"/>
              <a:t>ik</a:t>
            </a:r>
            <a:r>
              <a:rPr lang="de-DE" sz="2500" b="1" i="1" dirty="0"/>
              <a:t>, </a:t>
            </a:r>
            <a:r>
              <a:rPr lang="de-DE" sz="2500" b="1" i="1" dirty="0" err="1"/>
              <a:t>heit</a:t>
            </a:r>
            <a:r>
              <a:rPr lang="de-DE" sz="2500" b="1" i="1" dirty="0"/>
              <a:t>, </a:t>
            </a:r>
            <a:r>
              <a:rPr lang="de-DE" sz="2500" b="1" i="1" dirty="0" err="1"/>
              <a:t>keit</a:t>
            </a:r>
            <a:r>
              <a:rPr lang="de-DE" sz="2500" b="1" i="1" dirty="0"/>
              <a:t>, </a:t>
            </a:r>
            <a:r>
              <a:rPr lang="de-DE" sz="2500" b="1" i="1" dirty="0" err="1"/>
              <a:t>schaft</a:t>
            </a:r>
            <a:r>
              <a:rPr lang="de-DE" sz="2500" b="1" i="1" dirty="0"/>
              <a:t>, tät, </a:t>
            </a:r>
            <a:r>
              <a:rPr lang="de-DE" sz="2500" b="1" i="1" dirty="0" err="1" smtClean="0"/>
              <a:t>ung</a:t>
            </a:r>
            <a:r>
              <a:rPr lang="cs-CZ" sz="2500" b="1" i="1" dirty="0" smtClean="0"/>
              <a:t> </a:t>
            </a:r>
            <a:r>
              <a:rPr lang="cs-CZ" sz="2500" b="1" dirty="0" smtClean="0"/>
              <a:t> </a:t>
            </a:r>
            <a:r>
              <a:rPr lang="cs-CZ" sz="2500" dirty="0" smtClean="0"/>
              <a:t>(</a:t>
            </a:r>
            <a:r>
              <a:rPr lang="cs-CZ" sz="2500" dirty="0" err="1" smtClean="0"/>
              <a:t>die</a:t>
            </a:r>
            <a:r>
              <a:rPr lang="cs-CZ" sz="2500" dirty="0" smtClean="0"/>
              <a:t> Blume - </a:t>
            </a:r>
            <a:r>
              <a:rPr lang="cs-CZ" sz="2500" dirty="0" err="1" smtClean="0"/>
              <a:t>die</a:t>
            </a:r>
            <a:r>
              <a:rPr lang="cs-CZ" sz="2500" dirty="0" smtClean="0"/>
              <a:t> </a:t>
            </a:r>
            <a:r>
              <a:rPr lang="cs-CZ" sz="2500" dirty="0" err="1" smtClean="0"/>
              <a:t>Blumen</a:t>
            </a:r>
            <a:r>
              <a:rPr lang="cs-CZ" sz="2500" dirty="0" smtClean="0"/>
              <a:t>)</a:t>
            </a:r>
          </a:p>
          <a:p>
            <a:pPr>
              <a:spcBef>
                <a:spcPts val="2400"/>
              </a:spcBef>
              <a:buClr>
                <a:schemeClr val="accent6">
                  <a:lumMod val="50000"/>
                </a:schemeClr>
              </a:buClr>
              <a:buFont typeface="Wingdings" pitchFamily="2" charset="2"/>
              <a:buChar char="q"/>
            </a:pPr>
            <a:r>
              <a:rPr lang="cs-CZ" dirty="0" smtClean="0"/>
              <a:t>rodu mužského </a:t>
            </a:r>
          </a:p>
          <a:p>
            <a:pPr>
              <a:spcBef>
                <a:spcPts val="2400"/>
              </a:spcBef>
              <a:buClr>
                <a:schemeClr val="accent6">
                  <a:lumMod val="50000"/>
                </a:schemeClr>
              </a:buClr>
              <a:buNone/>
            </a:pPr>
            <a:r>
              <a:rPr lang="cs-CZ" sz="2600" b="1" dirty="0" smtClean="0"/>
              <a:t>	se slabým skloňováním </a:t>
            </a:r>
            <a:r>
              <a:rPr lang="cs-CZ" sz="2600" dirty="0" smtClean="0"/>
              <a:t>(der </a:t>
            </a:r>
            <a:r>
              <a:rPr lang="cs-CZ" sz="2400" dirty="0"/>
              <a:t>Student - </a:t>
            </a:r>
            <a:r>
              <a:rPr lang="cs-CZ" sz="2400" dirty="0" err="1"/>
              <a:t>die</a:t>
            </a:r>
            <a:r>
              <a:rPr lang="cs-CZ" sz="2400" dirty="0"/>
              <a:t> </a:t>
            </a:r>
            <a:r>
              <a:rPr lang="cs-CZ" sz="2400" dirty="0" err="1"/>
              <a:t>Studenten</a:t>
            </a:r>
            <a:r>
              <a:rPr lang="cs-CZ" sz="2400" dirty="0" smtClean="0"/>
              <a:t>)</a:t>
            </a:r>
          </a:p>
          <a:p>
            <a:pPr>
              <a:spcBef>
                <a:spcPts val="2400"/>
              </a:spcBef>
              <a:buClr>
                <a:schemeClr val="accent6">
                  <a:lumMod val="50000"/>
                </a:schemeClr>
              </a:buClr>
              <a:buNone/>
            </a:pPr>
            <a:r>
              <a:rPr lang="cs-CZ" sz="2400" b="1" dirty="0" smtClean="0"/>
              <a:t>	</a:t>
            </a:r>
            <a:r>
              <a:rPr lang="cs-CZ" sz="2400" dirty="0" smtClean="0"/>
              <a:t>Koncovky </a:t>
            </a:r>
            <a:r>
              <a:rPr lang="de-DE" sz="2400" dirty="0"/>
              <a:t> </a:t>
            </a:r>
            <a:r>
              <a:rPr lang="de-DE" sz="2400" b="1" i="1" dirty="0"/>
              <a:t>e, </a:t>
            </a:r>
            <a:r>
              <a:rPr lang="de-DE" sz="2400" b="1" i="1" dirty="0" err="1"/>
              <a:t>ent</a:t>
            </a:r>
            <a:r>
              <a:rPr lang="de-DE" sz="2400" b="1" i="1" dirty="0"/>
              <a:t>, </a:t>
            </a:r>
            <a:r>
              <a:rPr lang="de-DE" sz="2400" b="1" i="1" dirty="0" err="1"/>
              <a:t>and</a:t>
            </a:r>
            <a:r>
              <a:rPr lang="de-DE" sz="2400" b="1" i="1" dirty="0"/>
              <a:t>, </a:t>
            </a:r>
            <a:r>
              <a:rPr lang="de-DE" sz="2400" b="1" i="1" dirty="0" err="1"/>
              <a:t>ant</a:t>
            </a:r>
            <a:r>
              <a:rPr lang="de-DE" sz="2400" b="1" i="1" dirty="0"/>
              <a:t>, ist, </a:t>
            </a:r>
            <a:r>
              <a:rPr lang="de-DE" sz="2400" b="1" i="1" dirty="0" err="1" smtClean="0"/>
              <a:t>or</a:t>
            </a:r>
            <a:r>
              <a:rPr lang="cs-CZ" sz="2400" b="1" i="1" dirty="0" smtClean="0"/>
              <a:t> </a:t>
            </a:r>
            <a:r>
              <a:rPr lang="cs-CZ" sz="2400" i="1" dirty="0" smtClean="0"/>
              <a:t>(der </a:t>
            </a:r>
            <a:r>
              <a:rPr lang="cs-CZ" sz="2400" i="1" dirty="0" err="1" smtClean="0"/>
              <a:t>Junge</a:t>
            </a:r>
            <a:r>
              <a:rPr lang="cs-CZ" sz="2400" i="1" dirty="0" smtClean="0"/>
              <a:t> – </a:t>
            </a:r>
            <a:r>
              <a:rPr lang="cs-CZ" sz="2400" i="1" dirty="0" err="1" smtClean="0"/>
              <a:t>die</a:t>
            </a:r>
            <a:r>
              <a:rPr lang="cs-CZ" sz="2400" i="1" dirty="0" smtClean="0"/>
              <a:t> </a:t>
            </a:r>
            <a:r>
              <a:rPr lang="cs-CZ" sz="2400" i="1" dirty="0" err="1" smtClean="0"/>
              <a:t>Jungen</a:t>
            </a:r>
            <a:r>
              <a:rPr lang="cs-CZ" sz="2400" i="1" dirty="0"/>
              <a:t>)</a:t>
            </a:r>
            <a:endParaRPr lang="cs-CZ" sz="2400" dirty="0" smtClean="0"/>
          </a:p>
          <a:p>
            <a:pPr>
              <a:spcBef>
                <a:spcPts val="2400"/>
              </a:spcBef>
              <a:buClr>
                <a:schemeClr val="accent6">
                  <a:lumMod val="50000"/>
                </a:schemeClr>
              </a:buClr>
              <a:buFont typeface="Wingdings" pitchFamily="2" charset="2"/>
              <a:buChar char="q"/>
            </a:pPr>
            <a:r>
              <a:rPr lang="cs-CZ" b="1" dirty="0" smtClean="0"/>
              <a:t>několik</a:t>
            </a:r>
            <a:r>
              <a:rPr lang="cs-CZ" dirty="0" smtClean="0"/>
              <a:t> </a:t>
            </a:r>
            <a:r>
              <a:rPr lang="cs-CZ" dirty="0"/>
              <a:t>podstatných jmen </a:t>
            </a:r>
            <a:r>
              <a:rPr lang="cs-CZ" b="1" dirty="0"/>
              <a:t>rodu středního </a:t>
            </a:r>
            <a:endParaRPr lang="cs-CZ" b="1" dirty="0" smtClean="0"/>
          </a:p>
          <a:p>
            <a:pPr>
              <a:spcBef>
                <a:spcPts val="2400"/>
              </a:spcBef>
              <a:buClr>
                <a:schemeClr val="accent6">
                  <a:lumMod val="50000"/>
                </a:schemeClr>
              </a:buClr>
              <a:buNone/>
            </a:pPr>
            <a:r>
              <a:rPr lang="cs-CZ" dirty="0"/>
              <a:t>	</a:t>
            </a:r>
            <a:r>
              <a:rPr lang="cs-CZ" sz="2400" dirty="0" smtClean="0"/>
              <a:t>(</a:t>
            </a:r>
            <a:r>
              <a:rPr lang="cs-CZ" sz="2400" dirty="0" err="1" smtClean="0"/>
              <a:t>das</a:t>
            </a:r>
            <a:r>
              <a:rPr lang="cs-CZ" sz="2400" dirty="0" smtClean="0"/>
              <a:t> </a:t>
            </a:r>
            <a:r>
              <a:rPr lang="cs-CZ" sz="2400" dirty="0" err="1"/>
              <a:t>Bett</a:t>
            </a:r>
            <a:r>
              <a:rPr lang="cs-CZ" sz="2400" dirty="0"/>
              <a:t> - </a:t>
            </a:r>
            <a:r>
              <a:rPr lang="cs-CZ" sz="2400" dirty="0" err="1"/>
              <a:t>die</a:t>
            </a:r>
            <a:r>
              <a:rPr lang="cs-CZ" sz="2400" dirty="0"/>
              <a:t> </a:t>
            </a:r>
            <a:r>
              <a:rPr lang="cs-CZ" sz="2400" dirty="0" err="1"/>
              <a:t>Betten</a:t>
            </a:r>
            <a:r>
              <a:rPr lang="cs-CZ" sz="2400" dirty="0"/>
              <a:t>)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d) koncovka </a:t>
            </a: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C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-</a:t>
            </a:r>
            <a:r>
              <a:rPr lang="cs-CZ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C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er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FFC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525963"/>
          </a:xfrm>
        </p:spPr>
        <p:txBody>
          <a:bodyPr>
            <a:normAutofit/>
          </a:bodyPr>
          <a:lstStyle/>
          <a:p>
            <a:pPr>
              <a:spcBef>
                <a:spcPts val="2400"/>
              </a:spcBef>
              <a:buClr>
                <a:schemeClr val="accent6">
                  <a:lumMod val="50000"/>
                </a:schemeClr>
              </a:buClr>
              <a:buFont typeface="Wingdings" pitchFamily="2" charset="2"/>
              <a:buChar char="q"/>
            </a:pPr>
            <a:r>
              <a:rPr lang="cs-CZ" dirty="0"/>
              <a:t>jednoslabičná rodu středního </a:t>
            </a:r>
            <a:endParaRPr lang="cs-CZ" dirty="0" smtClean="0"/>
          </a:p>
          <a:p>
            <a:pPr>
              <a:spcBef>
                <a:spcPts val="2400"/>
              </a:spcBef>
              <a:buClr>
                <a:schemeClr val="accent6">
                  <a:lumMod val="50000"/>
                </a:schemeClr>
              </a:buClr>
              <a:buNone/>
            </a:pPr>
            <a:r>
              <a:rPr lang="cs-CZ" dirty="0"/>
              <a:t>	</a:t>
            </a:r>
            <a:r>
              <a:rPr lang="cs-CZ" sz="2400" dirty="0" smtClean="0"/>
              <a:t>(</a:t>
            </a:r>
            <a:r>
              <a:rPr lang="cs-CZ" sz="2400" dirty="0" err="1"/>
              <a:t>das</a:t>
            </a:r>
            <a:r>
              <a:rPr lang="cs-CZ" sz="2400" dirty="0"/>
              <a:t> </a:t>
            </a:r>
            <a:r>
              <a:rPr lang="cs-CZ" sz="2400" dirty="0" err="1" smtClean="0"/>
              <a:t>Kind</a:t>
            </a:r>
            <a:r>
              <a:rPr lang="cs-CZ" sz="2400" dirty="0" smtClean="0"/>
              <a:t> </a:t>
            </a:r>
            <a:r>
              <a:rPr lang="cs-CZ" sz="2400" dirty="0"/>
              <a:t>- </a:t>
            </a:r>
            <a:r>
              <a:rPr lang="cs-CZ" sz="2400" dirty="0" err="1"/>
              <a:t>die</a:t>
            </a:r>
            <a:r>
              <a:rPr lang="cs-CZ" sz="2400" dirty="0"/>
              <a:t> </a:t>
            </a:r>
            <a:r>
              <a:rPr lang="cs-CZ" sz="2400" dirty="0" err="1" smtClean="0"/>
              <a:t>Kinder</a:t>
            </a:r>
            <a:r>
              <a:rPr lang="cs-CZ" sz="2400" dirty="0" smtClean="0"/>
              <a:t>, </a:t>
            </a:r>
            <a:r>
              <a:rPr lang="cs-CZ" sz="2400" dirty="0" err="1"/>
              <a:t>das</a:t>
            </a:r>
            <a:r>
              <a:rPr lang="cs-CZ" sz="2400" dirty="0"/>
              <a:t> </a:t>
            </a:r>
            <a:r>
              <a:rPr lang="cs-CZ" sz="2400" dirty="0" err="1"/>
              <a:t>Wort</a:t>
            </a:r>
            <a:r>
              <a:rPr lang="cs-CZ" sz="2400" dirty="0"/>
              <a:t> </a:t>
            </a:r>
            <a:r>
              <a:rPr lang="cs-CZ" sz="2400" dirty="0" smtClean="0"/>
              <a:t>- </a:t>
            </a:r>
            <a:r>
              <a:rPr lang="cs-CZ" sz="2400" dirty="0" err="1"/>
              <a:t>die</a:t>
            </a:r>
            <a:r>
              <a:rPr lang="cs-CZ" sz="2400" dirty="0"/>
              <a:t> </a:t>
            </a:r>
            <a:r>
              <a:rPr lang="cs-CZ" sz="2400" dirty="0" err="1"/>
              <a:t>Wörter</a:t>
            </a:r>
            <a:r>
              <a:rPr lang="cs-CZ" sz="2400" dirty="0" smtClean="0"/>
              <a:t>)</a:t>
            </a:r>
          </a:p>
          <a:p>
            <a:pPr>
              <a:spcBef>
                <a:spcPts val="2400"/>
              </a:spcBef>
              <a:buClr>
                <a:schemeClr val="accent6">
                  <a:lumMod val="50000"/>
                </a:schemeClr>
              </a:buClr>
              <a:buFont typeface="Wingdings" pitchFamily="2" charset="2"/>
              <a:buChar char="q"/>
            </a:pPr>
            <a:r>
              <a:rPr lang="cs-CZ" dirty="0" smtClean="0"/>
              <a:t>některá jména rodu mužského </a:t>
            </a:r>
          </a:p>
          <a:p>
            <a:pPr>
              <a:spcBef>
                <a:spcPts val="2400"/>
              </a:spcBef>
              <a:buClr>
                <a:schemeClr val="accent6">
                  <a:lumMod val="50000"/>
                </a:schemeClr>
              </a:buClr>
              <a:buNone/>
            </a:pPr>
            <a:r>
              <a:rPr lang="cs-CZ" sz="2400" dirty="0"/>
              <a:t>	</a:t>
            </a:r>
            <a:r>
              <a:rPr lang="cs-CZ" sz="2400" dirty="0" smtClean="0"/>
              <a:t>(der Mann - </a:t>
            </a:r>
            <a:r>
              <a:rPr lang="cs-CZ" sz="2400" dirty="0" err="1" smtClean="0"/>
              <a:t>die</a:t>
            </a:r>
            <a:r>
              <a:rPr lang="cs-CZ" sz="2400" dirty="0" smtClean="0"/>
              <a:t> </a:t>
            </a:r>
            <a:r>
              <a:rPr lang="cs-CZ" sz="2400" dirty="0" err="1" smtClean="0"/>
              <a:t>Männer</a:t>
            </a:r>
            <a:r>
              <a:rPr lang="cs-CZ" sz="2400" dirty="0" smtClean="0"/>
              <a:t>)</a:t>
            </a:r>
            <a:endParaRPr lang="cs-CZ" sz="24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e) koncovka </a:t>
            </a: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C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-s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FFC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525963"/>
          </a:xfrm>
        </p:spPr>
        <p:txBody>
          <a:bodyPr>
            <a:normAutofit/>
          </a:bodyPr>
          <a:lstStyle/>
          <a:p>
            <a:pPr>
              <a:spcBef>
                <a:spcPts val="2400"/>
              </a:spcBef>
              <a:buClr>
                <a:schemeClr val="accent6">
                  <a:lumMod val="50000"/>
                </a:schemeClr>
              </a:buClr>
              <a:buFont typeface="Wingdings" pitchFamily="2" charset="2"/>
              <a:buChar char="q"/>
            </a:pPr>
            <a:r>
              <a:rPr lang="cs-CZ" dirty="0" smtClean="0"/>
              <a:t>podstatná jména cizího původu </a:t>
            </a:r>
          </a:p>
          <a:p>
            <a:pPr>
              <a:spcBef>
                <a:spcPts val="2400"/>
              </a:spcBef>
              <a:buClr>
                <a:schemeClr val="accent6">
                  <a:lumMod val="50000"/>
                </a:schemeClr>
              </a:buClr>
              <a:buNone/>
            </a:pPr>
            <a:r>
              <a:rPr lang="cs-CZ" dirty="0" smtClean="0"/>
              <a:t>	</a:t>
            </a:r>
            <a:r>
              <a:rPr lang="cs-CZ" sz="2400" dirty="0" smtClean="0"/>
              <a:t>(</a:t>
            </a:r>
            <a:r>
              <a:rPr lang="cs-CZ" sz="2400" dirty="0" err="1" smtClean="0"/>
              <a:t>das</a:t>
            </a:r>
            <a:r>
              <a:rPr lang="cs-CZ" sz="2400" dirty="0" smtClean="0"/>
              <a:t> Hobby - </a:t>
            </a:r>
            <a:r>
              <a:rPr lang="cs-CZ" sz="2400" dirty="0" err="1" smtClean="0"/>
              <a:t>die</a:t>
            </a:r>
            <a:r>
              <a:rPr lang="cs-CZ" sz="2400" dirty="0" smtClean="0"/>
              <a:t> </a:t>
            </a:r>
            <a:r>
              <a:rPr lang="cs-CZ" sz="2400" dirty="0" err="1" smtClean="0"/>
              <a:t>Hobbys</a:t>
            </a:r>
            <a:r>
              <a:rPr lang="cs-CZ" sz="2400" dirty="0" smtClean="0"/>
              <a:t>, </a:t>
            </a:r>
            <a:r>
              <a:rPr lang="cs-CZ" sz="2400" dirty="0" err="1" smtClean="0"/>
              <a:t>das</a:t>
            </a:r>
            <a:r>
              <a:rPr lang="cs-CZ" sz="2400" dirty="0" smtClean="0"/>
              <a:t> Auto- </a:t>
            </a:r>
            <a:r>
              <a:rPr lang="cs-CZ" sz="2400" dirty="0" err="1" smtClean="0"/>
              <a:t>die</a:t>
            </a:r>
            <a:r>
              <a:rPr lang="cs-CZ" sz="2400" dirty="0" smtClean="0"/>
              <a:t> </a:t>
            </a:r>
            <a:r>
              <a:rPr lang="cs-CZ" sz="2400" dirty="0" err="1" smtClean="0"/>
              <a:t>Autos</a:t>
            </a:r>
            <a:r>
              <a:rPr lang="cs-CZ" sz="2400" dirty="0" smtClean="0"/>
              <a:t>)</a:t>
            </a:r>
          </a:p>
          <a:p>
            <a:pPr>
              <a:spcBef>
                <a:spcPts val="2400"/>
              </a:spcBef>
              <a:buClr>
                <a:schemeClr val="accent6">
                  <a:lumMod val="50000"/>
                </a:schemeClr>
              </a:buClr>
              <a:buFont typeface="Wingdings" pitchFamily="2" charset="2"/>
              <a:buChar char="q"/>
            </a:pPr>
            <a:r>
              <a:rPr lang="cs-CZ" dirty="0" smtClean="0"/>
              <a:t>zkratky </a:t>
            </a:r>
          </a:p>
          <a:p>
            <a:pPr>
              <a:spcBef>
                <a:spcPts val="2400"/>
              </a:spcBef>
              <a:buClr>
                <a:schemeClr val="accent6">
                  <a:lumMod val="50000"/>
                </a:schemeClr>
              </a:buClr>
              <a:buNone/>
            </a:pPr>
            <a:r>
              <a:rPr lang="cs-CZ" dirty="0"/>
              <a:t>	</a:t>
            </a:r>
            <a:r>
              <a:rPr lang="cs-CZ" sz="2400" dirty="0" smtClean="0"/>
              <a:t>(</a:t>
            </a:r>
            <a:r>
              <a:rPr lang="cs-CZ" sz="2400" dirty="0" err="1" smtClean="0"/>
              <a:t>die</a:t>
            </a:r>
            <a:r>
              <a:rPr lang="cs-CZ" sz="2400" dirty="0" smtClean="0"/>
              <a:t> </a:t>
            </a:r>
            <a:r>
              <a:rPr lang="cs-CZ" sz="2400" dirty="0" err="1" smtClean="0"/>
              <a:t>Uni</a:t>
            </a:r>
            <a:r>
              <a:rPr lang="cs-CZ" sz="2400" dirty="0" smtClean="0"/>
              <a:t> - </a:t>
            </a:r>
            <a:r>
              <a:rPr lang="cs-CZ" sz="2400" dirty="0" err="1" smtClean="0"/>
              <a:t>die</a:t>
            </a:r>
            <a:r>
              <a:rPr lang="cs-CZ" sz="2400" dirty="0" smtClean="0"/>
              <a:t> </a:t>
            </a:r>
            <a:r>
              <a:rPr lang="cs-CZ" sz="2400" dirty="0" err="1" smtClean="0"/>
              <a:t>Unis</a:t>
            </a:r>
            <a:r>
              <a:rPr lang="cs-CZ" sz="2400" dirty="0" smtClean="0"/>
              <a:t>, </a:t>
            </a:r>
            <a:r>
              <a:rPr lang="cs-CZ" sz="2400" dirty="0" err="1" smtClean="0"/>
              <a:t>die</a:t>
            </a:r>
            <a:r>
              <a:rPr lang="cs-CZ" sz="2400" dirty="0" smtClean="0"/>
              <a:t> CD - </a:t>
            </a:r>
            <a:r>
              <a:rPr lang="cs-CZ" sz="2400" dirty="0" err="1" smtClean="0"/>
              <a:t>die</a:t>
            </a:r>
            <a:r>
              <a:rPr lang="cs-CZ" sz="2400" dirty="0" smtClean="0"/>
              <a:t> </a:t>
            </a:r>
            <a:r>
              <a:rPr lang="cs-CZ" sz="2400" dirty="0" err="1" smtClean="0"/>
              <a:t>CDs</a:t>
            </a:r>
            <a:r>
              <a:rPr lang="cs-CZ" sz="2400" dirty="0" smtClean="0"/>
              <a:t>)  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>
            <a:alpha val="56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Dáša\AppData\Local\Microsoft\Windows\Temporary Internet Files\Content.IE5\7FM5VO3Q\MC900349011[1].wmf"/>
          <p:cNvPicPr>
            <a:picLocks noChangeAspect="1" noChangeArrowheads="1"/>
          </p:cNvPicPr>
          <p:nvPr/>
        </p:nvPicPr>
        <p:blipFill>
          <a:blip r:embed="rId2" cstate="print"/>
          <a:srcRect t="12473" r="26119"/>
          <a:stretch>
            <a:fillRect/>
          </a:stretch>
        </p:blipFill>
        <p:spPr bwMode="auto">
          <a:xfrm rot="5747159">
            <a:off x="836388" y="-224696"/>
            <a:ext cx="1906870" cy="2609632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3491880" y="0"/>
            <a:ext cx="5652120" cy="3371136"/>
          </a:xfrm>
          <a:prstGeom prst="irregularSeal1">
            <a:avLst/>
          </a:prstGeom>
          <a:solidFill>
            <a:schemeClr val="bg1">
              <a:lumMod val="85000"/>
            </a:schemeClr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400" dirty="0" smtClean="0"/>
          </a:p>
          <a:p>
            <a:r>
              <a:rPr lang="cs-CZ" sz="2400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Comic Sans MS" pitchFamily="66" charset="0"/>
              </a:rPr>
              <a:t>das</a:t>
            </a:r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Comic Sans MS" pitchFamily="66" charset="0"/>
              </a:rPr>
              <a:t> </a:t>
            </a:r>
            <a:r>
              <a:rPr lang="cs-CZ" sz="2400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Comic Sans MS" pitchFamily="66" charset="0"/>
              </a:rPr>
              <a:t>Glas</a:t>
            </a:r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Comic Sans MS" pitchFamily="66" charset="0"/>
              </a:rPr>
              <a:t> – </a:t>
            </a:r>
            <a:r>
              <a:rPr lang="cs-CZ" sz="2400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Comic Sans MS" pitchFamily="66" charset="0"/>
              </a:rPr>
              <a:t>die</a:t>
            </a:r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Comic Sans MS" pitchFamily="66" charset="0"/>
              </a:rPr>
              <a:t> </a:t>
            </a:r>
            <a:r>
              <a:rPr lang="cs-CZ" sz="2400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Comic Sans MS" pitchFamily="66" charset="0"/>
              </a:rPr>
              <a:t>Gläser</a:t>
            </a:r>
            <a:endParaRPr lang="cs-CZ" sz="2400" dirty="0" smtClean="0">
              <a:solidFill>
                <a:schemeClr val="tx1">
                  <a:lumMod val="95000"/>
                  <a:lumOff val="5000"/>
                </a:schemeClr>
              </a:solidFill>
              <a:latin typeface="Comic Sans MS" pitchFamily="66" charset="0"/>
            </a:endParaRPr>
          </a:p>
          <a:p>
            <a:endParaRPr lang="cs-CZ" sz="2400" dirty="0">
              <a:latin typeface="Comic Sans MS" pitchFamily="66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411760" y="4797152"/>
            <a:ext cx="194421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err="1" smtClean="0"/>
              <a:t>die</a:t>
            </a:r>
            <a:r>
              <a:rPr lang="cs-CZ" sz="2400" dirty="0" smtClean="0"/>
              <a:t> V</a:t>
            </a:r>
            <a:r>
              <a:rPr lang="cs-CZ" sz="2400" dirty="0" smtClean="0">
                <a:solidFill>
                  <a:schemeClr val="bg1"/>
                </a:solidFill>
                <a:sym typeface="Wingdings"/>
              </a:rPr>
              <a:t></a:t>
            </a:r>
            <a:r>
              <a:rPr lang="cs-CZ" sz="2400" dirty="0" err="1" smtClean="0">
                <a:sym typeface="Wingdings"/>
              </a:rPr>
              <a:t>ter</a:t>
            </a:r>
            <a:endParaRPr lang="cs-CZ" sz="2400" dirty="0"/>
          </a:p>
        </p:txBody>
      </p:sp>
      <p:sp>
        <p:nvSpPr>
          <p:cNvPr id="8" name="Obdélník 7"/>
          <p:cNvSpPr/>
          <p:nvPr/>
        </p:nvSpPr>
        <p:spPr>
          <a:xfrm>
            <a:off x="3995936" y="3933056"/>
            <a:ext cx="194421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err="1" smtClean="0"/>
              <a:t>die</a:t>
            </a:r>
            <a:r>
              <a:rPr lang="cs-CZ" sz="2400" dirty="0" smtClean="0"/>
              <a:t> </a:t>
            </a:r>
            <a:r>
              <a:rPr lang="cs-CZ" sz="2400" dirty="0" smtClean="0">
                <a:solidFill>
                  <a:schemeClr val="bg1"/>
                </a:solidFill>
                <a:sym typeface="Wingdings"/>
              </a:rPr>
              <a:t></a:t>
            </a:r>
            <a:r>
              <a:rPr lang="cs-CZ" sz="2400" smtClean="0">
                <a:sym typeface="Wingdings"/>
              </a:rPr>
              <a:t>pfel</a:t>
            </a:r>
            <a:endParaRPr lang="cs-CZ" sz="2400" dirty="0"/>
          </a:p>
        </p:txBody>
      </p:sp>
      <p:sp>
        <p:nvSpPr>
          <p:cNvPr id="9" name="Obdélník 8"/>
          <p:cNvSpPr/>
          <p:nvPr/>
        </p:nvSpPr>
        <p:spPr>
          <a:xfrm>
            <a:off x="5364088" y="4869160"/>
            <a:ext cx="194421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err="1" smtClean="0"/>
              <a:t>die</a:t>
            </a:r>
            <a:r>
              <a:rPr lang="cs-CZ" sz="2400" dirty="0" smtClean="0"/>
              <a:t> W</a:t>
            </a:r>
            <a:r>
              <a:rPr lang="cs-CZ" sz="2400" dirty="0" smtClean="0">
                <a:solidFill>
                  <a:schemeClr val="bg1"/>
                </a:solidFill>
                <a:sym typeface="Wingdings"/>
              </a:rPr>
              <a:t></a:t>
            </a:r>
            <a:r>
              <a:rPr lang="cs-CZ" sz="2400" dirty="0" err="1" smtClean="0">
                <a:sym typeface="Wingdings"/>
              </a:rPr>
              <a:t>rter</a:t>
            </a:r>
            <a:endParaRPr lang="cs-CZ" sz="2400" dirty="0"/>
          </a:p>
        </p:txBody>
      </p:sp>
      <p:sp>
        <p:nvSpPr>
          <p:cNvPr id="10" name="Obdélník 9"/>
          <p:cNvSpPr/>
          <p:nvPr/>
        </p:nvSpPr>
        <p:spPr>
          <a:xfrm>
            <a:off x="3419872" y="2924944"/>
            <a:ext cx="194421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err="1" smtClean="0"/>
              <a:t>die</a:t>
            </a:r>
            <a:r>
              <a:rPr lang="cs-CZ" sz="2400" dirty="0" smtClean="0"/>
              <a:t> V</a:t>
            </a:r>
            <a:r>
              <a:rPr lang="cs-CZ" sz="2400" dirty="0" smtClean="0">
                <a:solidFill>
                  <a:schemeClr val="bg1"/>
                </a:solidFill>
                <a:sym typeface="Wingdings"/>
              </a:rPr>
              <a:t></a:t>
            </a:r>
            <a:r>
              <a:rPr lang="cs-CZ" sz="2400" dirty="0" err="1" smtClean="0">
                <a:sym typeface="Wingdings"/>
              </a:rPr>
              <a:t>ter</a:t>
            </a:r>
            <a:endParaRPr lang="cs-CZ" sz="2400" dirty="0"/>
          </a:p>
        </p:txBody>
      </p:sp>
      <p:sp>
        <p:nvSpPr>
          <p:cNvPr id="11" name="Obdélník 10"/>
          <p:cNvSpPr/>
          <p:nvPr/>
        </p:nvSpPr>
        <p:spPr>
          <a:xfrm>
            <a:off x="971600" y="3140968"/>
            <a:ext cx="194421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err="1" smtClean="0"/>
              <a:t>die</a:t>
            </a:r>
            <a:r>
              <a:rPr lang="cs-CZ" sz="2400" dirty="0" smtClean="0"/>
              <a:t> M</a:t>
            </a:r>
            <a:r>
              <a:rPr lang="cs-CZ" sz="2400" dirty="0" smtClean="0">
                <a:solidFill>
                  <a:schemeClr val="bg1"/>
                </a:solidFill>
                <a:sym typeface="Wingdings"/>
              </a:rPr>
              <a:t></a:t>
            </a:r>
            <a:r>
              <a:rPr lang="cs-CZ" sz="2400" dirty="0" err="1" smtClean="0">
                <a:sym typeface="Wingdings"/>
              </a:rPr>
              <a:t>nner</a:t>
            </a:r>
            <a:endParaRPr lang="cs-CZ" sz="2400" dirty="0"/>
          </a:p>
        </p:txBody>
      </p:sp>
      <p:sp>
        <p:nvSpPr>
          <p:cNvPr id="12" name="Obdélník 11"/>
          <p:cNvSpPr/>
          <p:nvPr/>
        </p:nvSpPr>
        <p:spPr>
          <a:xfrm>
            <a:off x="6156176" y="3284984"/>
            <a:ext cx="194421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err="1" smtClean="0"/>
              <a:t>die</a:t>
            </a:r>
            <a:r>
              <a:rPr lang="cs-CZ" sz="2400" dirty="0" smtClean="0"/>
              <a:t> K</a:t>
            </a:r>
            <a:r>
              <a:rPr lang="cs-CZ" sz="2400" dirty="0" smtClean="0">
                <a:solidFill>
                  <a:schemeClr val="bg1"/>
                </a:solidFill>
                <a:sym typeface="Wingdings"/>
              </a:rPr>
              <a:t></a:t>
            </a:r>
            <a:r>
              <a:rPr lang="cs-CZ" sz="2400" dirty="0" err="1" smtClean="0">
                <a:sym typeface="Wingdings"/>
              </a:rPr>
              <a:t>che</a:t>
            </a:r>
            <a:endParaRPr lang="cs-CZ" sz="2400" dirty="0"/>
          </a:p>
        </p:txBody>
      </p:sp>
      <p:sp>
        <p:nvSpPr>
          <p:cNvPr id="13" name="Obdélník 12"/>
          <p:cNvSpPr/>
          <p:nvPr/>
        </p:nvSpPr>
        <p:spPr>
          <a:xfrm>
            <a:off x="6300192" y="5805264"/>
            <a:ext cx="194421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err="1" smtClean="0"/>
              <a:t>die</a:t>
            </a:r>
            <a:r>
              <a:rPr lang="cs-CZ" sz="2400" dirty="0" smtClean="0"/>
              <a:t> </a:t>
            </a:r>
            <a:r>
              <a:rPr lang="cs-CZ" sz="2400" dirty="0" err="1" smtClean="0"/>
              <a:t>St</a:t>
            </a:r>
            <a:r>
              <a:rPr lang="cs-CZ" sz="2400" dirty="0" smtClean="0">
                <a:solidFill>
                  <a:schemeClr val="bg1"/>
                </a:solidFill>
                <a:sym typeface="Wingdings"/>
              </a:rPr>
              <a:t></a:t>
            </a:r>
            <a:r>
              <a:rPr lang="cs-CZ" sz="2400" dirty="0" smtClean="0">
                <a:sym typeface="Wingdings"/>
              </a:rPr>
              <a:t>hle</a:t>
            </a:r>
            <a:endParaRPr lang="cs-CZ" sz="2400" dirty="0"/>
          </a:p>
        </p:txBody>
      </p:sp>
      <p:sp>
        <p:nvSpPr>
          <p:cNvPr id="14" name="Obdélník 13"/>
          <p:cNvSpPr/>
          <p:nvPr/>
        </p:nvSpPr>
        <p:spPr>
          <a:xfrm>
            <a:off x="2987824" y="5733256"/>
            <a:ext cx="194421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err="1" smtClean="0"/>
              <a:t>die</a:t>
            </a:r>
            <a:r>
              <a:rPr lang="cs-CZ" sz="2400" dirty="0" smtClean="0"/>
              <a:t> W</a:t>
            </a:r>
            <a:r>
              <a:rPr lang="cs-CZ" sz="2400" dirty="0" smtClean="0">
                <a:solidFill>
                  <a:schemeClr val="bg1"/>
                </a:solidFill>
                <a:sym typeface="Wingdings"/>
              </a:rPr>
              <a:t></a:t>
            </a:r>
            <a:r>
              <a:rPr lang="cs-CZ" sz="2400" dirty="0" err="1" smtClean="0">
                <a:sym typeface="Wingdings"/>
              </a:rPr>
              <a:t>rste</a:t>
            </a:r>
            <a:endParaRPr lang="cs-CZ" sz="2400" dirty="0"/>
          </a:p>
        </p:txBody>
      </p:sp>
      <p:sp>
        <p:nvSpPr>
          <p:cNvPr id="15" name="Obdélník 14"/>
          <p:cNvSpPr/>
          <p:nvPr/>
        </p:nvSpPr>
        <p:spPr>
          <a:xfrm>
            <a:off x="539552" y="4077072"/>
            <a:ext cx="194421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err="1" smtClean="0"/>
              <a:t>die</a:t>
            </a:r>
            <a:r>
              <a:rPr lang="cs-CZ" sz="2400" dirty="0" smtClean="0"/>
              <a:t> </a:t>
            </a:r>
            <a:r>
              <a:rPr lang="cs-CZ" sz="2400" dirty="0" err="1" smtClean="0"/>
              <a:t>Gl</a:t>
            </a:r>
            <a:r>
              <a:rPr lang="cs-CZ" sz="2400" dirty="0" smtClean="0">
                <a:solidFill>
                  <a:schemeClr val="bg1"/>
                </a:solidFill>
                <a:sym typeface="Wingdings"/>
              </a:rPr>
              <a:t></a:t>
            </a:r>
            <a:r>
              <a:rPr lang="cs-CZ" sz="2400" dirty="0" smtClean="0">
                <a:sym typeface="Wingdings"/>
              </a:rPr>
              <a:t>ser</a:t>
            </a:r>
            <a:endParaRPr lang="cs-CZ" sz="2400" dirty="0"/>
          </a:p>
        </p:txBody>
      </p:sp>
      <p:sp>
        <p:nvSpPr>
          <p:cNvPr id="16" name="Obdélník 15"/>
          <p:cNvSpPr/>
          <p:nvPr/>
        </p:nvSpPr>
        <p:spPr>
          <a:xfrm>
            <a:off x="6804248" y="4149080"/>
            <a:ext cx="194421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err="1" smtClean="0"/>
              <a:t>die</a:t>
            </a:r>
            <a:r>
              <a:rPr lang="cs-CZ" sz="2400" dirty="0" smtClean="0"/>
              <a:t> </a:t>
            </a:r>
            <a:r>
              <a:rPr lang="cs-CZ" sz="2400" dirty="0" err="1" smtClean="0"/>
              <a:t>Br</a:t>
            </a:r>
            <a:r>
              <a:rPr lang="cs-CZ" sz="2400" dirty="0" smtClean="0">
                <a:solidFill>
                  <a:schemeClr val="bg1"/>
                </a:solidFill>
                <a:sym typeface="Wingdings"/>
              </a:rPr>
              <a:t></a:t>
            </a:r>
            <a:r>
              <a:rPr lang="cs-CZ" sz="2400" dirty="0" smtClean="0">
                <a:sym typeface="Wingdings"/>
              </a:rPr>
              <a:t>der</a:t>
            </a:r>
            <a:endParaRPr lang="cs-CZ" sz="2400" dirty="0"/>
          </a:p>
        </p:txBody>
      </p:sp>
      <p:sp>
        <p:nvSpPr>
          <p:cNvPr id="17" name="Obdélník 16"/>
          <p:cNvSpPr/>
          <p:nvPr/>
        </p:nvSpPr>
        <p:spPr>
          <a:xfrm>
            <a:off x="2987824" y="2636912"/>
            <a:ext cx="43204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ö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 rot="1600028">
            <a:off x="3068445" y="1917223"/>
            <a:ext cx="43204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ä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 rot="20387539">
            <a:off x="2550207" y="2121260"/>
            <a:ext cx="43204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>
                <a:solidFill>
                  <a:schemeClr val="bg1"/>
                </a:solidFill>
              </a:rPr>
              <a:t>ü</a:t>
            </a:r>
          </a:p>
        </p:txBody>
      </p:sp>
      <p:sp>
        <p:nvSpPr>
          <p:cNvPr id="21" name="Obdélník 20"/>
          <p:cNvSpPr/>
          <p:nvPr/>
        </p:nvSpPr>
        <p:spPr>
          <a:xfrm rot="497762">
            <a:off x="2766230" y="3417403"/>
            <a:ext cx="43204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>
                <a:solidFill>
                  <a:schemeClr val="bg1"/>
                </a:solidFill>
              </a:rPr>
              <a:t>ü</a:t>
            </a:r>
          </a:p>
        </p:txBody>
      </p:sp>
      <p:sp>
        <p:nvSpPr>
          <p:cNvPr id="22" name="Obdélník 21"/>
          <p:cNvSpPr/>
          <p:nvPr/>
        </p:nvSpPr>
        <p:spPr>
          <a:xfrm rot="21199489">
            <a:off x="2437128" y="2804475"/>
            <a:ext cx="43204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ä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 rot="20329710">
            <a:off x="3500492" y="3573408"/>
            <a:ext cx="43204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ä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 rot="20970013">
            <a:off x="2483768" y="4005064"/>
            <a:ext cx="43204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ö</a:t>
            </a:r>
            <a:endParaRPr lang="cs-CZ" sz="240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Jak zní množné číslo?</a:t>
            </a:r>
            <a:endParaRPr lang="cs-CZ" b="1" dirty="0">
              <a:ln w="900" cmpd="sng">
                <a:solidFill>
                  <a:schemeClr val="accent1">
                    <a:satMod val="190000"/>
                    <a:alpha val="55000"/>
                  </a:schemeClr>
                </a:solidFill>
                <a:prstDash val="solid"/>
              </a:ln>
              <a:solidFill>
                <a:schemeClr val="accent1">
                  <a:satMod val="200000"/>
                  <a:tint val="3000"/>
                </a:schemeClr>
              </a:solidFill>
              <a:effectLst>
                <a:innerShdw blurRad="101600" dist="76200" dir="5400000">
                  <a:schemeClr val="accent1">
                    <a:satMod val="190000"/>
                    <a:tint val="100000"/>
                    <a:alpha val="74000"/>
                  </a:schemeClr>
                </a:innerShdw>
              </a:effectLst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395536" y="1484784"/>
            <a:ext cx="3744416" cy="3816424"/>
          </a:xfrm>
          <a:prstGeom prst="roundRect">
            <a:avLst>
              <a:gd name="adj" fmla="val 689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de-DE" sz="3200" dirty="0" smtClean="0"/>
              <a:t>das Haus (¨er)</a:t>
            </a:r>
          </a:p>
          <a:p>
            <a:r>
              <a:rPr lang="de-DE" sz="3200" dirty="0" smtClean="0"/>
              <a:t>das Zimmer (-)</a:t>
            </a:r>
          </a:p>
          <a:p>
            <a:r>
              <a:rPr lang="de-DE" sz="3200" dirty="0" smtClean="0"/>
              <a:t>der Palast (¨e)</a:t>
            </a:r>
          </a:p>
          <a:p>
            <a:r>
              <a:rPr lang="de-DE" sz="3200" dirty="0" smtClean="0"/>
              <a:t>das </a:t>
            </a:r>
            <a:r>
              <a:rPr lang="de-DE" sz="3200" dirty="0" err="1" smtClean="0"/>
              <a:t>Schloß</a:t>
            </a:r>
            <a:r>
              <a:rPr lang="cs-CZ" sz="3200" dirty="0" smtClean="0"/>
              <a:t> (¨</a:t>
            </a:r>
            <a:r>
              <a:rPr lang="cs-CZ" sz="3200" dirty="0" err="1" smtClean="0"/>
              <a:t>sser</a:t>
            </a:r>
            <a:r>
              <a:rPr lang="cs-CZ" sz="3200" dirty="0" smtClean="0"/>
              <a:t>)</a:t>
            </a:r>
          </a:p>
          <a:p>
            <a:r>
              <a:rPr lang="cs-CZ" sz="3200" dirty="0" smtClean="0"/>
              <a:t>der </a:t>
            </a:r>
            <a:r>
              <a:rPr lang="cs-CZ" sz="3200" dirty="0" err="1" smtClean="0"/>
              <a:t>Baum</a:t>
            </a:r>
            <a:r>
              <a:rPr lang="cs-CZ" sz="3200" dirty="0" smtClean="0"/>
              <a:t> (¨</a:t>
            </a:r>
            <a:r>
              <a:rPr lang="cs-CZ" sz="3200" dirty="0" err="1" smtClean="0"/>
              <a:t>er</a:t>
            </a:r>
            <a:r>
              <a:rPr lang="cs-CZ" sz="3200" dirty="0" smtClean="0"/>
              <a:t>)</a:t>
            </a:r>
            <a:r>
              <a:rPr lang="de-DE" sz="3200" dirty="0" smtClean="0"/>
              <a:t> </a:t>
            </a:r>
            <a:endParaRPr lang="cs-CZ" sz="3200" dirty="0" smtClean="0"/>
          </a:p>
          <a:p>
            <a:r>
              <a:rPr lang="cs-CZ" sz="3200" dirty="0" smtClean="0"/>
              <a:t>der </a:t>
            </a:r>
            <a:r>
              <a:rPr lang="de-DE" sz="3200" dirty="0" smtClean="0"/>
              <a:t>Fuß </a:t>
            </a:r>
            <a:r>
              <a:rPr lang="cs-CZ" sz="3200" dirty="0" smtClean="0"/>
              <a:t>(¨e)</a:t>
            </a:r>
          </a:p>
          <a:p>
            <a:r>
              <a:rPr lang="cs-CZ" sz="3200" dirty="0" smtClean="0"/>
              <a:t>der </a:t>
            </a:r>
            <a:r>
              <a:rPr lang="cs-CZ" sz="3200" dirty="0" err="1" smtClean="0"/>
              <a:t>Turm</a:t>
            </a:r>
            <a:r>
              <a:rPr lang="cs-CZ" sz="3200" dirty="0" smtClean="0"/>
              <a:t> (¨e)</a:t>
            </a:r>
            <a:endParaRPr lang="de-DE" sz="3200" dirty="0"/>
          </a:p>
        </p:txBody>
      </p:sp>
      <p:sp>
        <p:nvSpPr>
          <p:cNvPr id="8" name="Zaoblený obdélník 7"/>
          <p:cNvSpPr/>
          <p:nvPr/>
        </p:nvSpPr>
        <p:spPr>
          <a:xfrm>
            <a:off x="4860032" y="1484784"/>
            <a:ext cx="3312368" cy="3816424"/>
          </a:xfrm>
          <a:prstGeom prst="roundRect">
            <a:avLst>
              <a:gd name="adj" fmla="val 795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de-DE" sz="3200" dirty="0" smtClean="0"/>
              <a:t>das </a:t>
            </a:r>
            <a:r>
              <a:rPr lang="cs-CZ" sz="3200" dirty="0" err="1" smtClean="0"/>
              <a:t>Kloster</a:t>
            </a:r>
            <a:r>
              <a:rPr lang="cs-CZ" sz="3200" dirty="0" smtClean="0"/>
              <a:t> </a:t>
            </a:r>
            <a:r>
              <a:rPr lang="de-DE" sz="3200" dirty="0" smtClean="0"/>
              <a:t>(¨)</a:t>
            </a:r>
          </a:p>
          <a:p>
            <a:r>
              <a:rPr lang="de-DE" sz="3200" dirty="0" smtClean="0"/>
              <a:t>d</a:t>
            </a:r>
            <a:r>
              <a:rPr lang="cs-CZ" sz="3200" dirty="0" err="1" smtClean="0"/>
              <a:t>er</a:t>
            </a:r>
            <a:r>
              <a:rPr lang="de-DE" sz="3200" dirty="0" smtClean="0"/>
              <a:t> </a:t>
            </a:r>
            <a:r>
              <a:rPr lang="cs-CZ" sz="3200" dirty="0" err="1" smtClean="0"/>
              <a:t>Künstler</a:t>
            </a:r>
            <a:r>
              <a:rPr lang="cs-CZ" sz="3200" dirty="0" smtClean="0"/>
              <a:t> </a:t>
            </a:r>
            <a:r>
              <a:rPr lang="de-DE" sz="3200" dirty="0" smtClean="0"/>
              <a:t>(-)</a:t>
            </a:r>
          </a:p>
          <a:p>
            <a:r>
              <a:rPr lang="de-DE" sz="3200" dirty="0" smtClean="0"/>
              <a:t>d</a:t>
            </a:r>
            <a:r>
              <a:rPr lang="cs-CZ" sz="3200" dirty="0" err="1" smtClean="0"/>
              <a:t>ie</a:t>
            </a:r>
            <a:r>
              <a:rPr lang="cs-CZ" sz="3200" dirty="0" smtClean="0"/>
              <a:t> </a:t>
            </a:r>
            <a:r>
              <a:rPr lang="cs-CZ" sz="3200" dirty="0" err="1" smtClean="0"/>
              <a:t>Burg</a:t>
            </a:r>
            <a:r>
              <a:rPr lang="de-DE" sz="3200" dirty="0" smtClean="0"/>
              <a:t> (</a:t>
            </a:r>
            <a:r>
              <a:rPr lang="cs-CZ" sz="3200" dirty="0" smtClean="0"/>
              <a:t>-</a:t>
            </a:r>
            <a:r>
              <a:rPr lang="de-DE" sz="3200" dirty="0" smtClean="0"/>
              <a:t>e</a:t>
            </a:r>
            <a:r>
              <a:rPr lang="cs-CZ" sz="3200" dirty="0" smtClean="0"/>
              <a:t>n</a:t>
            </a:r>
            <a:r>
              <a:rPr lang="de-DE" sz="3200" dirty="0" smtClean="0"/>
              <a:t>)</a:t>
            </a:r>
          </a:p>
          <a:p>
            <a:r>
              <a:rPr lang="de-DE" sz="3200" dirty="0" smtClean="0"/>
              <a:t>d</a:t>
            </a:r>
            <a:r>
              <a:rPr lang="cs-CZ" sz="3200" dirty="0" err="1" smtClean="0"/>
              <a:t>ie</a:t>
            </a:r>
            <a:r>
              <a:rPr lang="de-DE" sz="3200" dirty="0" smtClean="0"/>
              <a:t> S</a:t>
            </a:r>
            <a:r>
              <a:rPr lang="cs-CZ" sz="3200" dirty="0" err="1" smtClean="0"/>
              <a:t>tadt</a:t>
            </a:r>
            <a:r>
              <a:rPr lang="cs-CZ" sz="3200" dirty="0" smtClean="0"/>
              <a:t> (¨e)</a:t>
            </a:r>
          </a:p>
          <a:p>
            <a:r>
              <a:rPr lang="cs-CZ" sz="3200" dirty="0" smtClean="0"/>
              <a:t>der </a:t>
            </a:r>
            <a:r>
              <a:rPr lang="cs-CZ" sz="3200" dirty="0" err="1" smtClean="0"/>
              <a:t>Wald</a:t>
            </a:r>
            <a:r>
              <a:rPr lang="cs-CZ" sz="3200" dirty="0" smtClean="0"/>
              <a:t> (¨</a:t>
            </a:r>
            <a:r>
              <a:rPr lang="cs-CZ" sz="3200" dirty="0" err="1" smtClean="0"/>
              <a:t>er</a:t>
            </a:r>
            <a:r>
              <a:rPr lang="cs-CZ" sz="3200" dirty="0" smtClean="0"/>
              <a:t>)</a:t>
            </a:r>
            <a:r>
              <a:rPr lang="de-DE" sz="3200" dirty="0" smtClean="0"/>
              <a:t> </a:t>
            </a:r>
            <a:endParaRPr lang="cs-CZ" sz="3200" dirty="0" smtClean="0"/>
          </a:p>
          <a:p>
            <a:r>
              <a:rPr lang="cs-CZ" sz="3200" dirty="0" err="1" smtClean="0"/>
              <a:t>das</a:t>
            </a:r>
            <a:r>
              <a:rPr lang="cs-CZ" sz="3200" dirty="0" smtClean="0"/>
              <a:t> </a:t>
            </a:r>
            <a:r>
              <a:rPr lang="cs-CZ" sz="3200" dirty="0" err="1" smtClean="0"/>
              <a:t>Dorf</a:t>
            </a:r>
            <a:r>
              <a:rPr lang="cs-CZ" sz="3200" dirty="0" smtClean="0"/>
              <a:t> (¨</a:t>
            </a:r>
            <a:r>
              <a:rPr lang="cs-CZ" sz="3200" dirty="0" err="1" smtClean="0"/>
              <a:t>er</a:t>
            </a:r>
            <a:r>
              <a:rPr lang="cs-CZ" sz="3200" dirty="0" smtClean="0"/>
              <a:t>)</a:t>
            </a:r>
          </a:p>
          <a:p>
            <a:r>
              <a:rPr lang="cs-CZ" sz="3200" dirty="0" err="1" smtClean="0"/>
              <a:t>das</a:t>
            </a:r>
            <a:r>
              <a:rPr lang="cs-CZ" sz="3200" dirty="0" smtClean="0"/>
              <a:t> </a:t>
            </a:r>
            <a:r>
              <a:rPr lang="cs-CZ" sz="3200" dirty="0" err="1" smtClean="0"/>
              <a:t>Erlebnis</a:t>
            </a:r>
            <a:r>
              <a:rPr lang="cs-CZ" sz="3200" dirty="0" smtClean="0"/>
              <a:t> (-se)</a:t>
            </a:r>
            <a:endParaRPr lang="de-DE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835696" y="5877272"/>
            <a:ext cx="1800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</a:rPr>
              <a:t>der </a:t>
            </a:r>
            <a:r>
              <a:rPr lang="cs-CZ" sz="2400" dirty="0" err="1" smtClean="0">
                <a:solidFill>
                  <a:schemeClr val="accent4">
                    <a:lumMod val="50000"/>
                  </a:schemeClr>
                </a:solidFill>
              </a:rPr>
              <a:t>Bär</a:t>
            </a:r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</a:rPr>
              <a:t> (-</a:t>
            </a:r>
            <a:r>
              <a:rPr lang="cs-CZ" sz="2400" dirty="0" err="1" smtClean="0">
                <a:solidFill>
                  <a:schemeClr val="accent4">
                    <a:lumMod val="50000"/>
                  </a:schemeClr>
                </a:solidFill>
              </a:rPr>
              <a:t>en</a:t>
            </a:r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</a:rPr>
              <a:t>) </a:t>
            </a:r>
            <a:endParaRPr lang="cs-CZ" sz="2400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 rot="402186">
            <a:off x="3800178" y="5989727"/>
            <a:ext cx="1953883" cy="461665"/>
          </a:xfrm>
          <a:prstGeom prst="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>
                <a:solidFill>
                  <a:srgbClr val="0070C0"/>
                </a:solidFill>
                <a:latin typeface="Bradley Hand ITC" pitchFamily="66" charset="0"/>
              </a:rPr>
              <a:t>die</a:t>
            </a:r>
            <a:r>
              <a:rPr lang="cs-CZ" sz="2400" b="1" dirty="0" smtClean="0">
                <a:solidFill>
                  <a:srgbClr val="0070C0"/>
                </a:solidFill>
                <a:latin typeface="Bradley Hand ITC" pitchFamily="66" charset="0"/>
              </a:rPr>
              <a:t> </a:t>
            </a:r>
            <a:r>
              <a:rPr lang="cs-CZ" sz="2400" b="1" dirty="0" err="1" smtClean="0">
                <a:solidFill>
                  <a:srgbClr val="0070C0"/>
                </a:solidFill>
                <a:latin typeface="Bradley Hand ITC" pitchFamily="66" charset="0"/>
              </a:rPr>
              <a:t>Bären</a:t>
            </a:r>
            <a:endParaRPr lang="cs-CZ" sz="2400" b="1" dirty="0">
              <a:solidFill>
                <a:srgbClr val="0070C0"/>
              </a:solidFill>
              <a:latin typeface="Bradley Hand ITC" pitchFamily="66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http://www.lingea.cz/images/book-samples/hnd-GECZ-1.jpg"/>
          <p:cNvPicPr>
            <a:picLocks noChangeAspect="1" noChangeArrowheads="1"/>
          </p:cNvPicPr>
          <p:nvPr/>
        </p:nvPicPr>
        <p:blipFill>
          <a:blip r:embed="rId3" cstate="print"/>
          <a:srcRect l="4617" b="47585"/>
          <a:stretch>
            <a:fillRect/>
          </a:stretch>
        </p:blipFill>
        <p:spPr bwMode="auto">
          <a:xfrm>
            <a:off x="2915816" y="188640"/>
            <a:ext cx="5950843" cy="468052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0" name="TextovéPole 9"/>
          <p:cNvSpPr txBox="1"/>
          <p:nvPr/>
        </p:nvSpPr>
        <p:spPr>
          <a:xfrm>
            <a:off x="323528" y="548680"/>
            <a:ext cx="2376264" cy="3779758"/>
          </a:xfrm>
          <a:prstGeom prst="foldedCorner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b="1" dirty="0" smtClean="0">
                <a:latin typeface="Comic Sans MS" pitchFamily="66" charset="0"/>
              </a:rPr>
              <a:t>Najdi ve slovníku: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dirty="0" smtClean="0">
                <a:latin typeface="Comic Sans MS" pitchFamily="66" charset="0"/>
              </a:rPr>
              <a:t>obavy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dirty="0">
                <a:latin typeface="Comic Sans MS" pitchFamily="66" charset="0"/>
              </a:rPr>
              <a:t>(</a:t>
            </a:r>
            <a:r>
              <a:rPr lang="cs-CZ" dirty="0" smtClean="0">
                <a:latin typeface="Comic Sans MS" pitchFamily="66" charset="0"/>
              </a:rPr>
              <a:t>lékařské) posudky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dirty="0" smtClean="0">
                <a:latin typeface="Comic Sans MS" pitchFamily="66" charset="0"/>
              </a:rPr>
              <a:t>talenty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dirty="0" smtClean="0">
                <a:latin typeface="Comic Sans MS" pitchFamily="66" charset="0"/>
              </a:rPr>
              <a:t>doprovody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dirty="0" smtClean="0">
                <a:latin typeface="Comic Sans MS" pitchFamily="66" charset="0"/>
              </a:rPr>
              <a:t>touhy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dirty="0" smtClean="0">
                <a:latin typeface="Comic Sans MS" pitchFamily="66" charset="0"/>
              </a:rPr>
              <a:t>události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dirty="0" smtClean="0">
                <a:latin typeface="Comic Sans MS" pitchFamily="66" charset="0"/>
              </a:rPr>
              <a:t>oprávnění </a:t>
            </a:r>
          </a:p>
        </p:txBody>
      </p:sp>
      <p:sp>
        <p:nvSpPr>
          <p:cNvPr id="12" name="TextovéPole 11"/>
          <p:cNvSpPr txBox="1"/>
          <p:nvPr/>
        </p:nvSpPr>
        <p:spPr>
          <a:xfrm rot="229998">
            <a:off x="885611" y="4749544"/>
            <a:ext cx="2945542" cy="1834515"/>
          </a:xfrm>
          <a:prstGeom prst="flowChartDocument">
            <a:avLst/>
          </a:prstGeom>
          <a:solidFill>
            <a:srgbClr val="FFFFCC"/>
          </a:solidFill>
        </p:spPr>
        <p:txBody>
          <a:bodyPr wrap="square" rtlCol="0">
            <a:spAutoFit/>
          </a:bodyPr>
          <a:lstStyle/>
          <a:p>
            <a:endParaRPr lang="cs-CZ" b="1" dirty="0" smtClean="0">
              <a:solidFill>
                <a:srgbClr val="0070C0"/>
              </a:solidFill>
              <a:latin typeface="Bradley Hand ITC" pitchFamily="66" charset="0"/>
            </a:endParaRPr>
          </a:p>
          <a:p>
            <a:r>
              <a:rPr lang="cs-CZ" b="1" dirty="0" err="1" smtClean="0">
                <a:solidFill>
                  <a:srgbClr val="0070C0"/>
                </a:solidFill>
                <a:latin typeface="Bradley Hand ITC" pitchFamily="66" charset="0"/>
              </a:rPr>
              <a:t>die</a:t>
            </a:r>
            <a:r>
              <a:rPr lang="cs-CZ" b="1" dirty="0" smtClean="0">
                <a:solidFill>
                  <a:srgbClr val="0070C0"/>
                </a:solidFill>
                <a:latin typeface="Bradley Hand ITC" pitchFamily="66" charset="0"/>
              </a:rPr>
              <a:t> </a:t>
            </a:r>
            <a:r>
              <a:rPr lang="cs-CZ" b="1" dirty="0" err="1" smtClean="0">
                <a:solidFill>
                  <a:srgbClr val="0070C0"/>
                </a:solidFill>
                <a:latin typeface="Bradley Hand ITC" pitchFamily="66" charset="0"/>
              </a:rPr>
              <a:t>Befürchtungen</a:t>
            </a:r>
            <a:r>
              <a:rPr lang="cs-CZ" b="1" dirty="0" smtClean="0">
                <a:solidFill>
                  <a:srgbClr val="0070C0"/>
                </a:solidFill>
                <a:latin typeface="Bradley Hand ITC" pitchFamily="66" charset="0"/>
              </a:rPr>
              <a:t> – obavy</a:t>
            </a:r>
          </a:p>
          <a:p>
            <a:r>
              <a:rPr lang="cs-CZ" b="1" dirty="0" err="1" smtClean="0">
                <a:solidFill>
                  <a:srgbClr val="0070C0"/>
                </a:solidFill>
                <a:latin typeface="Bradley Hand ITC" pitchFamily="66" charset="0"/>
              </a:rPr>
              <a:t>die</a:t>
            </a:r>
            <a:r>
              <a:rPr lang="cs-CZ" b="1" dirty="0" smtClean="0">
                <a:solidFill>
                  <a:srgbClr val="0070C0"/>
                </a:solidFill>
                <a:latin typeface="Bradley Hand ITC" pitchFamily="66" charset="0"/>
              </a:rPr>
              <a:t> </a:t>
            </a:r>
          </a:p>
          <a:p>
            <a:endParaRPr lang="cs-CZ" b="1" dirty="0">
              <a:solidFill>
                <a:srgbClr val="0070C0"/>
              </a:solidFill>
              <a:latin typeface="Bradley Hand ITC" pitchFamily="66" charset="0"/>
            </a:endParaRPr>
          </a:p>
          <a:p>
            <a:r>
              <a:rPr lang="cs-CZ" b="1" dirty="0" smtClean="0">
                <a:solidFill>
                  <a:srgbClr val="0070C0"/>
                </a:solidFill>
                <a:latin typeface="Bradley Hand ITC" pitchFamily="66" charset="0"/>
              </a:rPr>
              <a:t> </a:t>
            </a:r>
            <a:endParaRPr lang="cs-CZ" b="1" dirty="0">
              <a:solidFill>
                <a:srgbClr val="0070C0"/>
              </a:solidFill>
              <a:latin typeface="Bradley Hand ITC" pitchFamily="66" charset="0"/>
            </a:endParaRPr>
          </a:p>
        </p:txBody>
      </p:sp>
      <p:pic>
        <p:nvPicPr>
          <p:cNvPr id="2053" name="Picture 5" descr="C:\Users\Dáša\AppData\Local\Microsoft\Windows\Temporary Internet Files\Content.IE5\7FM5VO3Q\MC900441726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616532">
            <a:off x="913951" y="3659383"/>
            <a:ext cx="1951112" cy="1951112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Doplňte slova v množném čísle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2132856"/>
            <a:ext cx="8640960" cy="4525963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Die </a:t>
            </a:r>
            <a:r>
              <a:rPr lang="cs-CZ" dirty="0" err="1" smtClean="0"/>
              <a:t>Frau</a:t>
            </a:r>
            <a:r>
              <a:rPr lang="cs-CZ" dirty="0" smtClean="0"/>
              <a:t> </a:t>
            </a:r>
            <a:r>
              <a:rPr lang="cs-CZ" dirty="0" err="1" smtClean="0"/>
              <a:t>hat</a:t>
            </a:r>
            <a:r>
              <a:rPr lang="cs-CZ" dirty="0" smtClean="0"/>
              <a:t> </a:t>
            </a:r>
            <a:r>
              <a:rPr lang="cs-CZ" dirty="0" err="1" smtClean="0"/>
              <a:t>drei</a:t>
            </a:r>
            <a:r>
              <a:rPr lang="cs-CZ" dirty="0" smtClean="0"/>
              <a:t> ________.		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Tochter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err="1" smtClean="0"/>
              <a:t>Kennst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die</a:t>
            </a:r>
            <a:r>
              <a:rPr lang="cs-CZ" dirty="0" smtClean="0"/>
              <a:t> ____________?		der Mann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_________ </a:t>
            </a:r>
            <a:r>
              <a:rPr lang="cs-CZ" dirty="0" err="1" smtClean="0"/>
              <a:t>brauchen</a:t>
            </a:r>
            <a:r>
              <a:rPr lang="cs-CZ" dirty="0" smtClean="0"/>
              <a:t> </a:t>
            </a:r>
            <a:r>
              <a:rPr lang="cs-CZ" dirty="0" err="1" smtClean="0"/>
              <a:t>Liebe</a:t>
            </a:r>
            <a:r>
              <a:rPr lang="cs-CZ" dirty="0" smtClean="0"/>
              <a:t>.		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Frau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Die __________ </a:t>
            </a:r>
            <a:r>
              <a:rPr lang="cs-CZ" dirty="0" err="1" smtClean="0"/>
              <a:t>sind</a:t>
            </a:r>
            <a:r>
              <a:rPr lang="cs-CZ" dirty="0" smtClean="0"/>
              <a:t> </a:t>
            </a:r>
            <a:r>
              <a:rPr lang="cs-CZ" dirty="0" err="1" smtClean="0"/>
              <a:t>billig</a:t>
            </a:r>
            <a:r>
              <a:rPr lang="cs-CZ" dirty="0" smtClean="0"/>
              <a:t>.		der </a:t>
            </a:r>
            <a:r>
              <a:rPr lang="cs-CZ" dirty="0" err="1" smtClean="0"/>
              <a:t>Apfel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lernen</a:t>
            </a:r>
            <a:r>
              <a:rPr lang="cs-CZ" dirty="0" smtClean="0"/>
              <a:t> </a:t>
            </a:r>
            <a:r>
              <a:rPr lang="cs-CZ" dirty="0" err="1" smtClean="0"/>
              <a:t>neue</a:t>
            </a:r>
            <a:r>
              <a:rPr lang="cs-CZ" dirty="0" smtClean="0"/>
              <a:t> _________.		</a:t>
            </a: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Wort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err="1" smtClean="0"/>
              <a:t>Danke</a:t>
            </a:r>
            <a:r>
              <a:rPr lang="cs-CZ" dirty="0" smtClean="0"/>
              <a:t> </a:t>
            </a:r>
            <a:r>
              <a:rPr lang="cs-CZ" dirty="0" err="1" smtClean="0"/>
              <a:t>für</a:t>
            </a:r>
            <a:r>
              <a:rPr lang="cs-CZ" dirty="0" smtClean="0"/>
              <a:t> </a:t>
            </a:r>
            <a:r>
              <a:rPr lang="cs-CZ" dirty="0" err="1" smtClean="0"/>
              <a:t>die</a:t>
            </a:r>
            <a:r>
              <a:rPr lang="cs-CZ" dirty="0" smtClean="0"/>
              <a:t> ___________.		</a:t>
            </a:r>
            <a:r>
              <a:rPr lang="cs-CZ" dirty="0" err="1" smtClean="0"/>
              <a:t>die</a:t>
            </a:r>
            <a:r>
              <a:rPr lang="cs-CZ" dirty="0" smtClean="0"/>
              <a:t> Rose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err="1" smtClean="0"/>
              <a:t>Haben</a:t>
            </a:r>
            <a:r>
              <a:rPr lang="cs-CZ" dirty="0" smtClean="0"/>
              <a:t> </a:t>
            </a:r>
            <a:r>
              <a:rPr lang="cs-CZ" dirty="0" err="1" smtClean="0"/>
              <a:t>Sie</a:t>
            </a:r>
            <a:r>
              <a:rPr lang="cs-CZ" dirty="0" smtClean="0"/>
              <a:t> __________?			</a:t>
            </a: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Kind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339752" y="1196752"/>
            <a:ext cx="4156199" cy="1031915"/>
          </a:xfrm>
          <a:prstGeom prst="flowChartDocumen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400" b="1" dirty="0" smtClean="0">
                <a:solidFill>
                  <a:srgbClr val="0070C0"/>
                </a:solidFill>
                <a:latin typeface="Bradley Hand ITC" pitchFamily="66" charset="0"/>
              </a:rPr>
              <a:t>Die </a:t>
            </a:r>
            <a:r>
              <a:rPr lang="cs-CZ" sz="2400" b="1" dirty="0" err="1" smtClean="0">
                <a:solidFill>
                  <a:srgbClr val="0070C0"/>
                </a:solidFill>
                <a:latin typeface="Bradley Hand ITC" pitchFamily="66" charset="0"/>
              </a:rPr>
              <a:t>Frau</a:t>
            </a:r>
            <a:r>
              <a:rPr lang="cs-CZ" sz="2400" b="1" dirty="0" smtClean="0">
                <a:solidFill>
                  <a:srgbClr val="0070C0"/>
                </a:solidFill>
                <a:latin typeface="Bradley Hand ITC" pitchFamily="66" charset="0"/>
              </a:rPr>
              <a:t> </a:t>
            </a:r>
            <a:r>
              <a:rPr lang="cs-CZ" sz="2400" b="1" dirty="0" err="1" smtClean="0">
                <a:solidFill>
                  <a:srgbClr val="0070C0"/>
                </a:solidFill>
                <a:latin typeface="Bradley Hand ITC" pitchFamily="66" charset="0"/>
              </a:rPr>
              <a:t>hat</a:t>
            </a:r>
            <a:r>
              <a:rPr lang="cs-CZ" sz="2400" b="1" dirty="0" smtClean="0">
                <a:solidFill>
                  <a:srgbClr val="0070C0"/>
                </a:solidFill>
                <a:latin typeface="Bradley Hand ITC" pitchFamily="66" charset="0"/>
              </a:rPr>
              <a:t> </a:t>
            </a:r>
            <a:r>
              <a:rPr lang="cs-CZ" sz="2400" b="1" dirty="0" err="1" smtClean="0">
                <a:solidFill>
                  <a:srgbClr val="0070C0"/>
                </a:solidFill>
                <a:latin typeface="Bradley Hand ITC" pitchFamily="66" charset="0"/>
              </a:rPr>
              <a:t>drei</a:t>
            </a:r>
            <a:r>
              <a:rPr lang="cs-CZ" sz="2400" b="1" dirty="0" smtClean="0">
                <a:solidFill>
                  <a:srgbClr val="0070C0"/>
                </a:solidFill>
                <a:latin typeface="Bradley Hand ITC" pitchFamily="66" charset="0"/>
              </a:rPr>
              <a:t> </a:t>
            </a:r>
            <a:r>
              <a:rPr lang="cs-CZ" sz="2400" b="1" dirty="0" err="1" smtClean="0">
                <a:solidFill>
                  <a:srgbClr val="0070C0"/>
                </a:solidFill>
                <a:latin typeface="Bradley Hand ITC" pitchFamily="66" charset="0"/>
              </a:rPr>
              <a:t>Töchter</a:t>
            </a:r>
            <a:r>
              <a:rPr lang="cs-CZ" sz="2400" b="1" dirty="0" smtClean="0">
                <a:solidFill>
                  <a:srgbClr val="0070C0"/>
                </a:solidFill>
                <a:latin typeface="Bradley Hand ITC" pitchFamily="66" charset="0"/>
              </a:rPr>
              <a:t>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b="1" dirty="0" smtClean="0">
                <a:solidFill>
                  <a:srgbClr val="0070C0"/>
                </a:solidFill>
                <a:latin typeface="Bradley Hand ITC" pitchFamily="66" charset="0"/>
              </a:rPr>
              <a:t>……...   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4680520" cy="1584176"/>
          </a:xfrm>
          <a:prstGeom prst="flowChartDocumen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>
            <a:normAutofit fontScale="90000"/>
          </a:bodyPr>
          <a:lstStyle/>
          <a:p>
            <a:pPr algn="l"/>
            <a:r>
              <a:rPr lang="de-DE" sz="2800" dirty="0">
                <a:latin typeface="+mn-lt"/>
                <a:ea typeface="+mn-ea"/>
                <a:cs typeface="+mn-cs"/>
              </a:rPr>
              <a:t>Das Mädchen schreibt ein Diktat. </a:t>
            </a:r>
            <a:r>
              <a:rPr lang="cs-CZ" sz="2800" dirty="0">
                <a:latin typeface="+mn-lt"/>
                <a:ea typeface="+mn-ea"/>
                <a:cs typeface="+mn-cs"/>
              </a:rPr>
              <a:t/>
            </a:r>
            <a:br>
              <a:rPr lang="cs-CZ" sz="2800" dirty="0">
                <a:latin typeface="+mn-lt"/>
                <a:ea typeface="+mn-ea"/>
                <a:cs typeface="+mn-cs"/>
              </a:rPr>
            </a:br>
            <a:r>
              <a:rPr lang="de-DE" sz="4000" dirty="0" smtClean="0">
                <a:solidFill>
                  <a:srgbClr val="0070C0"/>
                </a:solidFill>
                <a:latin typeface="Freestyle Script" pitchFamily="66" charset="0"/>
              </a:rPr>
              <a:t> Die Mädchen schreiben Diktate.</a:t>
            </a:r>
            <a:endParaRPr lang="cs-CZ" sz="4000" dirty="0">
              <a:solidFill>
                <a:srgbClr val="0070C0"/>
              </a:solidFill>
              <a:latin typeface="Freestyle Script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63888" y="1916832"/>
            <a:ext cx="4762872" cy="4680520"/>
          </a:xfrm>
          <a:solidFill>
            <a:srgbClr val="FFFFCC"/>
          </a:solidFill>
        </p:spPr>
        <p:txBody>
          <a:bodyPr>
            <a:noAutofit/>
          </a:bodyPr>
          <a:lstStyle/>
          <a:p>
            <a:pPr>
              <a:buNone/>
            </a:pPr>
            <a:r>
              <a:rPr lang="de-DE" sz="2500" dirty="0" smtClean="0"/>
              <a:t>Der Bruder schreibt das Diktat.  </a:t>
            </a:r>
          </a:p>
          <a:p>
            <a:pPr>
              <a:buNone/>
            </a:pPr>
            <a:r>
              <a:rPr lang="de-DE" sz="2500" dirty="0" smtClean="0"/>
              <a:t>Das Kind macht ein Experiment.</a:t>
            </a:r>
          </a:p>
          <a:p>
            <a:pPr>
              <a:buNone/>
            </a:pPr>
            <a:r>
              <a:rPr lang="de-DE" sz="2500" dirty="0" smtClean="0"/>
              <a:t>Der Schüler macht das Experiment. </a:t>
            </a:r>
          </a:p>
          <a:p>
            <a:pPr>
              <a:buNone/>
            </a:pPr>
            <a:r>
              <a:rPr lang="de-DE" sz="2500" dirty="0" smtClean="0"/>
              <a:t>Der Student schreibt ein Märchen. </a:t>
            </a:r>
          </a:p>
          <a:p>
            <a:pPr>
              <a:buNone/>
            </a:pPr>
            <a:r>
              <a:rPr lang="de-DE" sz="2500" dirty="0" smtClean="0"/>
              <a:t>Die Sekretärin braucht das Datum.</a:t>
            </a:r>
          </a:p>
          <a:p>
            <a:pPr>
              <a:buNone/>
            </a:pPr>
            <a:r>
              <a:rPr lang="de-DE" sz="2500" dirty="0" smtClean="0"/>
              <a:t>Die Fabrik braucht eine Direktorin. </a:t>
            </a:r>
          </a:p>
          <a:p>
            <a:pPr>
              <a:buNone/>
            </a:pPr>
            <a:r>
              <a:rPr lang="de-DE" sz="2500" dirty="0" smtClean="0"/>
              <a:t>Der Vater repariert das Fenster. </a:t>
            </a:r>
          </a:p>
          <a:p>
            <a:pPr>
              <a:buNone/>
            </a:pPr>
            <a:r>
              <a:rPr lang="de-DE" sz="2500" dirty="0" smtClean="0"/>
              <a:t>Der Gast hat das Buch. </a:t>
            </a:r>
          </a:p>
          <a:p>
            <a:pPr>
              <a:buNone/>
            </a:pPr>
            <a:r>
              <a:rPr lang="de-DE" sz="2500" dirty="0" smtClean="0"/>
              <a:t>Der Gast hat ein Buch. </a:t>
            </a:r>
          </a:p>
          <a:p>
            <a:pPr>
              <a:buNone/>
            </a:pPr>
            <a:r>
              <a:rPr lang="de-DE" sz="2500" dirty="0" smtClean="0"/>
              <a:t>Die Familie hat ein Radio. </a:t>
            </a:r>
            <a:endParaRPr lang="cs-CZ" sz="2500" dirty="0"/>
          </a:p>
        </p:txBody>
      </p:sp>
      <p:pic>
        <p:nvPicPr>
          <p:cNvPr id="4" name="Picture 5" descr="C:\Users\Dáša\AppData\Local\Microsoft\Windows\Temporary Internet Files\Content.IE5\7FM5VO3Q\MC900441726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126629">
            <a:off x="4279179" y="-32174"/>
            <a:ext cx="1572473" cy="1572473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209331"/>
          </a:xfrm>
        </p:spPr>
        <p:txBody>
          <a:bodyPr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000" cap="all" dirty="0" err="1" smtClean="0">
                <a:latin typeface="Arial" pitchFamily="34" charset="0"/>
                <a:cs typeface="Arial" pitchFamily="34" charset="0"/>
              </a:rPr>
              <a:t>Baumbach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, Rudolf a </a:t>
            </a:r>
            <a:r>
              <a:rPr lang="cs-CZ" sz="2000" cap="all" dirty="0" err="1" smtClean="0">
                <a:latin typeface="Arial" pitchFamily="34" charset="0"/>
                <a:cs typeface="Arial" pitchFamily="34" charset="0"/>
              </a:rPr>
              <a:t>václavková</a:t>
            </a:r>
            <a:r>
              <a:rPr lang="cs-CZ" sz="2000" cap="all" dirty="0" smtClean="0">
                <a:latin typeface="Arial" pitchFamily="34" charset="0"/>
                <a:cs typeface="Arial" pitchFamily="34" charset="0"/>
              </a:rPr>
              <a:t>,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Gertruda </a:t>
            </a:r>
            <a:r>
              <a:rPr lang="cs-CZ" sz="2000" i="1" dirty="0" smtClean="0">
                <a:latin typeface="Arial" pitchFamily="34" charset="0"/>
                <a:cs typeface="Arial" pitchFamily="34" charset="0"/>
              </a:rPr>
              <a:t>Mluvnice němčiny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 Olomouc: FIN PUBLISHING, 1997,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ISBN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80-86002-27-6. </a:t>
            </a: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000" dirty="0" smtClean="0">
                <a:latin typeface="Arial" charset="0"/>
                <a:cs typeface="Arial" charset="0"/>
              </a:rPr>
              <a:t>Obrázky </a:t>
            </a:r>
            <a:r>
              <a:rPr lang="cs-CZ" sz="2000" dirty="0">
                <a:latin typeface="Arial" charset="0"/>
                <a:cs typeface="Arial" charset="0"/>
              </a:rPr>
              <a:t>galerie Kliparty kvalitně [cit. </a:t>
            </a:r>
            <a:r>
              <a:rPr lang="cs-CZ" sz="2000" dirty="0" smtClean="0">
                <a:latin typeface="Arial" charset="0"/>
                <a:cs typeface="Arial" charset="0"/>
              </a:rPr>
              <a:t>11.8.2012]. </a:t>
            </a:r>
            <a:r>
              <a:rPr lang="cs-CZ" sz="2000" dirty="0">
                <a:latin typeface="Arial" charset="0"/>
                <a:cs typeface="Arial" charset="0"/>
              </a:rPr>
              <a:t>Dostupný pod licencí Microsoft Office 2010 WWW: &lt;http://office.microsoft.com/</a:t>
            </a:r>
            <a:r>
              <a:rPr lang="cs-CZ" sz="2000" dirty="0" err="1">
                <a:latin typeface="Arial" charset="0"/>
                <a:cs typeface="Arial" charset="0"/>
              </a:rPr>
              <a:t>cs-cz</a:t>
            </a:r>
            <a:r>
              <a:rPr lang="cs-CZ" sz="2000" dirty="0">
                <a:latin typeface="Arial" charset="0"/>
                <a:cs typeface="Arial" charset="0"/>
              </a:rPr>
              <a:t>/</a:t>
            </a:r>
            <a:r>
              <a:rPr lang="cs-CZ" sz="2000" dirty="0" err="1">
                <a:latin typeface="Arial" charset="0"/>
                <a:cs typeface="Arial" charset="0"/>
              </a:rPr>
              <a:t>images</a:t>
            </a:r>
            <a:r>
              <a:rPr lang="cs-CZ" sz="2000" dirty="0">
                <a:latin typeface="Arial" charset="0"/>
                <a:cs typeface="Arial" charset="0"/>
              </a:rPr>
              <a:t>/&gt;.</a:t>
            </a: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Pokud není uvedeno jinak, použitý materiál je z vlastních zdrojů autora.</a:t>
            </a: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16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57200" y="0"/>
            <a:ext cx="8229600" cy="126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Použité</a:t>
            </a:r>
            <a:r>
              <a:rPr kumimoji="0" lang="cs-CZ" sz="4400" b="1" i="0" u="none" strike="noStrike" kern="1200" cap="none" spc="0" normalizeH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 zdroje</a:t>
            </a:r>
            <a:endParaRPr kumimoji="0" lang="cs-CZ" sz="44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939640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Vlastní 1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VY_32_INOVACE_04_A_04_rod podstatnych jmen_procvicovani</Template>
  <TotalTime>928</TotalTime>
  <Words>524</Words>
  <Application>Microsoft Office PowerPoint</Application>
  <PresentationFormat>Předvádění na obrazovce (4:3)</PresentationFormat>
  <Paragraphs>157</Paragraphs>
  <Slides>16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sady Office</vt:lpstr>
      <vt:lpstr>Prezentace aplikace PowerPoint</vt:lpstr>
      <vt:lpstr>Prezentace aplikace PowerPoint</vt:lpstr>
      <vt:lpstr>Množné číslo podstatných jmen koncovky</vt:lpstr>
      <vt:lpstr>Tvary množného čísla</vt:lpstr>
      <vt:lpstr>Koncovky množného čísla  podstatných jmen</vt:lpstr>
      <vt:lpstr>a) koncovka nulová</vt:lpstr>
      <vt:lpstr>b) koncovka -e</vt:lpstr>
      <vt:lpstr>c) koncovka -(e)n</vt:lpstr>
      <vt:lpstr>d) koncovka -er</vt:lpstr>
      <vt:lpstr>e) koncovka -s</vt:lpstr>
      <vt:lpstr>Prezentace aplikace PowerPoint</vt:lpstr>
      <vt:lpstr>Jak zní množné číslo?</vt:lpstr>
      <vt:lpstr>Prezentace aplikace PowerPoint</vt:lpstr>
      <vt:lpstr>Doplňte slova v množném čísle</vt:lpstr>
      <vt:lpstr>Das Mädchen schreibt ein Diktat.   Die Mädchen schreiben Diktate.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das Nomen</dc:title>
  <dc:creator>Dagpol</dc:creator>
  <cp:lastModifiedBy>POLÁKOVÁ Dagmar</cp:lastModifiedBy>
  <cp:revision>60</cp:revision>
  <dcterms:created xsi:type="dcterms:W3CDTF">2013-05-16T07:38:25Z</dcterms:created>
  <dcterms:modified xsi:type="dcterms:W3CDTF">2013-06-04T10:36:59Z</dcterms:modified>
</cp:coreProperties>
</file>