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bookmarkIdSeed="8">
  <p:sldMasterIdLst>
    <p:sldMasterId id="2147483768" r:id="rId1"/>
  </p:sldMasterIdLst>
  <p:notesMasterIdLst>
    <p:notesMasterId r:id="rId9"/>
  </p:notesMasterIdLst>
  <p:sldIdLst>
    <p:sldId id="256" r:id="rId2"/>
    <p:sldId id="263" r:id="rId3"/>
    <p:sldId id="264" r:id="rId4"/>
    <p:sldId id="266" r:id="rId5"/>
    <p:sldId id="267" r:id="rId6"/>
    <p:sldId id="268" r:id="rId7"/>
    <p:sldId id="26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702" y="-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90534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fade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mailto:ucitelx25@centrum.cz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6895415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VY_32_INOVACE_10_B_04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MS Word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Formátování </a:t>
                      </a: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písma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Pavel Novotný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1. ročník studijního oboru 37-41-M/01 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Provoz </a:t>
            </a:r>
            <a:r>
              <a:rPr lang="cs-CZ" sz="1600" cap="all" dirty="0">
                <a:latin typeface="Arial" pitchFamily="34" charset="0"/>
                <a:cs typeface="Arial" pitchFamily="34" charset="0"/>
              </a:rPr>
              <a:t>a ekonomika dopravy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, předmětu Informační a komunikační technologie, inovuje výuku použitím multimediálních pomůcek – prezentace s názornými obrázky doplněnými textem a podporující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46" t="5860" r="70128" b="85351"/>
          <a:stretch/>
        </p:blipFill>
        <p:spPr bwMode="auto">
          <a:xfrm>
            <a:off x="3203848" y="4237789"/>
            <a:ext cx="2554811" cy="7534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Obdélník 6"/>
          <p:cNvSpPr/>
          <p:nvPr/>
        </p:nvSpPr>
        <p:spPr>
          <a:xfrm>
            <a:off x="760645" y="633512"/>
            <a:ext cx="211468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 smtClean="0" bmk="_Toc254548344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Formátování písma</a:t>
            </a:r>
            <a:endParaRPr lang="cs-CZ" b="1" dirty="0" smtClean="0"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5536" y="1124744"/>
            <a:ext cx="84249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Word nám nabízí obrovskou škálu typů písem (tzv.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fontů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). Před změnou typu písma je nejprve třeba vždy označit tu část textu, jehož písmo chceme zaměnit za jiné.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195" name="AutoShape 3"/>
          <p:cNvSpPr>
            <a:spLocks noChangeShapeType="1"/>
          </p:cNvSpPr>
          <p:nvPr/>
        </p:nvSpPr>
        <p:spPr bwMode="auto">
          <a:xfrm>
            <a:off x="2442068" y="3778006"/>
            <a:ext cx="1265836" cy="556609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197" name="Rectangle 5"/>
          <p:cNvSpPr>
            <a:spLocks noChangeArrowheads="1"/>
          </p:cNvSpPr>
          <p:nvPr/>
        </p:nvSpPr>
        <p:spPr bwMode="auto">
          <a:xfrm>
            <a:off x="760645" y="3573016"/>
            <a:ext cx="1752403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Změna vzhledu písma</a:t>
            </a:r>
            <a:r>
              <a:rPr kumimoji="0" lang="cs-CZ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8198" name="Rectangle 6"/>
          <p:cNvSpPr>
            <a:spLocks noChangeArrowheads="1"/>
          </p:cNvSpPr>
          <p:nvPr/>
        </p:nvSpPr>
        <p:spPr bwMode="auto">
          <a:xfrm>
            <a:off x="6516216" y="3639507"/>
            <a:ext cx="187220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Změna velikosti písma:</a:t>
            </a:r>
            <a:endParaRPr kumimoji="0" lang="cs-CZ" sz="12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cxnSp>
        <p:nvCxnSpPr>
          <p:cNvPr id="3" name="AutoShape 7"/>
          <p:cNvCxnSpPr>
            <a:cxnSpLocks noChangeShapeType="1"/>
          </p:cNvCxnSpPr>
          <p:nvPr/>
        </p:nvCxnSpPr>
        <p:spPr bwMode="auto">
          <a:xfrm flipH="1">
            <a:off x="4363531" y="3778006"/>
            <a:ext cx="2152685" cy="556610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</p:spPr>
      </p:cxnSp>
      <p:sp>
        <p:nvSpPr>
          <p:cNvPr id="8200" name="Rectangle 8"/>
          <p:cNvSpPr>
            <a:spLocks noChangeArrowheads="1"/>
          </p:cNvSpPr>
          <p:nvPr/>
        </p:nvSpPr>
        <p:spPr bwMode="auto">
          <a:xfrm>
            <a:off x="395536" y="1860794"/>
            <a:ext cx="8352928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Nejčastěji vybíráme tažením myší, máme k dispozici i další možnosti: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Celý dokument – stiskneme klávesovou zkratku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Ctrl+A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nebo 3klik vlevo před textem</a:t>
            </a:r>
          </a:p>
          <a:p>
            <a:pPr lvl="0" algn="just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Odstavec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 3klik do zvoleného odstavce,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Slovo – 2klik na zvolené slovo</a:t>
            </a:r>
          </a:p>
        </p:txBody>
      </p:sp>
      <p:sp>
        <p:nvSpPr>
          <p:cNvPr id="13" name="Rectangle 5"/>
          <p:cNvSpPr>
            <a:spLocks noChangeArrowheads="1"/>
          </p:cNvSpPr>
          <p:nvPr/>
        </p:nvSpPr>
        <p:spPr bwMode="auto">
          <a:xfrm>
            <a:off x="433043" y="5301208"/>
            <a:ext cx="2445606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2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Tučné, kurzíva, podtržené</a:t>
            </a:r>
            <a:r>
              <a:rPr kumimoji="0" lang="cs-CZ" sz="1200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písmo</a:t>
            </a:r>
            <a:r>
              <a:rPr kumimoji="0" lang="cs-CZ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4" name="AutoShape 3"/>
          <p:cNvSpPr>
            <a:spLocks noChangeShapeType="1"/>
          </p:cNvSpPr>
          <p:nvPr/>
        </p:nvSpPr>
        <p:spPr bwMode="auto">
          <a:xfrm flipV="1">
            <a:off x="2866870" y="4797152"/>
            <a:ext cx="632918" cy="642555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" name="Rectangle 6"/>
          <p:cNvSpPr>
            <a:spLocks noChangeArrowheads="1"/>
          </p:cNvSpPr>
          <p:nvPr/>
        </p:nvSpPr>
        <p:spPr bwMode="auto">
          <a:xfrm>
            <a:off x="6228184" y="5338411"/>
            <a:ext cx="2258374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Zvýraznění</a:t>
            </a:r>
            <a:r>
              <a:rPr kumimoji="0" lang="cs-CZ" sz="1200" b="0" i="0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textu, barva </a:t>
            </a:r>
            <a:r>
              <a:rPr kumimoji="0" lang="cs-CZ" sz="1200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písma</a:t>
            </a:r>
            <a:endParaRPr kumimoji="0" lang="cs-CZ" sz="12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6" name="AutoShape 3"/>
          <p:cNvSpPr>
            <a:spLocks noChangeShapeType="1"/>
          </p:cNvSpPr>
          <p:nvPr/>
        </p:nvSpPr>
        <p:spPr bwMode="auto">
          <a:xfrm flipH="1" flipV="1">
            <a:off x="5364088" y="4869159"/>
            <a:ext cx="835669" cy="555476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99845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2" name="obrázek 3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412776"/>
            <a:ext cx="768350" cy="214313"/>
          </a:xfrm>
          <a:prstGeom prst="rect">
            <a:avLst/>
          </a:prstGeom>
          <a:noFill/>
        </p:spPr>
      </p:pic>
      <p:pic>
        <p:nvPicPr>
          <p:cNvPr id="6151" name="obrázek 3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1988840"/>
            <a:ext cx="233362" cy="214313"/>
          </a:xfrm>
          <a:prstGeom prst="rect">
            <a:avLst/>
          </a:prstGeom>
          <a:noFill/>
        </p:spPr>
      </p:pic>
      <p:pic>
        <p:nvPicPr>
          <p:cNvPr id="6150" name="obrázek 4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2564904"/>
            <a:ext cx="469900" cy="214313"/>
          </a:xfrm>
          <a:prstGeom prst="rect">
            <a:avLst/>
          </a:prstGeom>
          <a:noFill/>
        </p:spPr>
      </p:pic>
      <p:pic>
        <p:nvPicPr>
          <p:cNvPr id="6149" name="obrázek 4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5536" y="3140968"/>
            <a:ext cx="428625" cy="214313"/>
          </a:xfrm>
          <a:prstGeom prst="rect">
            <a:avLst/>
          </a:prstGeom>
          <a:noFill/>
        </p:spPr>
      </p:pic>
      <p:pic>
        <p:nvPicPr>
          <p:cNvPr id="6148" name="obrázek 50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5536" y="3645024"/>
            <a:ext cx="311150" cy="214313"/>
          </a:xfrm>
          <a:prstGeom prst="rect">
            <a:avLst/>
          </a:prstGeom>
          <a:noFill/>
        </p:spPr>
      </p:pic>
      <p:pic>
        <p:nvPicPr>
          <p:cNvPr id="6147" name="obrázek 53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95536" y="4221088"/>
            <a:ext cx="314325" cy="214313"/>
          </a:xfrm>
          <a:prstGeom prst="rect">
            <a:avLst/>
          </a:prstGeom>
          <a:noFill/>
        </p:spPr>
      </p:pic>
      <p:pic>
        <p:nvPicPr>
          <p:cNvPr id="2" name="obrázek 56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95536" y="4725144"/>
            <a:ext cx="233362" cy="214313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323528" y="908720"/>
            <a:ext cx="27302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Podrobněji ke kartě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Písmo: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619672" y="1412776"/>
            <a:ext cx="649612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Aft>
                <a:spcPts val="1000"/>
              </a:spcAft>
            </a:pPr>
            <a:r>
              <a:rPr lang="cs-CZ" sz="1200" b="1" dirty="0" smtClean="0">
                <a:solidFill>
                  <a:prstClr val="white"/>
                </a:solidFill>
                <a:latin typeface="Calibri"/>
                <a:ea typeface="Calibri"/>
                <a:cs typeface="Times New Roman"/>
              </a:rPr>
              <a:t>Řez písma</a:t>
            </a:r>
            <a:r>
              <a:rPr lang="cs-CZ" sz="1200" dirty="0" smtClean="0">
                <a:solidFill>
                  <a:prstClr val="white"/>
                </a:solidFill>
                <a:latin typeface="Calibri"/>
                <a:ea typeface="Calibri"/>
                <a:cs typeface="Times New Roman"/>
              </a:rPr>
              <a:t> – velmi častá volba; nastavení </a:t>
            </a:r>
            <a:r>
              <a:rPr lang="cs-CZ" sz="1200" b="1" dirty="0" smtClean="0">
                <a:solidFill>
                  <a:prstClr val="white"/>
                </a:solidFill>
                <a:latin typeface="Calibri"/>
                <a:ea typeface="Calibri"/>
                <a:cs typeface="Times New Roman"/>
              </a:rPr>
              <a:t>tučného</a:t>
            </a:r>
            <a:r>
              <a:rPr lang="cs-CZ" sz="1200" dirty="0" smtClean="0">
                <a:solidFill>
                  <a:prstClr val="white"/>
                </a:solidFill>
                <a:latin typeface="Calibri"/>
                <a:ea typeface="Calibri"/>
                <a:cs typeface="Times New Roman"/>
              </a:rPr>
              <a:t> písma, </a:t>
            </a:r>
            <a:r>
              <a:rPr lang="cs-CZ" sz="1200" u="sng" dirty="0" smtClean="0">
                <a:solidFill>
                  <a:prstClr val="white"/>
                </a:solidFill>
                <a:latin typeface="Calibri"/>
                <a:ea typeface="Calibri"/>
                <a:cs typeface="Times New Roman"/>
              </a:rPr>
              <a:t>podtrženého</a:t>
            </a:r>
            <a:r>
              <a:rPr lang="cs-CZ" sz="1200" dirty="0" smtClean="0">
                <a:solidFill>
                  <a:prstClr val="white"/>
                </a:solidFill>
                <a:latin typeface="Calibri"/>
                <a:ea typeface="Calibri"/>
                <a:cs typeface="Times New Roman"/>
              </a:rPr>
              <a:t> písma a </a:t>
            </a:r>
            <a:r>
              <a:rPr lang="cs-CZ" sz="1200" i="1" dirty="0" smtClean="0">
                <a:solidFill>
                  <a:prstClr val="white"/>
                </a:solidFill>
                <a:latin typeface="Calibri"/>
                <a:ea typeface="Calibri"/>
                <a:cs typeface="Times New Roman"/>
              </a:rPr>
              <a:t>kurzívy</a:t>
            </a:r>
            <a:r>
              <a:rPr lang="cs-CZ" sz="1200" dirty="0" smtClean="0">
                <a:solidFill>
                  <a:prstClr val="white"/>
                </a:solidFill>
                <a:latin typeface="Calibri"/>
                <a:ea typeface="Calibri"/>
                <a:cs typeface="Times New Roman"/>
              </a:rPr>
              <a:t>; prostřednictvím šipky vedle ikony </a:t>
            </a:r>
            <a:r>
              <a:rPr lang="cs-CZ" sz="1200" u="sng" dirty="0" smtClean="0">
                <a:solidFill>
                  <a:prstClr val="white"/>
                </a:solidFill>
                <a:latin typeface="Calibri"/>
                <a:ea typeface="Calibri"/>
                <a:cs typeface="Times New Roman"/>
              </a:rPr>
              <a:t>U</a:t>
            </a:r>
            <a:r>
              <a:rPr lang="cs-CZ" sz="1200" dirty="0" smtClean="0">
                <a:solidFill>
                  <a:prstClr val="white"/>
                </a:solidFill>
                <a:latin typeface="Calibri"/>
                <a:ea typeface="Calibri"/>
                <a:cs typeface="Times New Roman"/>
              </a:rPr>
              <a:t> můžeme nastavovat typ podtržení</a:t>
            </a:r>
            <a:endParaRPr lang="cs-CZ" sz="1200" dirty="0">
              <a:solidFill>
                <a:prstClr val="white"/>
              </a:solidFill>
              <a:latin typeface="Calibri"/>
              <a:ea typeface="Calibri"/>
              <a:cs typeface="Times New Roman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619672" y="1916832"/>
            <a:ext cx="15676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1000"/>
              </a:spcAft>
            </a:pPr>
            <a:r>
              <a:rPr lang="cs-CZ" sz="1200" b="1" strike="sngStrike" dirty="0" smtClean="0">
                <a:latin typeface="Calibri"/>
                <a:ea typeface="Calibri"/>
                <a:cs typeface="Times New Roman"/>
              </a:rPr>
              <a:t>Přeškrtnuté</a:t>
            </a:r>
            <a:r>
              <a:rPr lang="cs-CZ" b="1" dirty="0" smtClean="0">
                <a:latin typeface="Calibri"/>
                <a:ea typeface="Calibri"/>
                <a:cs typeface="Times New Roman"/>
              </a:rPr>
              <a:t> písmo</a:t>
            </a:r>
            <a:endParaRPr lang="cs-CZ" dirty="0">
              <a:latin typeface="Calibri"/>
              <a:ea typeface="Calibri"/>
              <a:cs typeface="Times New Roman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619672" y="2492896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spcAft>
                <a:spcPts val="1000"/>
              </a:spcAft>
            </a:pPr>
            <a:r>
              <a:rPr lang="cs-CZ" sz="1200" b="1" baseline="30000" dirty="0" smtClean="0">
                <a:latin typeface="Calibri"/>
                <a:ea typeface="Calibri"/>
                <a:cs typeface="Times New Roman"/>
              </a:rPr>
              <a:t>Horní</a:t>
            </a:r>
            <a:r>
              <a:rPr lang="cs-CZ" sz="1200" b="1" dirty="0" smtClean="0">
                <a:latin typeface="Calibri"/>
                <a:ea typeface="Calibri"/>
                <a:cs typeface="Times New Roman"/>
              </a:rPr>
              <a:t> a </a:t>
            </a:r>
            <a:r>
              <a:rPr lang="cs-CZ" sz="1200" b="1" baseline="-25000" dirty="0" smtClean="0">
                <a:latin typeface="Calibri"/>
                <a:ea typeface="Calibri"/>
                <a:cs typeface="Times New Roman"/>
              </a:rPr>
              <a:t>dolní</a:t>
            </a:r>
            <a:r>
              <a:rPr lang="cs-CZ" sz="1200" b="1" dirty="0" smtClean="0">
                <a:latin typeface="Calibri"/>
                <a:ea typeface="Calibri"/>
                <a:cs typeface="Times New Roman"/>
              </a:rPr>
              <a:t> index</a:t>
            </a:r>
            <a:r>
              <a:rPr lang="cs-CZ" sz="1200" dirty="0" smtClean="0">
                <a:latin typeface="Calibri"/>
                <a:ea typeface="Calibri"/>
                <a:cs typeface="Times New Roman"/>
              </a:rPr>
              <a:t>; používá se zejména v chemii (dolní) a matematice (horní)</a:t>
            </a:r>
            <a:endParaRPr lang="cs-CZ" sz="1200" dirty="0">
              <a:latin typeface="Calibri"/>
              <a:ea typeface="Calibri"/>
              <a:cs typeface="Times New Roman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059832" y="5157192"/>
            <a:ext cx="51845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</a:pPr>
            <a:r>
              <a:rPr lang="cs-CZ" sz="1200" b="1" dirty="0" smtClean="0">
                <a:latin typeface="Calibri"/>
                <a:ea typeface="Calibri"/>
                <a:cs typeface="Times New Roman"/>
              </a:rPr>
              <a:t>VELKÁ PÍSMENA</a:t>
            </a:r>
            <a:r>
              <a:rPr lang="cs-CZ" sz="1200" dirty="0" smtClean="0">
                <a:latin typeface="Calibri"/>
                <a:ea typeface="Calibri"/>
                <a:cs typeface="Times New Roman"/>
              </a:rPr>
              <a:t> – zamění velká písmena za malá nebo naopak, převede text na </a:t>
            </a:r>
            <a:r>
              <a:rPr lang="cs-CZ" sz="1200" b="1" dirty="0" smtClean="0">
                <a:latin typeface="Calibri"/>
                <a:ea typeface="Calibri"/>
                <a:cs typeface="Times New Roman"/>
              </a:rPr>
              <a:t>kapitálky</a:t>
            </a:r>
            <a:r>
              <a:rPr lang="cs-CZ" sz="1200" dirty="0" smtClean="0">
                <a:latin typeface="Calibri"/>
                <a:ea typeface="Calibri"/>
                <a:cs typeface="Times New Roman"/>
              </a:rPr>
              <a:t>; poslední příkaz používáme zejména v případech, kdy nedopatřením píšeme se zapnutou klávesou </a:t>
            </a:r>
            <a:r>
              <a:rPr lang="cs-CZ" sz="1200" b="1" dirty="0" smtClean="0">
                <a:latin typeface="Calibri"/>
                <a:ea typeface="Calibri"/>
                <a:cs typeface="Times New Roman"/>
              </a:rPr>
              <a:t>Caps </a:t>
            </a:r>
            <a:r>
              <a:rPr lang="cs-CZ" sz="1200" b="1" dirty="0" err="1" smtClean="0">
                <a:latin typeface="Calibri"/>
                <a:ea typeface="Calibri"/>
                <a:cs typeface="Times New Roman"/>
              </a:rPr>
              <a:t>Lock</a:t>
            </a:r>
            <a:r>
              <a:rPr lang="cs-CZ" sz="1200" dirty="0" smtClean="0">
                <a:latin typeface="Calibri"/>
                <a:ea typeface="Calibri"/>
                <a:cs typeface="Times New Roman"/>
              </a:rPr>
              <a:t>, která rovněž zaměňuje velká písmena za malá a naopak</a:t>
            </a:r>
            <a:endParaRPr lang="cs-CZ" sz="1200" dirty="0">
              <a:latin typeface="Calibri"/>
              <a:ea typeface="Calibri"/>
              <a:cs typeface="Times New Roman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619672" y="4653136"/>
            <a:ext cx="612068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</a:pPr>
            <a:r>
              <a:rPr lang="en-US" sz="1200" dirty="0" err="1" smtClean="0">
                <a:latin typeface="Calibri"/>
                <a:ea typeface="Calibri"/>
                <a:cs typeface="Times New Roman"/>
              </a:rPr>
              <a:t>Vymazat</a:t>
            </a:r>
            <a:r>
              <a:rPr lang="en-US" sz="1200" dirty="0" smtClean="0">
                <a:latin typeface="Calibri"/>
                <a:ea typeface="Calibri"/>
                <a:cs typeface="Times New Roman"/>
              </a:rPr>
              <a:t> </a:t>
            </a:r>
            <a:r>
              <a:rPr lang="en-US" sz="1200" dirty="0" err="1" smtClean="0">
                <a:latin typeface="Calibri"/>
                <a:ea typeface="Calibri"/>
                <a:cs typeface="Times New Roman"/>
              </a:rPr>
              <a:t>formátování</a:t>
            </a:r>
            <a:r>
              <a:rPr lang="cs-CZ" sz="1200" dirty="0" smtClean="0">
                <a:latin typeface="Calibri"/>
                <a:ea typeface="Calibri"/>
                <a:cs typeface="Times New Roman"/>
              </a:rPr>
              <a:t> – odstraní řez písma, řádkování, odsazení apod. </a:t>
            </a:r>
            <a:r>
              <a:rPr lang="cs-CZ" sz="1200" i="1" dirty="0" smtClean="0">
                <a:latin typeface="Calibri"/>
                <a:ea typeface="Calibri"/>
                <a:cs typeface="Times New Roman"/>
              </a:rPr>
              <a:t>(viz kap. 22, 0)</a:t>
            </a:r>
            <a:endParaRPr lang="cs-CZ" sz="1200" dirty="0">
              <a:latin typeface="Calibri"/>
              <a:ea typeface="Calibri"/>
              <a:cs typeface="Times New Roman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619672" y="4149080"/>
            <a:ext cx="96603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1000"/>
              </a:spcAft>
            </a:pPr>
            <a:r>
              <a:rPr lang="cs-CZ" sz="1200" b="1" dirty="0" smtClean="0">
                <a:solidFill>
                  <a:srgbClr val="FF0000"/>
                </a:solidFill>
                <a:latin typeface="Calibri"/>
                <a:ea typeface="Calibri"/>
                <a:cs typeface="Times New Roman"/>
              </a:rPr>
              <a:t>Barva písma</a:t>
            </a:r>
            <a:endParaRPr lang="cs-CZ" sz="1200" dirty="0">
              <a:latin typeface="Calibri"/>
              <a:ea typeface="Calibri"/>
              <a:cs typeface="Times New Roman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619672" y="3140968"/>
            <a:ext cx="581439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</a:pPr>
            <a:r>
              <a:rPr lang="cs-CZ" sz="1200" b="1" dirty="0" smtClean="0">
                <a:latin typeface="Calibri"/>
                <a:ea typeface="Calibri"/>
                <a:cs typeface="Times New Roman"/>
              </a:rPr>
              <a:t>Zvětšení a zmenšení písma</a:t>
            </a:r>
            <a:r>
              <a:rPr lang="cs-CZ" sz="1200" dirty="0" smtClean="0">
                <a:latin typeface="Calibri"/>
                <a:ea typeface="Calibri"/>
                <a:cs typeface="Times New Roman"/>
              </a:rPr>
              <a:t>; vychází z přednastavených hodnot příkazu </a:t>
            </a:r>
            <a:r>
              <a:rPr lang="cs-CZ" sz="1200" b="1" dirty="0" smtClean="0">
                <a:latin typeface="Calibri"/>
                <a:ea typeface="Calibri"/>
                <a:cs typeface="Times New Roman"/>
              </a:rPr>
              <a:t>Velikost písma</a:t>
            </a:r>
            <a:endParaRPr lang="cs-CZ" sz="1200" dirty="0">
              <a:latin typeface="Calibri"/>
              <a:ea typeface="Calibri"/>
              <a:cs typeface="Times New Roman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619672" y="3645024"/>
            <a:ext cx="1126077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b="1" dirty="0" smtClean="0"/>
              <a:t>Zvýrazňovač</a:t>
            </a:r>
            <a:r>
              <a:rPr lang="cs-CZ" sz="1200" dirty="0" smtClean="0"/>
              <a:t> </a:t>
            </a:r>
            <a:endParaRPr lang="cs-CZ" sz="1200" dirty="0"/>
          </a:p>
        </p:txBody>
      </p:sp>
      <p:pic>
        <p:nvPicPr>
          <p:cNvPr id="23" name="Obrázek 22"/>
          <p:cNvPicPr/>
          <p:nvPr/>
        </p:nvPicPr>
        <p:blipFill>
          <a:blip r:embed="rId10" cstate="screen"/>
          <a:srcRect/>
          <a:stretch>
            <a:fillRect/>
          </a:stretch>
        </p:blipFill>
        <p:spPr bwMode="auto">
          <a:xfrm>
            <a:off x="395536" y="5157192"/>
            <a:ext cx="2399686" cy="13961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44453844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719572" y="1988840"/>
            <a:ext cx="7992888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Záložka 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Proložení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008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znaků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 tomto okně. Zde můžeme měnit 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měřítko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samotných písmen, nastavovat 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mezery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mezi písmeny nebo posouvat text vertikálně (příkaz 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Umístění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). Rovněž zde můžeme zatržením položky 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Prokládání písem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velikosti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zadat Wordu, aby prokládal mezerami znaky například jen u nadpisů.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683568" y="847746"/>
            <a:ext cx="504056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Kliknutím na nenápadnou diagonální 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šipku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v pravém dolním rohu karty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se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dostaneme do okna </a:t>
            </a:r>
            <a:r>
              <a:rPr lang="cs-CZ" b="1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Písmo. </a:t>
            </a:r>
          </a:p>
          <a:p>
            <a:pPr lvl="0" algn="just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Zde je velice zajímavá následující záložka.</a:t>
            </a:r>
            <a:endParaRPr kumimoji="0" lang="cs-CZ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obrázek 5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142875" cy="133350"/>
          </a:xfrm>
          <a:prstGeom prst="rect">
            <a:avLst/>
          </a:prstGeom>
          <a:noFill/>
        </p:spPr>
      </p:pic>
      <p:sp>
        <p:nvSpPr>
          <p:cNvPr id="4100" name="Rectangle 4"/>
          <p:cNvSpPr>
            <a:spLocks noChangeArrowheads="1"/>
          </p:cNvSpPr>
          <p:nvPr/>
        </p:nvSpPr>
        <p:spPr bwMode="auto">
          <a:xfrm>
            <a:off x="0" y="133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.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0078"/>
          <a:stretch/>
        </p:blipFill>
        <p:spPr bwMode="auto">
          <a:xfrm>
            <a:off x="1768232" y="3501008"/>
            <a:ext cx="5751552" cy="2736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46" t="5860" r="70128" b="85351"/>
          <a:stretch/>
        </p:blipFill>
        <p:spPr bwMode="auto">
          <a:xfrm>
            <a:off x="6012160" y="1007928"/>
            <a:ext cx="2554811" cy="7534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Ovál 8"/>
          <p:cNvSpPr/>
          <p:nvPr/>
        </p:nvSpPr>
        <p:spPr>
          <a:xfrm>
            <a:off x="8323807" y="1476118"/>
            <a:ext cx="364989" cy="36498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175579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548680"/>
            <a:ext cx="8229600" cy="5904655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/>
          <a:p>
            <a:pPr algn="just"/>
            <a:r>
              <a:rPr lang="cs-CZ" sz="2300" dirty="0" smtClean="0">
                <a:latin typeface="Times New Roman"/>
                <a:ea typeface="Times New Roman"/>
              </a:rPr>
              <a:t>Opakování:</a:t>
            </a:r>
          </a:p>
          <a:p>
            <a:pPr algn="just"/>
            <a:endParaRPr kumimoji="0" lang="cs-CZ" sz="23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/>
              <a:cs typeface="Arial" pitchFamily="34" charset="0"/>
            </a:endParaRPr>
          </a:p>
          <a:p>
            <a:pPr marL="342900" indent="-342900" algn="just">
              <a:buAutoNum type="arabicPeriod"/>
            </a:pPr>
            <a:r>
              <a:rPr lang="cs-CZ" sz="2300" dirty="0" smtClean="0">
                <a:latin typeface="Times New Roman"/>
                <a:cs typeface="Arial" pitchFamily="34" charset="0"/>
              </a:rPr>
              <a:t>Vytvořte nový dokument ve vašem oblíbeném textovém editoru MS Word 2010. Běžný text bude psán proporcionálním písmem (</a:t>
            </a:r>
            <a:r>
              <a:rPr lang="cs-CZ" sz="2300" dirty="0" err="1" smtClean="0">
                <a:latin typeface="Times New Roman"/>
                <a:cs typeface="Arial" pitchFamily="34" charset="0"/>
              </a:rPr>
              <a:t>Times</a:t>
            </a:r>
            <a:r>
              <a:rPr lang="cs-CZ" sz="2300" dirty="0" smtClean="0">
                <a:latin typeface="Times New Roman"/>
                <a:cs typeface="Arial" pitchFamily="34" charset="0"/>
              </a:rPr>
              <a:t> New Roman) velikostí 12 bodů.</a:t>
            </a:r>
          </a:p>
          <a:p>
            <a:pPr marL="342900" indent="-342900" algn="just">
              <a:buAutoNum type="arabicPeriod"/>
            </a:pPr>
            <a:endParaRPr lang="cs-CZ" sz="2300" dirty="0" smtClean="0">
              <a:latin typeface="Times New Roman"/>
              <a:cs typeface="Arial" pitchFamily="34" charset="0"/>
            </a:endParaRPr>
          </a:p>
          <a:p>
            <a:pPr marL="342900" indent="-342900" algn="just">
              <a:buFontTx/>
              <a:buAutoNum type="arabicPeriod"/>
            </a:pPr>
            <a:r>
              <a:rPr kumimoji="0" lang="cs-CZ" sz="23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/>
                <a:cs typeface="Arial" pitchFamily="34" charset="0"/>
              </a:rPr>
              <a:t>Jako nadpis použijte text „TEST“ psaný modrým proporcionálním písmem </a:t>
            </a:r>
            <a:r>
              <a:rPr lang="cs-CZ" sz="2300" dirty="0" smtClean="0">
                <a:latin typeface="Times New Roman"/>
                <a:cs typeface="Arial" pitchFamily="34" charset="0"/>
              </a:rPr>
              <a:t>(</a:t>
            </a:r>
            <a:r>
              <a:rPr lang="cs-CZ" sz="2300" dirty="0" err="1">
                <a:latin typeface="Times New Roman"/>
                <a:cs typeface="Arial" pitchFamily="34" charset="0"/>
              </a:rPr>
              <a:t>Times</a:t>
            </a:r>
            <a:r>
              <a:rPr lang="cs-CZ" sz="2300" dirty="0">
                <a:latin typeface="Times New Roman"/>
                <a:cs typeface="Arial" pitchFamily="34" charset="0"/>
              </a:rPr>
              <a:t> New Roman) velikostí </a:t>
            </a:r>
            <a:r>
              <a:rPr lang="cs-CZ" sz="2300" dirty="0" smtClean="0">
                <a:latin typeface="Times New Roman"/>
                <a:cs typeface="Arial" pitchFamily="34" charset="0"/>
              </a:rPr>
              <a:t>20 </a:t>
            </a:r>
            <a:r>
              <a:rPr lang="cs-CZ" sz="2300" dirty="0">
                <a:latin typeface="Times New Roman"/>
                <a:cs typeface="Arial" pitchFamily="34" charset="0"/>
              </a:rPr>
              <a:t>bodů</a:t>
            </a:r>
            <a:r>
              <a:rPr lang="cs-CZ" sz="2300" dirty="0" smtClean="0">
                <a:latin typeface="Times New Roman"/>
                <a:cs typeface="Arial" pitchFamily="34" charset="0"/>
              </a:rPr>
              <a:t>.</a:t>
            </a:r>
          </a:p>
          <a:p>
            <a:pPr marL="342900" indent="-342900" algn="just">
              <a:buFontTx/>
              <a:buAutoNum type="arabicPeriod"/>
            </a:pPr>
            <a:endParaRPr lang="cs-CZ" sz="2300" dirty="0" smtClean="0">
              <a:latin typeface="Times New Roman"/>
              <a:cs typeface="Arial" pitchFamily="34" charset="0"/>
            </a:endParaRPr>
          </a:p>
          <a:p>
            <a:pPr marL="342900" indent="-342900" algn="just">
              <a:buFontTx/>
              <a:buAutoNum type="arabicPeriod"/>
            </a:pPr>
            <a:r>
              <a:rPr lang="cs-CZ" sz="2300" dirty="0" smtClean="0">
                <a:latin typeface="Times New Roman"/>
                <a:cs typeface="Arial" pitchFamily="34" charset="0"/>
              </a:rPr>
              <a:t>Dokument uložte pod názvem „</a:t>
            </a:r>
            <a:r>
              <a:rPr lang="cs-CZ" sz="2300" dirty="0" err="1" smtClean="0">
                <a:latin typeface="Times New Roman"/>
                <a:cs typeface="Arial" pitchFamily="34" charset="0"/>
              </a:rPr>
              <a:t>test_vaše</a:t>
            </a:r>
            <a:r>
              <a:rPr lang="cs-CZ" sz="2300" dirty="0" smtClean="0">
                <a:latin typeface="Times New Roman"/>
                <a:cs typeface="Arial" pitchFamily="34" charset="0"/>
              </a:rPr>
              <a:t> příjmení“ na disk „c“ ve formátu „doc“</a:t>
            </a:r>
          </a:p>
          <a:p>
            <a:pPr marL="342900" indent="-342900" algn="just">
              <a:buFontTx/>
              <a:buAutoNum type="arabicPeriod"/>
            </a:pPr>
            <a:endParaRPr lang="cs-CZ" sz="2300" dirty="0" smtClean="0">
              <a:latin typeface="Times New Roman"/>
              <a:cs typeface="Arial" pitchFamily="34" charset="0"/>
            </a:endParaRPr>
          </a:p>
          <a:p>
            <a:pPr marL="342900" indent="-342900" algn="just">
              <a:buFontTx/>
              <a:buAutoNum type="arabicPeriod"/>
            </a:pPr>
            <a:r>
              <a:rPr lang="cs-CZ" sz="2300" dirty="0" smtClean="0">
                <a:latin typeface="Times New Roman"/>
                <a:cs typeface="Arial" pitchFamily="34" charset="0"/>
              </a:rPr>
              <a:t>Na novém řádku uveďte běžným písmem vaše jméno a příjmení, na dalším dnešní datum. Obě položky zarovnejte na střed.</a:t>
            </a:r>
          </a:p>
          <a:p>
            <a:pPr marL="342900" indent="-342900" algn="just">
              <a:buFontTx/>
              <a:buAutoNum type="arabicPeriod"/>
            </a:pPr>
            <a:endParaRPr lang="cs-CZ" sz="2300" dirty="0" smtClean="0">
              <a:latin typeface="Times New Roman"/>
              <a:cs typeface="Arial" pitchFamily="34" charset="0"/>
            </a:endParaRPr>
          </a:p>
          <a:p>
            <a:pPr marL="342900" indent="-342900" algn="just">
              <a:buFontTx/>
              <a:buAutoNum type="arabicPeriod"/>
            </a:pPr>
            <a:r>
              <a:rPr lang="cs-CZ" sz="2300" dirty="0" smtClean="0">
                <a:latin typeface="Times New Roman"/>
                <a:cs typeface="Arial" pitchFamily="34" charset="0"/>
              </a:rPr>
              <a:t>Pomocí kalkulačky, která je součástí operačního systému, spočítejte následující příklad: 123456 x 654321. Zadání i výsledek přeneste pomocí schránky do vašeho dokumentu. Výsledek zvýrazněte žlutou barvou.</a:t>
            </a:r>
          </a:p>
          <a:p>
            <a:pPr marL="342900" indent="-342900" algn="just">
              <a:buFontTx/>
              <a:buAutoNum type="arabicPeriod"/>
            </a:pPr>
            <a:endParaRPr lang="cs-CZ" sz="2300" dirty="0" smtClean="0">
              <a:latin typeface="Times New Roman"/>
              <a:cs typeface="Arial" pitchFamily="34" charset="0"/>
            </a:endParaRPr>
          </a:p>
          <a:p>
            <a:pPr marL="342900" indent="-342900" algn="just">
              <a:buFontTx/>
              <a:buAutoNum type="arabicPeriod"/>
            </a:pPr>
            <a:r>
              <a:rPr lang="cs-CZ" sz="2300" dirty="0" smtClean="0">
                <a:latin typeface="Times New Roman"/>
                <a:cs typeface="Arial" pitchFamily="34" charset="0"/>
              </a:rPr>
              <a:t>Znovu uložte.</a:t>
            </a:r>
          </a:p>
          <a:p>
            <a:pPr marL="342900" indent="-342900" algn="just">
              <a:buFontTx/>
              <a:buAutoNum type="arabicPeriod"/>
            </a:pPr>
            <a:endParaRPr lang="cs-CZ" sz="2300" dirty="0" smtClean="0">
              <a:latin typeface="Times New Roman"/>
              <a:cs typeface="Arial" pitchFamily="34" charset="0"/>
            </a:endParaRPr>
          </a:p>
          <a:p>
            <a:pPr marL="342900" indent="-342900" algn="just">
              <a:buFontTx/>
              <a:buAutoNum type="arabicPeriod"/>
            </a:pPr>
            <a:r>
              <a:rPr lang="cs-CZ" sz="2300" dirty="0" smtClean="0">
                <a:latin typeface="Times New Roman"/>
                <a:cs typeface="Arial" pitchFamily="34" charset="0"/>
              </a:rPr>
              <a:t>Dokument zašlete jako přílohu na e-mail: </a:t>
            </a:r>
            <a:r>
              <a:rPr lang="cs-CZ" sz="2300" dirty="0" smtClean="0">
                <a:latin typeface="Times New Roman"/>
                <a:cs typeface="Arial" pitchFamily="34" charset="0"/>
                <a:hlinkClick r:id="rId3"/>
              </a:rPr>
              <a:t>ucitelx25@centrum.cz</a:t>
            </a:r>
            <a:r>
              <a:rPr lang="cs-CZ" sz="2300" dirty="0" smtClean="0">
                <a:latin typeface="Times New Roman"/>
                <a:cs typeface="Arial" pitchFamily="34" charset="0"/>
              </a:rPr>
              <a:t>. Do položky předmět napište „třídu“</a:t>
            </a:r>
          </a:p>
          <a:p>
            <a:pPr marL="342900" indent="-342900" algn="just">
              <a:buFontTx/>
              <a:buAutoNum type="arabicPeriod"/>
            </a:pPr>
            <a:endParaRPr lang="cs-CZ" sz="1600" dirty="0">
              <a:latin typeface="Times New Roman"/>
              <a:cs typeface="Arial" pitchFamily="34" charset="0"/>
            </a:endParaRPr>
          </a:p>
          <a:p>
            <a:pPr marL="342900" indent="-342900" algn="just">
              <a:buAutoNum type="arabicPeriod"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	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967107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548680"/>
            <a:ext cx="8229600" cy="59046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just"/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	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39552" y="980728"/>
            <a:ext cx="7848872" cy="9879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589255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S Word 2010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MS Word 2010</Template>
  <TotalTime>278</TotalTime>
  <Words>451</Words>
  <Application>Microsoft Office PowerPoint</Application>
  <PresentationFormat>Předvádění na obrazovce (4:3)</PresentationFormat>
  <Paragraphs>83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MS Word 2010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DOMA</dc:creator>
  <cp:lastModifiedBy>NOVOTNÝ Pavel</cp:lastModifiedBy>
  <cp:revision>38</cp:revision>
  <dcterms:created xsi:type="dcterms:W3CDTF">2013-03-18T13:09:52Z</dcterms:created>
  <dcterms:modified xsi:type="dcterms:W3CDTF">2013-06-04T06:11:10Z</dcterms:modified>
</cp:coreProperties>
</file>