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66" r:id="rId2"/>
    <p:sldId id="268" r:id="rId3"/>
    <p:sldId id="256" r:id="rId4"/>
    <p:sldId id="263" r:id="rId5"/>
    <p:sldId id="257" r:id="rId6"/>
    <p:sldId id="260" r:id="rId7"/>
    <p:sldId id="259" r:id="rId8"/>
    <p:sldId id="262" r:id="rId9"/>
    <p:sldId id="261" r:id="rId10"/>
    <p:sldId id="258" r:id="rId11"/>
    <p:sldId id="264" r:id="rId12"/>
    <p:sldId id="265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5" autoAdjust="0"/>
    <p:restoredTop sz="94624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84C70C-5D5A-467E-916C-71EFFB053FA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BDCAF9-6DF7-498B-A0CE-84E66ECF4B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1220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ro-RO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ro-RO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1E3C21-F371-4D1E-82B1-0BB28E9AB6D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BCF1A4-3BAB-4BD6-B22D-E7A18C9DC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ro-RO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ro-RO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1E3C21-F371-4D1E-82B1-0BB28E9AB6D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BCF1A4-3BAB-4BD6-B22D-E7A18C9DC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ro-RO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1E3C21-F371-4D1E-82B1-0BB28E9AB6D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BCF1A4-3BAB-4BD6-B22D-E7A18C9DC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ro-RO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ro-RO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ro-RO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1E3C21-F371-4D1E-82B1-0BB28E9AB6D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BCF1A4-3BAB-4BD6-B22D-E7A18C9DC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ro-RO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ro-RO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ro-RO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1E3C21-F371-4D1E-82B1-0BB28E9AB6D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BCF1A4-3BAB-4BD6-B22D-E7A18C9DC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ro-RO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1E3C21-F371-4D1E-82B1-0BB28E9AB6D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BCF1A4-3BAB-4BD6-B22D-E7A18C9DC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1E3C21-F371-4D1E-82B1-0BB28E9AB6D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BCF1A4-3BAB-4BD6-B22D-E7A18C9DC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ro-RO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ro-RO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1E3C21-F371-4D1E-82B1-0BB28E9AB6D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BCF1A4-3BAB-4BD6-B22D-E7A18C9DC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ro-RO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ro-RO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1E3C21-F371-4D1E-82B1-0BB28E9AB6D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BCF1A4-3BAB-4BD6-B22D-E7A18C9DC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ro-RO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ro-RO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1E3C21-F371-4D1E-82B1-0BB28E9AB6D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BCF1A4-3BAB-4BD6-B22D-E7A18C9DC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ro-RO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ro-RO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1E3C21-F371-4D1E-82B1-0BB28E9AB6D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BCF1A4-3BAB-4BD6-B22D-E7A18C9DC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ro-RO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ro-RO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1F1E3C21-F371-4D1E-82B1-0BB28E9AB6DA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6DBCF1A4-3BAB-4BD6-B22D-E7A18C9DC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pull dir="d"/>
  </p:transition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9604168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VY_32_INOVACE_04_A_06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Mluvnice a gramatika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Přivlastňovací zájmena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Bc. Dagmar Poláková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Březen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404663"/>
            <a:ext cx="8229600" cy="612068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3200" dirty="0"/>
              <a:t>Materiál je určen pro </a:t>
            </a:r>
            <a:r>
              <a:rPr lang="cs-CZ" sz="3200" dirty="0" smtClean="0"/>
              <a:t>studijní obory k výuce  </a:t>
            </a:r>
            <a:r>
              <a:rPr lang="cs-CZ" sz="3200" dirty="0"/>
              <a:t>předmětu </a:t>
            </a:r>
            <a:r>
              <a:rPr lang="cs-CZ" sz="3200" dirty="0" smtClean="0"/>
              <a:t>německý jazyk, </a:t>
            </a:r>
            <a:r>
              <a:rPr lang="cs-CZ" sz="3200" dirty="0"/>
              <a:t>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200" dirty="0"/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3166828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Přivlastňovací zájmena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de-DE" dirty="0" smtClean="0"/>
              <a:t>Possessivpronomen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476672"/>
          <a:ext cx="7411500" cy="3417911"/>
        </p:xfrm>
        <a:graphic>
          <a:graphicData uri="http://schemas.openxmlformats.org/drawingml/2006/table">
            <a:tbl>
              <a:tblPr/>
              <a:tblGrid>
                <a:gridCol w="936104"/>
                <a:gridCol w="1224136"/>
                <a:gridCol w="1368152"/>
                <a:gridCol w="633083"/>
                <a:gridCol w="624761"/>
                <a:gridCol w="1406452"/>
                <a:gridCol w="1218812"/>
              </a:tblGrid>
              <a:tr h="43137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1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000" b="1" u="sng" dirty="0" smtClean="0">
                          <a:latin typeface="Arial"/>
                          <a:ea typeface="Times New Roman"/>
                          <a:cs typeface="Times New Roman"/>
                        </a:rPr>
                        <a:t>Singular</a:t>
                      </a:r>
                      <a:endParaRPr lang="cs-CZ" sz="2000" dirty="0" smtClean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cs-CZ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z="2000" b="1" u="sng" dirty="0" smtClean="0">
                          <a:latin typeface="Arial"/>
                          <a:ea typeface="Times New Roman"/>
                          <a:cs typeface="Times New Roman"/>
                        </a:rPr>
                        <a:t>Plural</a:t>
                      </a:r>
                      <a:endParaRPr lang="cs-CZ" sz="2000" dirty="0" smtClean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endParaRPr lang="cs-CZ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37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1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1400" b="1" dirty="0">
                          <a:latin typeface="Arial"/>
                          <a:ea typeface="Times New Roman"/>
                          <a:cs typeface="Times New Roman"/>
                        </a:rPr>
                        <a:t>feminin</a:t>
                      </a:r>
                      <a:endParaRPr lang="cs-CZ" sz="1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1400" b="1" dirty="0" err="1">
                          <a:latin typeface="Arial"/>
                          <a:ea typeface="Times New Roman"/>
                          <a:cs typeface="Times New Roman"/>
                        </a:rPr>
                        <a:t>mask</a:t>
                      </a:r>
                      <a:r>
                        <a:rPr lang="de-DE" sz="1400" b="1" dirty="0">
                          <a:latin typeface="Arial"/>
                          <a:ea typeface="Times New Roman"/>
                          <a:cs typeface="Times New Roman"/>
                        </a:rPr>
                        <a:t>./neu</a:t>
                      </a:r>
                      <a:endParaRPr lang="cs-CZ" sz="1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1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1400" b="1" dirty="0">
                          <a:latin typeface="Arial"/>
                          <a:ea typeface="Times New Roman"/>
                          <a:cs typeface="Times New Roman"/>
                        </a:rPr>
                        <a:t>feminin</a:t>
                      </a:r>
                      <a:endParaRPr lang="cs-CZ" sz="1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1400" b="1" dirty="0" err="1">
                          <a:latin typeface="Arial"/>
                          <a:ea typeface="Times New Roman"/>
                          <a:cs typeface="Times New Roman"/>
                        </a:rPr>
                        <a:t>mask</a:t>
                      </a:r>
                      <a:r>
                        <a:rPr lang="de-DE" sz="1400" b="1" dirty="0">
                          <a:latin typeface="Arial"/>
                          <a:ea typeface="Times New Roman"/>
                          <a:cs typeface="Times New Roman"/>
                        </a:rPr>
                        <a:t>./neu</a:t>
                      </a:r>
                      <a:endParaRPr lang="cs-CZ" sz="1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141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i="1" dirty="0">
                          <a:latin typeface="Arial"/>
                          <a:ea typeface="Times New Roman"/>
                          <a:cs typeface="Times New Roman"/>
                        </a:rPr>
                        <a:t>ich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b="1" i="1" dirty="0">
                          <a:latin typeface="Arial"/>
                          <a:ea typeface="Times New Roman"/>
                          <a:cs typeface="Times New Roman"/>
                        </a:rPr>
                        <a:t>meine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b="1" i="1">
                          <a:latin typeface="Arial"/>
                          <a:ea typeface="Times New Roman"/>
                          <a:cs typeface="Times New Roman"/>
                        </a:rPr>
                        <a:t>mein</a:t>
                      </a: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i="1" dirty="0">
                          <a:latin typeface="Arial"/>
                          <a:ea typeface="Times New Roman"/>
                          <a:cs typeface="Times New Roman"/>
                        </a:rPr>
                        <a:t>wir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b="1" i="1" dirty="0" smtClean="0">
                          <a:latin typeface="Arial"/>
                          <a:ea typeface="Times New Roman"/>
                          <a:cs typeface="Times New Roman"/>
                        </a:rPr>
                        <a:t>unsere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b="1" i="1">
                          <a:latin typeface="Arial"/>
                          <a:ea typeface="Times New Roman"/>
                          <a:cs typeface="Times New Roman"/>
                        </a:rPr>
                        <a:t>unser</a:t>
                      </a: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54141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i="1" dirty="0">
                          <a:latin typeface="Arial"/>
                          <a:ea typeface="Times New Roman"/>
                          <a:cs typeface="Times New Roman"/>
                        </a:rPr>
                        <a:t>du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b="1" i="1" dirty="0">
                          <a:latin typeface="Arial"/>
                          <a:ea typeface="Times New Roman"/>
                          <a:cs typeface="Times New Roman"/>
                        </a:rPr>
                        <a:t>deine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b="1" i="1" dirty="0">
                          <a:latin typeface="Arial"/>
                          <a:ea typeface="Times New Roman"/>
                          <a:cs typeface="Times New Roman"/>
                        </a:rPr>
                        <a:t>dein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i="1">
                          <a:latin typeface="Arial"/>
                          <a:ea typeface="Times New Roman"/>
                          <a:cs typeface="Times New Roman"/>
                        </a:rPr>
                        <a:t>ihr</a:t>
                      </a: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b="1" i="1" dirty="0" err="1" smtClean="0">
                          <a:latin typeface="Arial"/>
                          <a:ea typeface="Times New Roman"/>
                          <a:cs typeface="Times New Roman"/>
                        </a:rPr>
                        <a:t>euere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b="1" i="1">
                          <a:latin typeface="Arial"/>
                          <a:ea typeface="Times New Roman"/>
                          <a:cs typeface="Times New Roman"/>
                        </a:rPr>
                        <a:t>euer</a:t>
                      </a:r>
                      <a:endParaRPr lang="cs-CZ" sz="24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1294112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i="1" dirty="0" smtClean="0">
                          <a:latin typeface="Arial"/>
                          <a:ea typeface="Times New Roman"/>
                          <a:cs typeface="Times New Roman"/>
                        </a:rPr>
                        <a:t>er</a:t>
                      </a:r>
                      <a:endParaRPr lang="cs-CZ" sz="2400" i="1" dirty="0" smtClean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i="1" dirty="0" smtClean="0">
                          <a:latin typeface="Arial"/>
                          <a:ea typeface="Times New Roman"/>
                          <a:cs typeface="Times New Roman"/>
                        </a:rPr>
                        <a:t>sie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i="1" dirty="0">
                          <a:latin typeface="Arial"/>
                          <a:ea typeface="Times New Roman"/>
                          <a:cs typeface="Times New Roman"/>
                        </a:rPr>
                        <a:t>es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b="1" i="1" dirty="0" smtClean="0">
                          <a:latin typeface="Arial"/>
                          <a:ea typeface="Times New Roman"/>
                          <a:cs typeface="Times New Roman"/>
                        </a:rPr>
                        <a:t>seine</a:t>
                      </a:r>
                      <a:endParaRPr lang="cs-CZ" sz="2400" b="1" i="1" dirty="0" smtClean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b="1" i="1" dirty="0" smtClean="0">
                          <a:latin typeface="Arial"/>
                          <a:ea typeface="Times New Roman"/>
                          <a:cs typeface="Times New Roman"/>
                        </a:rPr>
                        <a:t>ihre 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b="1" i="1" dirty="0">
                          <a:latin typeface="Arial"/>
                          <a:ea typeface="Times New Roman"/>
                          <a:cs typeface="Times New Roman"/>
                        </a:rPr>
                        <a:t>seine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b="1" i="1" dirty="0">
                          <a:latin typeface="Arial"/>
                          <a:ea typeface="Times New Roman"/>
                          <a:cs typeface="Times New Roman"/>
                        </a:rPr>
                        <a:t>ihr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b="1" i="1" dirty="0">
                          <a:latin typeface="Arial"/>
                          <a:ea typeface="Times New Roman"/>
                          <a:cs typeface="Times New Roman"/>
                        </a:rPr>
                        <a:t> sein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b="1" i="1" dirty="0">
                          <a:latin typeface="Arial"/>
                          <a:ea typeface="Times New Roman"/>
                          <a:cs typeface="Times New Roman"/>
                        </a:rPr>
                        <a:t>sein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i="1" dirty="0">
                          <a:latin typeface="Arial"/>
                          <a:ea typeface="Times New Roman"/>
                          <a:cs typeface="Times New Roman"/>
                        </a:rPr>
                        <a:t>sie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i="1" dirty="0">
                          <a:latin typeface="Arial"/>
                          <a:ea typeface="Times New Roman"/>
                          <a:cs typeface="Times New Roman"/>
                        </a:rPr>
                        <a:t>Sie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b="1" i="1" dirty="0">
                          <a:latin typeface="Arial"/>
                          <a:ea typeface="Times New Roman"/>
                          <a:cs typeface="Times New Roman"/>
                        </a:rPr>
                        <a:t>ihre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b="1" i="1" dirty="0">
                          <a:latin typeface="Arial"/>
                          <a:ea typeface="Times New Roman"/>
                          <a:cs typeface="Times New Roman"/>
                        </a:rPr>
                        <a:t>Ihre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b="1" i="1" dirty="0">
                          <a:latin typeface="Arial"/>
                          <a:ea typeface="Times New Roman"/>
                          <a:cs typeface="Times New Roman"/>
                        </a:rPr>
                        <a:t>ihr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400" b="1" i="1" dirty="0">
                          <a:latin typeface="Arial"/>
                          <a:ea typeface="Times New Roman"/>
                          <a:cs typeface="Times New Roman"/>
                        </a:rPr>
                        <a:t>Ihr</a:t>
                      </a:r>
                      <a:endParaRPr lang="cs-CZ" sz="24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83568" y="4509120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Dort </a:t>
            </a:r>
            <a:r>
              <a:rPr lang="cs-CZ" sz="36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ist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6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ein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6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Haus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5589240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Das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6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ist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mein</a:t>
            </a:r>
            <a:r>
              <a:rPr lang="cs-CZ" sz="3600" b="1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6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Haus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7" name="Picture 3" descr="C:\Documents and Settings\znepokoj01\Local Settings\Temporary Internet Files\Content.IE5\4B4HCHM9\MC9003113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365104"/>
            <a:ext cx="1815084" cy="1116482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427984" y="4221088"/>
            <a:ext cx="1247457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sym typeface="Wingdings"/>
              </a:rPr>
              <a:t></a:t>
            </a:r>
            <a:endParaRPr lang="cs-CZ" sz="8800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Přivlastňovací zájmena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755576" y="1600200"/>
          <a:ext cx="7931423" cy="3977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7327"/>
                <a:gridCol w="2081065"/>
                <a:gridCol w="4403031"/>
              </a:tblGrid>
              <a:tr h="37084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Osobní </a:t>
                      </a:r>
                    </a:p>
                    <a:p>
                      <a:pPr marL="0" algn="ctr" defTabSz="914400" rtl="0" eaLnBrk="1" latinLnBrk="0" hangingPunct="1"/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zájmeno</a:t>
                      </a:r>
                    </a:p>
                  </a:txBody>
                  <a:tcPr marL="7200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Přivlastňovací </a:t>
                      </a:r>
                    </a:p>
                    <a:p>
                      <a:pPr algn="ctr"/>
                      <a:r>
                        <a:rPr lang="cs-CZ" dirty="0" smtClean="0"/>
                        <a:t>zájmeno</a:t>
                      </a:r>
                      <a:r>
                        <a:rPr lang="cs-CZ" baseline="0" dirty="0" smtClean="0"/>
                        <a:t>  </a:t>
                      </a:r>
                      <a:endParaRPr lang="cs-CZ" dirty="0"/>
                    </a:p>
                  </a:txBody>
                  <a:tcPr marL="92367" marR="92367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Příklad</a:t>
                      </a:r>
                      <a:endParaRPr lang="cs-CZ" dirty="0"/>
                    </a:p>
                  </a:txBody>
                  <a:tcPr marL="92367" marR="92367"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ich</a:t>
                      </a:r>
                      <a:endParaRPr lang="cs-CZ" sz="1800" b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2000" marR="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>
                          <a:solidFill>
                            <a:srgbClr val="FF0000"/>
                          </a:solidFill>
                        </a:rPr>
                        <a:t>mein</a:t>
                      </a:r>
                      <a:r>
                        <a:rPr lang="cs-CZ" dirty="0"/>
                        <a:t> </a:t>
                      </a:r>
                    </a:p>
                  </a:txBody>
                  <a:tcPr marL="180000" marR="18000" marT="10800" marB="10800" anchor="ctr"/>
                </a:tc>
                <a:tc>
                  <a:txBody>
                    <a:bodyPr/>
                    <a:lstStyle/>
                    <a:p>
                      <a:r>
                        <a:rPr lang="de-DE" b="1" dirty="0">
                          <a:solidFill>
                            <a:srgbClr val="FF0000"/>
                          </a:solidFill>
                        </a:rPr>
                        <a:t>Mein</a:t>
                      </a:r>
                      <a:r>
                        <a:rPr lang="de-DE" dirty="0"/>
                        <a:t> Bruder </a:t>
                      </a:r>
                      <a:r>
                        <a:rPr lang="de-DE" dirty="0" smtClean="0"/>
                        <a:t>lern</a:t>
                      </a:r>
                      <a:r>
                        <a:rPr lang="cs-CZ" dirty="0" smtClean="0"/>
                        <a:t>t </a:t>
                      </a:r>
                      <a:r>
                        <a:rPr lang="de-DE" dirty="0" smtClean="0"/>
                        <a:t>Deutsch</a:t>
                      </a:r>
                      <a:r>
                        <a:rPr lang="de-DE" dirty="0"/>
                        <a:t>.</a:t>
                      </a:r>
                    </a:p>
                  </a:txBody>
                  <a:tcPr marL="19243" marR="19243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du</a:t>
                      </a:r>
                      <a:endParaRPr lang="cs-CZ" sz="1800" b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2000" marR="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>
                          <a:solidFill>
                            <a:srgbClr val="FF0000"/>
                          </a:solidFill>
                        </a:rPr>
                        <a:t>dein</a:t>
                      </a:r>
                      <a:r>
                        <a:rPr lang="cs-CZ" dirty="0"/>
                        <a:t> </a:t>
                      </a:r>
                    </a:p>
                  </a:txBody>
                  <a:tcPr marL="180000" marR="18000" marT="10800" marB="10800" anchor="ctr"/>
                </a:tc>
                <a:tc>
                  <a:txBody>
                    <a:bodyPr/>
                    <a:lstStyle/>
                    <a:p>
                      <a:r>
                        <a:rPr lang="de-DE" dirty="0"/>
                        <a:t>Wie heißt </a:t>
                      </a:r>
                      <a:r>
                        <a:rPr lang="de-DE" b="1" dirty="0">
                          <a:solidFill>
                            <a:srgbClr val="FF0000"/>
                          </a:solidFill>
                        </a:rPr>
                        <a:t>dein</a:t>
                      </a:r>
                      <a:r>
                        <a:rPr lang="de-DE" dirty="0"/>
                        <a:t> </a:t>
                      </a:r>
                      <a:r>
                        <a:rPr lang="de-DE" dirty="0" smtClean="0"/>
                        <a:t>Bruder?</a:t>
                      </a:r>
                      <a:endParaRPr lang="de-DE" dirty="0"/>
                    </a:p>
                  </a:txBody>
                  <a:tcPr marL="19243" marR="19243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er</a:t>
                      </a:r>
                      <a:endParaRPr lang="cs-CZ" sz="1800" b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2000" marR="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>
                          <a:solidFill>
                            <a:srgbClr val="FF0000"/>
                          </a:solidFill>
                        </a:rPr>
                        <a:t>sein</a:t>
                      </a:r>
                      <a:r>
                        <a:rPr lang="cs-CZ" dirty="0"/>
                        <a:t> </a:t>
                      </a:r>
                    </a:p>
                  </a:txBody>
                  <a:tcPr marL="180000" marR="18000" marT="10800" marB="10800" anchor="ctr"/>
                </a:tc>
                <a:tc>
                  <a:txBody>
                    <a:bodyPr/>
                    <a:lstStyle/>
                    <a:p>
                      <a:r>
                        <a:rPr lang="de-DE" b="1" dirty="0">
                          <a:solidFill>
                            <a:srgbClr val="FF0000"/>
                          </a:solidFill>
                        </a:rPr>
                        <a:t>Sein</a:t>
                      </a:r>
                      <a:r>
                        <a:rPr lang="de-DE" dirty="0"/>
                        <a:t> Bruder studiert </a:t>
                      </a:r>
                      <a:r>
                        <a:rPr lang="de-DE" dirty="0" smtClean="0"/>
                        <a:t>Informatik</a:t>
                      </a:r>
                      <a:r>
                        <a:rPr lang="de-DE" dirty="0"/>
                        <a:t>.</a:t>
                      </a:r>
                    </a:p>
                  </a:txBody>
                  <a:tcPr marL="19243" marR="19243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sie</a:t>
                      </a:r>
                      <a:endParaRPr lang="cs-CZ" sz="1800" b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2000" marR="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>
                          <a:solidFill>
                            <a:srgbClr val="FF0000"/>
                          </a:solidFill>
                        </a:rPr>
                        <a:t>ihr</a:t>
                      </a:r>
                      <a:r>
                        <a:rPr lang="cs-CZ" dirty="0"/>
                        <a:t> </a:t>
                      </a:r>
                    </a:p>
                  </a:txBody>
                  <a:tcPr marL="180000" marR="18000" marT="10800" marB="10800" anchor="ctr"/>
                </a:tc>
                <a:tc>
                  <a:txBody>
                    <a:bodyPr/>
                    <a:lstStyle/>
                    <a:p>
                      <a:r>
                        <a:rPr lang="de-DE" dirty="0"/>
                        <a:t>Hat </a:t>
                      </a:r>
                      <a:r>
                        <a:rPr lang="de-DE" b="1" dirty="0">
                          <a:solidFill>
                            <a:srgbClr val="FF0000"/>
                          </a:solidFill>
                        </a:rPr>
                        <a:t>ihr</a:t>
                      </a:r>
                      <a:r>
                        <a:rPr lang="de-DE" dirty="0"/>
                        <a:t> Bruder </a:t>
                      </a:r>
                      <a:r>
                        <a:rPr lang="de-DE" dirty="0" smtClean="0"/>
                        <a:t>ein Auto?</a:t>
                      </a:r>
                      <a:endParaRPr lang="de-DE" dirty="0"/>
                    </a:p>
                  </a:txBody>
                  <a:tcPr marL="19243" marR="19243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es</a:t>
                      </a:r>
                      <a:endParaRPr lang="cs-CZ" sz="1800" b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2000" marR="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>
                          <a:solidFill>
                            <a:srgbClr val="FF0000"/>
                          </a:solidFill>
                        </a:rPr>
                        <a:t>sein</a:t>
                      </a:r>
                      <a:r>
                        <a:rPr lang="cs-CZ" dirty="0"/>
                        <a:t> </a:t>
                      </a:r>
                    </a:p>
                  </a:txBody>
                  <a:tcPr marL="180000" marR="18000" marT="10800" marB="10800" anchor="ctr"/>
                </a:tc>
                <a:tc>
                  <a:txBody>
                    <a:bodyPr/>
                    <a:lstStyle/>
                    <a:p>
                      <a:r>
                        <a:rPr lang="de-DE" dirty="0"/>
                        <a:t>Hat </a:t>
                      </a:r>
                      <a:r>
                        <a:rPr lang="de-DE" b="1" dirty="0">
                          <a:solidFill>
                            <a:srgbClr val="FF0000"/>
                          </a:solidFill>
                        </a:rPr>
                        <a:t>sein</a:t>
                      </a:r>
                      <a:r>
                        <a:rPr lang="de-DE" dirty="0"/>
                        <a:t> </a:t>
                      </a:r>
                      <a:r>
                        <a:rPr lang="de-DE" dirty="0" smtClean="0"/>
                        <a:t>Bruder </a:t>
                      </a:r>
                      <a:r>
                        <a:rPr lang="cs-CZ" dirty="0" err="1" smtClean="0"/>
                        <a:t>Zeit</a:t>
                      </a:r>
                      <a:r>
                        <a:rPr lang="de-DE" dirty="0" smtClean="0"/>
                        <a:t>?</a:t>
                      </a:r>
                      <a:endParaRPr lang="de-DE" dirty="0"/>
                    </a:p>
                  </a:txBody>
                  <a:tcPr marL="19243" marR="19243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wir</a:t>
                      </a:r>
                      <a:endParaRPr lang="cs-CZ" sz="1800" b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2000" marR="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>
                          <a:solidFill>
                            <a:srgbClr val="FF0000"/>
                          </a:solidFill>
                        </a:rPr>
                        <a:t>unser</a:t>
                      </a:r>
                      <a:r>
                        <a:rPr lang="cs-CZ" dirty="0"/>
                        <a:t> </a:t>
                      </a:r>
                    </a:p>
                  </a:txBody>
                  <a:tcPr marL="180000" marR="18000" marT="10800" marB="10800" anchor="ctr"/>
                </a:tc>
                <a:tc>
                  <a:txBody>
                    <a:bodyPr/>
                    <a:lstStyle/>
                    <a:p>
                      <a:r>
                        <a:rPr lang="de-DE" b="1" dirty="0">
                          <a:solidFill>
                            <a:srgbClr val="FF0000"/>
                          </a:solidFill>
                        </a:rPr>
                        <a:t>Unser</a:t>
                      </a:r>
                      <a:r>
                        <a:rPr lang="de-DE" dirty="0"/>
                        <a:t> </a:t>
                      </a:r>
                      <a:r>
                        <a:rPr lang="de-DE" dirty="0" smtClean="0"/>
                        <a:t>Bruder </a:t>
                      </a:r>
                      <a:r>
                        <a:rPr lang="de-DE" dirty="0"/>
                        <a:t>ist schon verheiratet.</a:t>
                      </a:r>
                    </a:p>
                  </a:txBody>
                  <a:tcPr marL="19243" marR="19243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ihr</a:t>
                      </a:r>
                      <a:endParaRPr lang="cs-CZ" sz="1800" b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2000" marR="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>
                          <a:solidFill>
                            <a:srgbClr val="FF0000"/>
                          </a:solidFill>
                        </a:rPr>
                        <a:t>euer</a:t>
                      </a:r>
                      <a:r>
                        <a:rPr lang="cs-CZ" dirty="0"/>
                        <a:t> </a:t>
                      </a:r>
                    </a:p>
                  </a:txBody>
                  <a:tcPr marL="180000" marR="18000" marT="10800" marB="10800" anchor="ctr"/>
                </a:tc>
                <a:tc>
                  <a:txBody>
                    <a:bodyPr/>
                    <a:lstStyle/>
                    <a:p>
                      <a:r>
                        <a:rPr lang="de-DE" dirty="0"/>
                        <a:t>Hat </a:t>
                      </a:r>
                      <a:r>
                        <a:rPr lang="de-DE" b="1" dirty="0">
                          <a:solidFill>
                            <a:srgbClr val="FF0000"/>
                          </a:solidFill>
                        </a:rPr>
                        <a:t>euer</a:t>
                      </a:r>
                      <a:r>
                        <a:rPr lang="de-DE" dirty="0"/>
                        <a:t> </a:t>
                      </a:r>
                      <a:r>
                        <a:rPr lang="de-DE" dirty="0" smtClean="0"/>
                        <a:t>Bruder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eine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Freundin</a:t>
                      </a:r>
                      <a:r>
                        <a:rPr lang="de-DE" dirty="0" smtClean="0"/>
                        <a:t>?</a:t>
                      </a:r>
                      <a:endParaRPr lang="de-DE" dirty="0"/>
                    </a:p>
                  </a:txBody>
                  <a:tcPr marL="19243" marR="19243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sie</a:t>
                      </a:r>
                      <a:endParaRPr lang="cs-CZ" sz="1800" b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2000" marR="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>
                          <a:solidFill>
                            <a:srgbClr val="FF0000"/>
                          </a:solidFill>
                        </a:rPr>
                        <a:t>ihr</a:t>
                      </a:r>
                      <a:r>
                        <a:rPr lang="cs-CZ" dirty="0"/>
                        <a:t> </a:t>
                      </a:r>
                    </a:p>
                  </a:txBody>
                  <a:tcPr marL="180000" marR="18000" marT="10800" marB="10800" anchor="ctr"/>
                </a:tc>
                <a:tc>
                  <a:txBody>
                    <a:bodyPr/>
                    <a:lstStyle/>
                    <a:p>
                      <a:r>
                        <a:rPr lang="de-DE" dirty="0"/>
                        <a:t>Arbeitet </a:t>
                      </a:r>
                      <a:r>
                        <a:rPr lang="de-DE" b="1" dirty="0">
                          <a:solidFill>
                            <a:srgbClr val="FF0000"/>
                          </a:solidFill>
                        </a:rPr>
                        <a:t>ihr</a:t>
                      </a:r>
                      <a:r>
                        <a:rPr lang="de-DE" dirty="0"/>
                        <a:t> Bruder </a:t>
                      </a:r>
                      <a:r>
                        <a:rPr lang="de-DE" dirty="0" smtClean="0"/>
                        <a:t>in </a:t>
                      </a:r>
                      <a:r>
                        <a:rPr lang="de-DE" dirty="0"/>
                        <a:t>Japan?</a:t>
                      </a:r>
                    </a:p>
                  </a:txBody>
                  <a:tcPr marL="19243" marR="19243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800" b="1" kern="1200" dirty="0" err="1" smtClean="0">
                          <a:solidFill>
                            <a:srgbClr val="0070C0"/>
                          </a:solidFill>
                          <a:latin typeface="+mn-lt"/>
                          <a:ea typeface="+mn-ea"/>
                          <a:cs typeface="+mn-cs"/>
                        </a:rPr>
                        <a:t>Sie</a:t>
                      </a:r>
                      <a:endParaRPr lang="cs-CZ" sz="1800" b="1" kern="1200" dirty="0">
                        <a:solidFill>
                          <a:srgbClr val="0070C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72000" marR="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>
                          <a:solidFill>
                            <a:srgbClr val="FF0000"/>
                          </a:solidFill>
                        </a:rPr>
                        <a:t>Ihr</a:t>
                      </a:r>
                      <a:r>
                        <a:rPr lang="cs-CZ" dirty="0"/>
                        <a:t> </a:t>
                      </a:r>
                    </a:p>
                  </a:txBody>
                  <a:tcPr marL="180000" marR="18000" marT="10800" marB="10800" anchor="ctr"/>
                </a:tc>
                <a:tc>
                  <a:txBody>
                    <a:bodyPr/>
                    <a:lstStyle/>
                    <a:p>
                      <a:r>
                        <a:rPr lang="de-DE" dirty="0"/>
                        <a:t>Wo arbeitet </a:t>
                      </a:r>
                      <a:r>
                        <a:rPr lang="de-DE" b="1" dirty="0">
                          <a:solidFill>
                            <a:srgbClr val="FF0000"/>
                          </a:solidFill>
                        </a:rPr>
                        <a:t>Ihr</a:t>
                      </a:r>
                      <a:r>
                        <a:rPr lang="de-DE" dirty="0"/>
                        <a:t> </a:t>
                      </a:r>
                      <a:r>
                        <a:rPr lang="de-DE" dirty="0" smtClean="0"/>
                        <a:t>Bruder?</a:t>
                      </a:r>
                      <a:endParaRPr lang="de-DE" dirty="0"/>
                    </a:p>
                  </a:txBody>
                  <a:tcPr marL="19243" marR="19243" marT="9525" marB="9525" anchor="ctr"/>
                </a:tc>
              </a:tr>
            </a:tbl>
          </a:graphicData>
        </a:graphic>
      </p:graphicFrame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720080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Přivlastňovací zájmeno se skloňuje jako člen neurčitý.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259632" y="2420888"/>
          <a:ext cx="6696744" cy="3474720"/>
        </p:xfrm>
        <a:graphic>
          <a:graphicData uri="http://schemas.openxmlformats.org/drawingml/2006/table">
            <a:tbl>
              <a:tblPr firstRow="1" bandRow="1">
                <a:effectLst/>
                <a:tableStyleId>{2D5ABB26-0587-4C30-8999-92F81FD0307C}</a:tableStyleId>
              </a:tblPr>
              <a:tblGrid>
                <a:gridCol w="1224136"/>
                <a:gridCol w="1944216"/>
                <a:gridCol w="1584176"/>
                <a:gridCol w="1944216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err="1" smtClean="0"/>
                        <a:t>Wer</a:t>
                      </a:r>
                      <a:r>
                        <a:rPr lang="cs-CZ" sz="3200" dirty="0" smtClean="0"/>
                        <a:t>?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err="1" smtClean="0"/>
                        <a:t>We</a:t>
                      </a:r>
                      <a:r>
                        <a:rPr lang="cs-CZ" sz="3200" dirty="0" err="1" smtClean="0">
                          <a:solidFill>
                            <a:srgbClr val="0070C0"/>
                          </a:solidFill>
                        </a:rPr>
                        <a:t>n</a:t>
                      </a:r>
                      <a:r>
                        <a:rPr lang="cs-CZ" sz="3200" dirty="0" smtClean="0"/>
                        <a:t>?</a:t>
                      </a:r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1. pád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4. pád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lin ang="0" scaled="1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der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Mann</a:t>
                      </a:r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0070C0"/>
                          </a:solidFill>
                        </a:rPr>
                        <a:t>den</a:t>
                      </a:r>
                      <a:endParaRPr lang="cs-CZ" sz="32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Mann</a:t>
                      </a:r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ein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Mann</a:t>
                      </a:r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ein</a:t>
                      </a:r>
                      <a:r>
                        <a:rPr lang="cs-CZ" sz="3200" dirty="0" err="1" smtClean="0">
                          <a:solidFill>
                            <a:srgbClr val="0070C0"/>
                          </a:solidFill>
                        </a:rPr>
                        <a:t>en</a:t>
                      </a:r>
                      <a:endParaRPr lang="cs-CZ" sz="32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Mann</a:t>
                      </a:r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rgbClr val="00B050"/>
                          </a:solidFill>
                        </a:rPr>
                        <a:t>mein</a:t>
                      </a:r>
                      <a:endParaRPr lang="cs-CZ" sz="3200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Mann</a:t>
                      </a:r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rgbClr val="00B050"/>
                          </a:solidFill>
                        </a:rPr>
                        <a:t>mein</a:t>
                      </a:r>
                      <a:r>
                        <a:rPr lang="cs-CZ" sz="3200" dirty="0" err="1" smtClean="0">
                          <a:solidFill>
                            <a:srgbClr val="0070C0"/>
                          </a:solidFill>
                        </a:rPr>
                        <a:t>en</a:t>
                      </a:r>
                      <a:endParaRPr lang="cs-CZ" sz="32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Mann</a:t>
                      </a:r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kein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Mann</a:t>
                      </a:r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kein</a:t>
                      </a:r>
                      <a:r>
                        <a:rPr lang="cs-CZ" sz="3200" dirty="0" err="1" smtClean="0">
                          <a:solidFill>
                            <a:srgbClr val="0070C0"/>
                          </a:solidFill>
                        </a:rPr>
                        <a:t>en</a:t>
                      </a:r>
                      <a:endParaRPr lang="cs-CZ" sz="32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Mann</a:t>
                      </a:r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24745"/>
            <a:ext cx="3240360" cy="7200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Mann.</a:t>
            </a:r>
          </a:p>
          <a:p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51520" y="5301208"/>
            <a:ext cx="35723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sz="3200" dirty="0" err="1">
                <a:solidFill>
                  <a:prstClr val="black"/>
                </a:solidFill>
              </a:rPr>
              <a:t>Das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ist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mein</a:t>
            </a:r>
            <a:r>
              <a:rPr lang="cs-CZ" sz="3200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Mann.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2924944"/>
            <a:ext cx="345638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sz="3200" dirty="0" err="1">
                <a:solidFill>
                  <a:prstClr val="black"/>
                </a:solidFill>
              </a:rPr>
              <a:t>Das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ist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kein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Mann.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7171" name="Picture 3" descr="C:\Users\Dáša\AppData\Local\Microsoft\Windows\Temporary Internet Files\Content.IE5\IFWHX1JQ\MC9004405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404664"/>
            <a:ext cx="1828800" cy="1828800"/>
          </a:xfrm>
          <a:prstGeom prst="rect">
            <a:avLst/>
          </a:prstGeom>
          <a:noFill/>
        </p:spPr>
      </p:pic>
      <p:pic>
        <p:nvPicPr>
          <p:cNvPr id="7174" name="Picture 6" descr="C:\Users\Dáša\AppData\Local\Microsoft\Windows\Temporary Internet Files\Content.IE5\TAA4WS3Q\MC90044066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492896"/>
            <a:ext cx="1872208" cy="1944216"/>
          </a:xfrm>
          <a:prstGeom prst="rect">
            <a:avLst/>
          </a:prstGeom>
          <a:noFill/>
        </p:spPr>
      </p:pic>
      <p:pic>
        <p:nvPicPr>
          <p:cNvPr id="7178" name="Picture 10" descr="C:\Users\Dáša\AppData\Local\Microsoft\Windows\Temporary Internet Files\Content.IE5\VESCAN96\MC9003246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4581128"/>
            <a:ext cx="1576426" cy="1817827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5436096" y="2996952"/>
            <a:ext cx="345638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sz="3200" dirty="0" err="1">
                <a:solidFill>
                  <a:prstClr val="black"/>
                </a:solidFill>
              </a:rPr>
              <a:t>Das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ist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eine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Frau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508104" y="1124744"/>
            <a:ext cx="345638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sz="3200" dirty="0" err="1">
                <a:solidFill>
                  <a:prstClr val="black"/>
                </a:solidFill>
              </a:rPr>
              <a:t>Das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ist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keine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Frau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364088" y="5301208"/>
            <a:ext cx="35723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sz="3200" dirty="0" err="1">
                <a:solidFill>
                  <a:prstClr val="black"/>
                </a:solidFill>
              </a:rPr>
              <a:t>Das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ist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meine</a:t>
            </a:r>
            <a:r>
              <a:rPr lang="cs-CZ" sz="3200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Frau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dirty="0" smtClean="0">
                <a:latin typeface="Comic Sans MS" pitchFamily="66" charset="0"/>
              </a:rPr>
              <a:t>Přiřaďte k osobnímu zájmenu zájmeno přivlastňovací a doplňte ženský tvar</a:t>
            </a:r>
            <a:endParaRPr lang="cs-CZ" sz="2000" dirty="0">
              <a:latin typeface="Comic Sans MS" pitchFamily="66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899591" y="2606040"/>
          <a:ext cx="6408712" cy="3343239"/>
        </p:xfrm>
        <a:graphic>
          <a:graphicData uri="http://schemas.openxmlformats.org/drawingml/2006/table">
            <a:tbl>
              <a:tblPr/>
              <a:tblGrid>
                <a:gridCol w="1499727"/>
                <a:gridCol w="948546"/>
                <a:gridCol w="1512168"/>
                <a:gridCol w="2448271"/>
              </a:tblGrid>
              <a:tr h="3714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000" dirty="0">
                          <a:latin typeface="Arial"/>
                          <a:ea typeface="Times New Roman"/>
                          <a:cs typeface="Times New Roman"/>
                        </a:rPr>
                        <a:t>er</a:t>
                      </a:r>
                      <a:endParaRPr lang="cs-CZ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000">
                          <a:latin typeface="Arial"/>
                          <a:ea typeface="Times New Roman"/>
                          <a:cs typeface="Times New Roman"/>
                        </a:rPr>
                        <a:t>ihr</a:t>
                      </a:r>
                      <a:endParaRPr lang="cs-CZ" sz="2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000" b="1" i="1">
                          <a:latin typeface="Arial"/>
                          <a:ea typeface="Times New Roman"/>
                          <a:cs typeface="Times New Roman"/>
                        </a:rPr>
                        <a:t>ihre</a:t>
                      </a:r>
                      <a:endParaRPr lang="cs-CZ" sz="2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4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000" dirty="0">
                          <a:latin typeface="Arial"/>
                          <a:ea typeface="Times New Roman"/>
                          <a:cs typeface="Times New Roman"/>
                        </a:rPr>
                        <a:t>wir</a:t>
                      </a:r>
                      <a:endParaRPr lang="cs-CZ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000">
                          <a:latin typeface="Arial"/>
                          <a:ea typeface="Times New Roman"/>
                          <a:cs typeface="Times New Roman"/>
                        </a:rPr>
                        <a:t>dein</a:t>
                      </a:r>
                      <a:endParaRPr lang="cs-CZ" sz="2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2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4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000">
                          <a:latin typeface="Arial"/>
                          <a:ea typeface="Times New Roman"/>
                          <a:cs typeface="Times New Roman"/>
                        </a:rPr>
                        <a:t>Sie</a:t>
                      </a:r>
                      <a:endParaRPr lang="cs-CZ" sz="2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000" dirty="0">
                          <a:latin typeface="Arial"/>
                          <a:ea typeface="Times New Roman"/>
                          <a:cs typeface="Times New Roman"/>
                        </a:rPr>
                        <a:t>sein</a:t>
                      </a:r>
                      <a:endParaRPr lang="cs-CZ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de-DE" sz="2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4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000">
                          <a:latin typeface="Arial"/>
                          <a:ea typeface="Times New Roman"/>
                          <a:cs typeface="Times New Roman"/>
                        </a:rPr>
                        <a:t>du</a:t>
                      </a:r>
                      <a:endParaRPr lang="cs-CZ" sz="2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000" dirty="0">
                          <a:latin typeface="Arial"/>
                          <a:ea typeface="Times New Roman"/>
                          <a:cs typeface="Times New Roman"/>
                        </a:rPr>
                        <a:t>ihr</a:t>
                      </a:r>
                      <a:endParaRPr lang="cs-CZ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de-DE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4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000">
                          <a:latin typeface="Arial"/>
                          <a:ea typeface="Times New Roman"/>
                          <a:cs typeface="Times New Roman"/>
                        </a:rPr>
                        <a:t>es</a:t>
                      </a:r>
                      <a:endParaRPr lang="cs-CZ" sz="2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000" dirty="0">
                          <a:latin typeface="Arial"/>
                          <a:ea typeface="Times New Roman"/>
                          <a:cs typeface="Times New Roman"/>
                        </a:rPr>
                        <a:t>euer</a:t>
                      </a:r>
                      <a:endParaRPr lang="cs-CZ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2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4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000">
                          <a:latin typeface="Arial"/>
                          <a:ea typeface="Times New Roman"/>
                          <a:cs typeface="Times New Roman"/>
                        </a:rPr>
                        <a:t>sie (Pl.)</a:t>
                      </a:r>
                      <a:endParaRPr lang="cs-CZ" sz="2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000" dirty="0">
                          <a:latin typeface="Arial"/>
                          <a:ea typeface="Times New Roman"/>
                          <a:cs typeface="Times New Roman"/>
                        </a:rPr>
                        <a:t>unser</a:t>
                      </a:r>
                      <a:endParaRPr lang="cs-CZ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2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4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000">
                          <a:latin typeface="Arial"/>
                          <a:ea typeface="Times New Roman"/>
                          <a:cs typeface="Times New Roman"/>
                        </a:rPr>
                        <a:t>ich</a:t>
                      </a:r>
                      <a:endParaRPr lang="cs-CZ" sz="2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2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000" dirty="0">
                          <a:latin typeface="Arial"/>
                          <a:ea typeface="Times New Roman"/>
                          <a:cs typeface="Times New Roman"/>
                        </a:rPr>
                        <a:t>Ihr</a:t>
                      </a:r>
                      <a:endParaRPr lang="cs-CZ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2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4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000">
                          <a:latin typeface="Arial"/>
                          <a:ea typeface="Times New Roman"/>
                          <a:cs typeface="Times New Roman"/>
                        </a:rPr>
                        <a:t>ihr</a:t>
                      </a:r>
                      <a:endParaRPr lang="cs-CZ" sz="2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2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000" dirty="0">
                          <a:latin typeface="Arial"/>
                          <a:ea typeface="Times New Roman"/>
                          <a:cs typeface="Times New Roman"/>
                        </a:rPr>
                        <a:t>sein</a:t>
                      </a:r>
                      <a:endParaRPr lang="cs-CZ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2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147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000">
                          <a:latin typeface="Arial"/>
                          <a:ea typeface="Times New Roman"/>
                          <a:cs typeface="Times New Roman"/>
                        </a:rPr>
                        <a:t>sie (Sg.)</a:t>
                      </a:r>
                      <a:endParaRPr lang="cs-CZ" sz="20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de-DE" sz="2000" dirty="0">
                          <a:latin typeface="Arial"/>
                          <a:ea typeface="Times New Roman"/>
                          <a:cs typeface="Times New Roman"/>
                        </a:rPr>
                        <a:t>mein</a:t>
                      </a:r>
                      <a:endParaRPr lang="cs-CZ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de-DE" sz="20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9" name="Přímá spojovací šipka 8"/>
          <p:cNvCxnSpPr/>
          <p:nvPr/>
        </p:nvCxnSpPr>
        <p:spPr>
          <a:xfrm flipV="1">
            <a:off x="2267744" y="2852936"/>
            <a:ext cx="1440160" cy="18002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přivlastňovací zájmeno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988840"/>
            <a:ext cx="8964488" cy="331236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	</a:t>
            </a:r>
            <a:r>
              <a:rPr lang="de-DE" sz="2400" b="1" dirty="0" smtClean="0"/>
              <a:t>Herr Weiß. Ist das Ihr</a:t>
            </a:r>
            <a:r>
              <a:rPr lang="de-DE" sz="2400" b="1" dirty="0" smtClean="0">
                <a:solidFill>
                  <a:srgbClr val="0070C0"/>
                </a:solidFill>
              </a:rPr>
              <a:t>e</a:t>
            </a:r>
            <a:r>
              <a:rPr lang="de-DE" sz="2400" b="1" dirty="0" smtClean="0"/>
              <a:t> Uhr?         </a:t>
            </a:r>
            <a:r>
              <a:rPr lang="cs-CZ" sz="2400" b="1" dirty="0"/>
              <a:t>	</a:t>
            </a:r>
            <a:r>
              <a:rPr lang="de-DE" sz="2400" b="1" dirty="0" smtClean="0"/>
              <a:t>Ja, das ist mein</a:t>
            </a:r>
            <a:r>
              <a:rPr lang="de-DE" sz="2400" b="1" dirty="0" smtClean="0">
                <a:solidFill>
                  <a:srgbClr val="0070C0"/>
                </a:solidFill>
              </a:rPr>
              <a:t>e</a:t>
            </a:r>
            <a:r>
              <a:rPr lang="de-DE" sz="2400" b="1" dirty="0" smtClean="0"/>
              <a:t> Uhr. 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2400" dirty="0" smtClean="0"/>
              <a:t>Udo, ist das </a:t>
            </a:r>
            <a:r>
              <a:rPr lang="cs-CZ" sz="2400" dirty="0" smtClean="0"/>
              <a:t>_____</a:t>
            </a:r>
            <a:r>
              <a:rPr lang="de-DE" sz="2400" dirty="0" smtClean="0"/>
              <a:t> Fahrrad? </a:t>
            </a:r>
            <a:r>
              <a:rPr lang="cs-CZ" sz="2400" dirty="0" smtClean="0"/>
              <a:t>	</a:t>
            </a:r>
            <a:r>
              <a:rPr lang="de-DE" sz="2400" dirty="0" smtClean="0"/>
              <a:t>Ja, das ist </a:t>
            </a:r>
            <a:r>
              <a:rPr lang="cs-CZ" sz="2400" dirty="0" smtClean="0"/>
              <a:t>_____</a:t>
            </a:r>
            <a:r>
              <a:rPr lang="de-DE" sz="2400" dirty="0" smtClean="0"/>
              <a:t> Fahrrad. 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2400" dirty="0" smtClean="0"/>
              <a:t>Ist die Tasche von Petra?</a:t>
            </a:r>
            <a:r>
              <a:rPr lang="cs-CZ" sz="2400" dirty="0" smtClean="0"/>
              <a:t>		</a:t>
            </a:r>
            <a:r>
              <a:rPr lang="de-DE" sz="2400" dirty="0" smtClean="0"/>
              <a:t>Ja, das ist </a:t>
            </a:r>
            <a:r>
              <a:rPr lang="cs-CZ" sz="2400" dirty="0" smtClean="0"/>
              <a:t>_____</a:t>
            </a:r>
            <a:r>
              <a:rPr lang="de-DE" sz="2400" dirty="0" smtClean="0"/>
              <a:t> Tasche. 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2400" dirty="0" smtClean="0"/>
              <a:t>Ist das </a:t>
            </a:r>
            <a:r>
              <a:rPr lang="cs-CZ" sz="2400" dirty="0" smtClean="0"/>
              <a:t>_____</a:t>
            </a:r>
            <a:r>
              <a:rPr lang="de-DE" sz="2400" dirty="0" smtClean="0"/>
              <a:t> (er) Bruder?  </a:t>
            </a:r>
            <a:r>
              <a:rPr lang="cs-CZ" sz="2400" dirty="0" smtClean="0"/>
              <a:t>	</a:t>
            </a:r>
            <a:r>
              <a:rPr lang="de-DE" sz="2400" dirty="0" smtClean="0"/>
              <a:t>Ja, das ist </a:t>
            </a:r>
            <a:r>
              <a:rPr lang="cs-CZ" sz="2400" dirty="0" smtClean="0"/>
              <a:t>_____</a:t>
            </a:r>
            <a:r>
              <a:rPr lang="de-DE" sz="2400" dirty="0" smtClean="0"/>
              <a:t> Bruder. 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2400" dirty="0" smtClean="0"/>
              <a:t>Ist das </a:t>
            </a:r>
            <a:r>
              <a:rPr lang="cs-CZ" sz="2400" dirty="0" smtClean="0"/>
              <a:t>_____</a:t>
            </a:r>
            <a:r>
              <a:rPr lang="de-DE" sz="2400" dirty="0" smtClean="0"/>
              <a:t> (du)Auto?  </a:t>
            </a:r>
            <a:r>
              <a:rPr lang="cs-CZ" sz="2400" dirty="0" smtClean="0"/>
              <a:t>		</a:t>
            </a:r>
            <a:r>
              <a:rPr lang="de-DE" sz="2400" dirty="0" smtClean="0"/>
              <a:t>Ja, das ist </a:t>
            </a:r>
            <a:r>
              <a:rPr lang="cs-CZ" sz="2400" dirty="0" smtClean="0"/>
              <a:t>_____</a:t>
            </a:r>
            <a:r>
              <a:rPr lang="de-DE" sz="2400" dirty="0" smtClean="0"/>
              <a:t> Auto. 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2400" dirty="0" smtClean="0"/>
              <a:t>Sind das </a:t>
            </a:r>
            <a:r>
              <a:rPr lang="cs-CZ" sz="2400" dirty="0" smtClean="0"/>
              <a:t>_____</a:t>
            </a:r>
            <a:r>
              <a:rPr lang="de-DE" sz="2400" dirty="0" smtClean="0"/>
              <a:t> Schuhe, Kinder?  </a:t>
            </a:r>
            <a:r>
              <a:rPr lang="cs-CZ" sz="2400" dirty="0" smtClean="0"/>
              <a:t>	</a:t>
            </a:r>
            <a:r>
              <a:rPr lang="de-DE" sz="2400" dirty="0" smtClean="0"/>
              <a:t>Ja, das sind </a:t>
            </a:r>
            <a:r>
              <a:rPr lang="cs-CZ" sz="2400" dirty="0" smtClean="0"/>
              <a:t>_____</a:t>
            </a:r>
            <a:r>
              <a:rPr lang="de-DE" sz="2400" dirty="0" smtClean="0"/>
              <a:t> Schuhe. </a:t>
            </a:r>
          </a:p>
          <a:p>
            <a:pPr marL="514350" indent="-514350">
              <a:buFont typeface="+mj-lt"/>
              <a:buAutoNum type="arabicPeriod"/>
            </a:pPr>
            <a:r>
              <a:rPr lang="de-DE" sz="2400" dirty="0" smtClean="0"/>
              <a:t>Ist das </a:t>
            </a:r>
            <a:r>
              <a:rPr lang="cs-CZ" sz="2400" dirty="0" smtClean="0"/>
              <a:t>_____</a:t>
            </a:r>
            <a:r>
              <a:rPr lang="de-DE" sz="2400" dirty="0" smtClean="0"/>
              <a:t> (Hans) Mutter? </a:t>
            </a:r>
            <a:r>
              <a:rPr lang="cs-CZ" sz="2400" dirty="0" smtClean="0"/>
              <a:t>	</a:t>
            </a:r>
            <a:r>
              <a:rPr lang="de-DE" sz="2400" dirty="0" smtClean="0"/>
              <a:t>Ja, das ist </a:t>
            </a:r>
            <a:r>
              <a:rPr lang="cs-CZ" sz="2400" dirty="0" smtClean="0"/>
              <a:t>_____</a:t>
            </a:r>
            <a:r>
              <a:rPr lang="de-DE" sz="2400" dirty="0" smtClean="0"/>
              <a:t> Mutter. </a:t>
            </a: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Skloňování přivlastňovacích zájmen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83566" y="2708920"/>
          <a:ext cx="7567200" cy="2606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0000"/>
                <a:gridCol w="1576800"/>
                <a:gridCol w="1576800"/>
                <a:gridCol w="1576800"/>
                <a:gridCol w="1576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Rod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mužský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ženský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střední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mn.č.</a:t>
                      </a:r>
                      <a:endParaRPr lang="cs-CZ" sz="32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i="1" dirty="0" smtClean="0"/>
                        <a:t>1. pád</a:t>
                      </a:r>
                      <a:endParaRPr lang="cs-CZ" sz="2800" i="1" dirty="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sz="3200"/>
                        <a:t>mein</a:t>
                      </a: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sz="3200" dirty="0" err="1"/>
                        <a:t>meine</a:t>
                      </a:r>
                      <a:endParaRPr lang="cs-CZ" sz="3200" dirty="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sz="3200"/>
                        <a:t>mein</a:t>
                      </a:r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sz="3200"/>
                        <a:t>meine</a:t>
                      </a:r>
                    </a:p>
                  </a:txBody>
                  <a:tcPr marL="19050" marR="19050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i="1" dirty="0" smtClean="0"/>
                        <a:t>2. pád</a:t>
                      </a:r>
                      <a:endParaRPr lang="cs-CZ" sz="2800" i="1" dirty="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mein</a:t>
                      </a:r>
                      <a:r>
                        <a:rPr lang="cs-CZ" sz="3200" b="1" dirty="0" err="1" smtClean="0">
                          <a:solidFill>
                            <a:srgbClr val="FF0000"/>
                          </a:solidFill>
                        </a:rPr>
                        <a:t>es</a:t>
                      </a:r>
                      <a:endParaRPr lang="cs-CZ" sz="3200" dirty="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err="1" smtClean="0"/>
                        <a:t>mein</a:t>
                      </a:r>
                      <a:r>
                        <a:rPr lang="cs-CZ" sz="3200" b="1" dirty="0" err="1" smtClean="0">
                          <a:solidFill>
                            <a:srgbClr val="FF0000"/>
                          </a:solidFill>
                        </a:rPr>
                        <a:t>er</a:t>
                      </a:r>
                      <a:endParaRPr lang="cs-CZ" sz="3200" dirty="0" smtClean="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err="1" smtClean="0"/>
                        <a:t>mein</a:t>
                      </a:r>
                      <a:r>
                        <a:rPr lang="cs-CZ" sz="3200" b="1" dirty="0" err="1" smtClean="0">
                          <a:solidFill>
                            <a:srgbClr val="FF0000"/>
                          </a:solidFill>
                        </a:rPr>
                        <a:t>es</a:t>
                      </a:r>
                      <a:endParaRPr lang="cs-CZ" sz="3200" dirty="0" smtClean="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mein</a:t>
                      </a:r>
                      <a:r>
                        <a:rPr lang="cs-CZ" sz="3200" b="1" dirty="0" err="1" smtClean="0">
                          <a:solidFill>
                            <a:srgbClr val="FF0000"/>
                          </a:solidFill>
                        </a:rPr>
                        <a:t>er</a:t>
                      </a:r>
                      <a:endParaRPr lang="cs-CZ" sz="3200" dirty="0"/>
                    </a:p>
                  </a:txBody>
                  <a:tcPr marL="19050" marR="19050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i="1" dirty="0" smtClean="0"/>
                        <a:t>3. pád</a:t>
                      </a:r>
                      <a:endParaRPr lang="cs-CZ" sz="2800" i="1" dirty="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sz="3200"/>
                        <a:t>mein</a:t>
                      </a:r>
                      <a:r>
                        <a:rPr lang="cs-CZ" sz="3200" b="1">
                          <a:solidFill>
                            <a:srgbClr val="FF0000"/>
                          </a:solidFill>
                        </a:rPr>
                        <a:t>em</a:t>
                      </a:r>
                      <a:endParaRPr lang="cs-CZ" sz="320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sz="3200"/>
                        <a:t>mein</a:t>
                      </a:r>
                      <a:r>
                        <a:rPr lang="cs-CZ" sz="3200" b="1">
                          <a:solidFill>
                            <a:srgbClr val="FF0000"/>
                          </a:solidFill>
                        </a:rPr>
                        <a:t>er</a:t>
                      </a:r>
                      <a:endParaRPr lang="cs-CZ" sz="320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sz="3200"/>
                        <a:t>mein</a:t>
                      </a:r>
                      <a:r>
                        <a:rPr lang="cs-CZ" sz="3200" b="1">
                          <a:solidFill>
                            <a:srgbClr val="FF0000"/>
                          </a:solidFill>
                        </a:rPr>
                        <a:t>em</a:t>
                      </a:r>
                      <a:endParaRPr lang="cs-CZ" sz="320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sz="3200"/>
                        <a:t>mein</a:t>
                      </a:r>
                      <a:r>
                        <a:rPr lang="cs-CZ" sz="3200" b="1">
                          <a:solidFill>
                            <a:srgbClr val="FF0000"/>
                          </a:solidFill>
                        </a:rPr>
                        <a:t>en</a:t>
                      </a:r>
                      <a:endParaRPr lang="cs-CZ" sz="3200"/>
                    </a:p>
                  </a:txBody>
                  <a:tcPr marL="19050" marR="19050" marT="9525" marB="9525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i="1" dirty="0" smtClean="0"/>
                        <a:t>4. pád</a:t>
                      </a:r>
                      <a:endParaRPr lang="cs-CZ" sz="2800" i="1" dirty="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mein</a:t>
                      </a:r>
                      <a:r>
                        <a:rPr lang="cs-CZ" sz="3200" b="1" dirty="0" err="1" smtClean="0">
                          <a:solidFill>
                            <a:srgbClr val="FF0000"/>
                          </a:solidFill>
                        </a:rPr>
                        <a:t>en</a:t>
                      </a:r>
                      <a:endParaRPr lang="cs-CZ" sz="3200" dirty="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meine</a:t>
                      </a:r>
                      <a:endParaRPr lang="cs-CZ" sz="3200" dirty="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err="1" smtClean="0"/>
                        <a:t>mein</a:t>
                      </a:r>
                      <a:endParaRPr lang="cs-CZ" sz="3200" dirty="0" smtClean="0"/>
                    </a:p>
                  </a:txBody>
                  <a:tcPr marL="19050" marR="19050" marT="9525" marB="9525" anchor="ctr"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meine</a:t>
                      </a:r>
                      <a:endParaRPr lang="cs-CZ" sz="3200" dirty="0"/>
                    </a:p>
                  </a:txBody>
                  <a:tcPr marL="19050" marR="19050" marT="9525" marB="9525" anchor="ctr"/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411760" y="1556792"/>
          <a:ext cx="3970784" cy="4820920"/>
        </p:xfrm>
        <a:graphic>
          <a:graphicData uri="http://schemas.openxmlformats.org/drawingml/2006/table">
            <a:tbl>
              <a:tblPr bandRow="1">
                <a:tableStyleId>{5940675A-B579-460E-94D1-54222C63F5DA}</a:tableStyleId>
              </a:tblPr>
              <a:tblGrid>
                <a:gridCol w="1954560"/>
                <a:gridCol w="20162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Moje sestra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Jeho bratr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Naši rodiče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Vaši rodiče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Její babička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Tvůj syn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Jejich dcera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Vaše matka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Můj</a:t>
                      </a:r>
                      <a:r>
                        <a:rPr lang="cs-CZ" baseline="0" dirty="0" smtClean="0"/>
                        <a:t> muž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Tvoji prarodiče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Jeho sestřenice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Vaše děti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Její sourozenci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Překlad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411760" y="1556792"/>
          <a:ext cx="3970784" cy="4849728"/>
        </p:xfrm>
        <a:graphic>
          <a:graphicData uri="http://schemas.openxmlformats.org/drawingml/2006/table">
            <a:tbl>
              <a:tblPr bandRow="1">
                <a:tableStyleId>{5940675A-B579-460E-94D1-54222C63F5DA}</a:tableStyleId>
              </a:tblPr>
              <a:tblGrid>
                <a:gridCol w="1954560"/>
                <a:gridCol w="2016224"/>
              </a:tblGrid>
              <a:tr h="370840">
                <a:tc>
                  <a:txBody>
                    <a:bodyPr/>
                    <a:lstStyle/>
                    <a:p>
                      <a:r>
                        <a:rPr lang="de-DE" noProof="0" dirty="0" err="1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moje</a:t>
                      </a:r>
                      <a:r>
                        <a:rPr lang="de-DE" noProof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de-DE" noProof="0" dirty="0" err="1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sestra</a:t>
                      </a:r>
                      <a:endParaRPr lang="de-DE" noProof="0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noProof="0" smtClean="0"/>
                        <a:t>meine Schwester</a:t>
                      </a:r>
                      <a:endParaRPr lang="de-DE" noProof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noProof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jeho bratr</a:t>
                      </a:r>
                      <a:endParaRPr lang="de-DE" noProof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noProof="0" smtClean="0"/>
                        <a:t>sein Bruder</a:t>
                      </a:r>
                      <a:endParaRPr lang="de-DE" noProof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noProof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naši rodiče</a:t>
                      </a:r>
                      <a:endParaRPr lang="de-DE" noProof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noProof="0" smtClean="0"/>
                        <a:t>unsere Eltern</a:t>
                      </a:r>
                      <a:endParaRPr lang="de-DE" noProof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99648">
                <a:tc>
                  <a:txBody>
                    <a:bodyPr/>
                    <a:lstStyle/>
                    <a:p>
                      <a:r>
                        <a:rPr lang="de-DE" noProof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Vaši rodiče</a:t>
                      </a:r>
                      <a:endParaRPr lang="de-DE" noProof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noProof="0" smtClean="0"/>
                        <a:t>Ihre Eltern</a:t>
                      </a:r>
                      <a:endParaRPr lang="de-DE" noProof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noProof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její babička</a:t>
                      </a:r>
                      <a:endParaRPr lang="de-DE" noProof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noProof="0" smtClean="0"/>
                        <a:t>ihre Oma</a:t>
                      </a:r>
                      <a:endParaRPr lang="de-DE" noProof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noProof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tvůj syn</a:t>
                      </a:r>
                      <a:endParaRPr lang="de-DE" noProof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noProof="0" smtClean="0"/>
                        <a:t>dein Sohn</a:t>
                      </a:r>
                      <a:endParaRPr lang="de-DE" noProof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noProof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jejich dcera</a:t>
                      </a:r>
                      <a:endParaRPr lang="de-DE" noProof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noProof="0" smtClean="0"/>
                        <a:t>ihre Tochter</a:t>
                      </a:r>
                      <a:endParaRPr lang="de-DE" noProof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noProof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 Vaše matka</a:t>
                      </a:r>
                      <a:endParaRPr lang="de-DE" noProof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noProof="0" smtClean="0"/>
                        <a:t>Ihre Mutter</a:t>
                      </a:r>
                      <a:endParaRPr lang="de-DE" noProof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noProof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můj</a:t>
                      </a:r>
                      <a:r>
                        <a:rPr lang="de-DE" baseline="0" noProof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 muž</a:t>
                      </a:r>
                      <a:endParaRPr lang="de-DE" noProof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noProof="0" smtClean="0"/>
                        <a:t>Mein Mann</a:t>
                      </a:r>
                      <a:endParaRPr lang="de-DE" noProof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noProof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tvoji prarodiče</a:t>
                      </a:r>
                      <a:endParaRPr lang="de-DE" noProof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noProof="0" smtClean="0"/>
                        <a:t>deine Grosseltern</a:t>
                      </a:r>
                      <a:endParaRPr lang="de-DE" noProof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noProof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jeho sestřenice</a:t>
                      </a: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noProof="0" dirty="0" smtClean="0"/>
                        <a:t>seine Cousine</a:t>
                      </a:r>
                      <a:endParaRPr lang="de-DE" noProof="0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noProof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vaše děti</a:t>
                      </a:r>
                      <a:endParaRPr lang="de-DE" noProof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noProof="0" smtClean="0"/>
                        <a:t>eure Kinder</a:t>
                      </a:r>
                      <a:endParaRPr lang="de-DE" noProof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noProof="0" dirty="0" err="1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její</a:t>
                      </a:r>
                      <a:r>
                        <a:rPr lang="de-DE" noProof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de-DE" noProof="0" dirty="0" err="1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sourozenci</a:t>
                      </a:r>
                      <a:endParaRPr lang="de-DE" noProof="0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noProof="0" dirty="0" smtClean="0"/>
                        <a:t>ihre Geschwister</a:t>
                      </a:r>
                      <a:endParaRPr lang="de-DE" noProof="0" dirty="0"/>
                    </a:p>
                  </a:txBody>
                  <a:tcPr>
                    <a:solidFill>
                      <a:srgbClr val="FFFFC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Baumbach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Rudolf a </a:t>
            </a: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václavková</a:t>
            </a:r>
            <a:r>
              <a:rPr lang="cs-CZ" sz="2000" cap="all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Gertruda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Mluvnice němčiny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Olomouc: FIN PUBLISHING, 1997,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ISBN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80-86002-27-6.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charset="0"/>
                <a:cs typeface="Arial" charset="0"/>
              </a:rPr>
              <a:t>Obrázky </a:t>
            </a:r>
            <a:r>
              <a:rPr lang="cs-CZ" sz="2000" dirty="0">
                <a:latin typeface="Arial" charset="0"/>
                <a:cs typeface="Arial" charset="0"/>
              </a:rPr>
              <a:t>galerie Kliparty kvalitně [cit. </a:t>
            </a:r>
            <a:r>
              <a:rPr lang="cs-CZ" sz="2000" dirty="0" smtClean="0">
                <a:latin typeface="Arial" charset="0"/>
                <a:cs typeface="Arial" charset="0"/>
              </a:rPr>
              <a:t>11.8.2012]. </a:t>
            </a:r>
            <a:r>
              <a:rPr lang="cs-CZ" sz="2000" dirty="0">
                <a:latin typeface="Arial" charset="0"/>
                <a:cs typeface="Arial" charset="0"/>
              </a:rPr>
              <a:t>Dostupný pod licencí Microsoft Office 2010 WWW: &lt;http://office.microsoft.com/</a:t>
            </a:r>
            <a:r>
              <a:rPr lang="cs-CZ" sz="2000" dirty="0" err="1">
                <a:latin typeface="Arial" charset="0"/>
                <a:cs typeface="Arial" charset="0"/>
              </a:rPr>
              <a:t>cs-cz</a:t>
            </a:r>
            <a:r>
              <a:rPr lang="cs-CZ" sz="2000" dirty="0">
                <a:latin typeface="Arial" charset="0"/>
                <a:cs typeface="Arial" charset="0"/>
              </a:rPr>
              <a:t>/</a:t>
            </a:r>
            <a:r>
              <a:rPr lang="cs-CZ" sz="2000" dirty="0" err="1">
                <a:latin typeface="Arial" charset="0"/>
                <a:cs typeface="Arial" charset="0"/>
              </a:rPr>
              <a:t>images</a:t>
            </a:r>
            <a:r>
              <a:rPr lang="cs-CZ" sz="2000" dirty="0">
                <a:latin typeface="Arial" charset="0"/>
                <a:cs typeface="Arial" charset="0"/>
              </a:rPr>
              <a:t>/&gt;.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13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195476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KOTATA</Template>
  <TotalTime>164</TotalTime>
  <Words>454</Words>
  <Application>Microsoft Office PowerPoint</Application>
  <PresentationFormat>Předvádění na obrazovce (4:3)</PresentationFormat>
  <Paragraphs>221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Přivlastňovací zájmena</vt:lpstr>
      <vt:lpstr>Prezentace aplikace PowerPoint</vt:lpstr>
      <vt:lpstr>Přivlastňovací zájmena</vt:lpstr>
      <vt:lpstr>Přivlastňovací zájmeno se skloňuje jako člen neurčitý.</vt:lpstr>
      <vt:lpstr>Prezentace aplikace PowerPoint</vt:lpstr>
      <vt:lpstr>Přiřaďte k osobnímu zájmenu zájmeno přivlastňovací a doplňte ženský tvar</vt:lpstr>
      <vt:lpstr>Doplň přivlastňovací zájmeno</vt:lpstr>
      <vt:lpstr>Skloňování přivlastňovacích zájmen</vt:lpstr>
      <vt:lpstr>Přelož</vt:lpstr>
      <vt:lpstr>Překlad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Dagpol</dc:creator>
  <cp:lastModifiedBy>POLÁKOVÁ Dagmar</cp:lastModifiedBy>
  <cp:revision>25</cp:revision>
  <dcterms:created xsi:type="dcterms:W3CDTF">2013-01-07T09:37:29Z</dcterms:created>
  <dcterms:modified xsi:type="dcterms:W3CDTF">2013-06-04T10:37:58Z</dcterms:modified>
</cp:coreProperties>
</file>