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bookmarkIdSeed="8">
  <p:sldMasterIdLst>
    <p:sldMasterId id="2147483768" r:id="rId1"/>
  </p:sldMasterIdLst>
  <p:notesMasterIdLst>
    <p:notesMasterId r:id="rId9"/>
  </p:notesMasterIdLst>
  <p:sldIdLst>
    <p:sldId id="256" r:id="rId2"/>
    <p:sldId id="263" r:id="rId3"/>
    <p:sldId id="264" r:id="rId4"/>
    <p:sldId id="269" r:id="rId5"/>
    <p:sldId id="266" r:id="rId6"/>
    <p:sldId id="268" r:id="rId7"/>
    <p:sldId id="27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4" autoAdjust="0"/>
    <p:restoredTop sz="94660"/>
  </p:normalViewPr>
  <p:slideViewPr>
    <p:cSldViewPr>
      <p:cViewPr>
        <p:scale>
          <a:sx n="90" d="100"/>
          <a:sy n="90" d="100"/>
        </p:scale>
        <p:origin x="-942" y="-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9053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fade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459511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VY_32_INOVACE_10_B_05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MS Word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Formátování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odstavce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Pavel Novotný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ročník studijního oboru 37-41-M/01 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Provoz </a:t>
            </a:r>
            <a:r>
              <a:rPr lang="cs-CZ" sz="1600" cap="all" dirty="0">
                <a:latin typeface="Arial" pitchFamily="34" charset="0"/>
                <a:cs typeface="Arial" pitchFamily="34" charset="0"/>
              </a:rPr>
              <a:t>a ekonomika dopravy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, předmětu Informační a komunikační technologie, inovuje výuku použitím multimediálních pomůcek – prezentace s názornými obrázky doplněnými textem a podporující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43608" y="868650"/>
            <a:ext cx="23711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 bmk="_Toc254548344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Formátování odstavce</a:t>
            </a:r>
            <a:endParaRPr lang="cs-CZ" b="1" dirty="0" smtClean="0"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467544" y="1412776"/>
            <a:ext cx="8208912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Za odstavec  se ve Wordu považuje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c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elek vymezený dvěma stisknutími klávesy Enter. </a:t>
            </a:r>
            <a:r>
              <a:rPr lang="cs-CZ" dirty="0"/>
              <a:t>Tedy odstavec je i pouhý jeden řádek textu, nadpis či dokonce i jeden znak (v případě, že je zakončený enterem).</a:t>
            </a: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.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467544" y="2492896"/>
            <a:ext cx="820891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5400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Tato definice je důležitá i z praktického hlediska, jelikož v aplikaci Word každý odstavec lze formátovat samostatně</a:t>
            </a:r>
            <a:r>
              <a:rPr kumimoji="0" lang="cs-CZ" sz="1600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.</a:t>
            </a:r>
            <a:endParaRPr kumimoji="0" lang="cs-CZ" sz="16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467544" y="3429000"/>
            <a:ext cx="5184576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5400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Tip: Ve Word 2010 najdete na kartě domů ikonu </a:t>
            </a:r>
            <a:r>
              <a:rPr kumimoji="0" lang="cs-CZ" b="1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řádkování</a:t>
            </a:r>
            <a:r>
              <a:rPr kumimoji="0" lang="cs-CZ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,</a:t>
            </a:r>
            <a:r>
              <a:rPr kumimoji="0" lang="cs-CZ" i="0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kde najdete příkazy přidat, ne odebrat mezeru</a:t>
            </a:r>
            <a:r>
              <a:rPr kumimoji="0" lang="cs-CZ" b="1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před (za) odstavcem.</a:t>
            </a:r>
            <a:endParaRPr kumimoji="0" lang="cs-CZ" sz="160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373" t="2561" r="49029" b="62993"/>
          <a:stretch/>
        </p:blipFill>
        <p:spPr bwMode="auto">
          <a:xfrm>
            <a:off x="6228184" y="3500428"/>
            <a:ext cx="1865107" cy="29529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299845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43608" y="648867"/>
            <a:ext cx="23711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 bmk="_Toc254548344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Formátování odstavce</a:t>
            </a:r>
            <a:endParaRPr lang="cs-CZ" b="1" dirty="0" smtClean="0"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479794" y="1169016"/>
            <a:ext cx="4104456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Na kartě domů - odstavec klikněte 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na malou šipku vpravo dole.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498125" y="1720842"/>
            <a:ext cx="4596262" cy="3970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Zobrazí se dialogové okno, ve kterém je možné nastavit zarovnání textu, odsazení odstavce, mezery mezi odstavci nebo řádkování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342900" lvl="0" indent="-342900" algn="just" defTabSz="540000" fontAlgn="base">
              <a:spcBef>
                <a:spcPct val="0"/>
              </a:spcBef>
              <a:spcAft>
                <a:spcPct val="0"/>
              </a:spcAft>
              <a:buAutoNum type="arabicPeriod"/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Zarovnání textu – automaticky vlevo, ale lze vpravo, uprostřed, do bloku</a:t>
            </a:r>
          </a:p>
          <a:p>
            <a:pPr marL="342900" lvl="0" indent="-342900" algn="just" defTabSz="540000" fontAlgn="base">
              <a:spcBef>
                <a:spcPct val="0"/>
              </a:spcBef>
              <a:spcAft>
                <a:spcPct val="0"/>
              </a:spcAft>
              <a:buAutoNum type="arabicPeriod"/>
            </a:pPr>
            <a:endParaRPr kumimoji="0" lang="cs-CZ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342900" lvl="0" indent="-342900" algn="just" defTabSz="540000" fontAlgn="base">
              <a:spcBef>
                <a:spcPct val="0"/>
              </a:spcBef>
              <a:spcAft>
                <a:spcPct val="0"/>
              </a:spcAft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Odsazení textu- volíme vzdálenost textu od okraje dokumentu</a:t>
            </a:r>
          </a:p>
          <a:p>
            <a:pPr marL="342900" lvl="0" indent="-342900" algn="just" defTabSz="540000" fontAlgn="base">
              <a:spcBef>
                <a:spcPct val="0"/>
              </a:spcBef>
              <a:spcAft>
                <a:spcPct val="0"/>
              </a:spcAft>
              <a:buAutoNum type="arabicPeriod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342900" lvl="0" indent="-342900" algn="just" defTabSz="540000" fontAlgn="base">
              <a:spcBef>
                <a:spcPct val="0"/>
              </a:spcBef>
              <a:spcAft>
                <a:spcPct val="0"/>
              </a:spcAft>
              <a:buAutoNum type="arabicPeriod"/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Mezery – nastavíme před a za odstavcem</a:t>
            </a:r>
          </a:p>
          <a:p>
            <a:pPr marL="342900" lvl="0" indent="-342900" algn="just" defTabSz="540000" fontAlgn="base">
              <a:spcBef>
                <a:spcPct val="0"/>
              </a:spcBef>
              <a:spcAft>
                <a:spcPct val="0"/>
              </a:spcAft>
              <a:buAutoNum type="arabicPeriod"/>
            </a:pPr>
            <a:endParaRPr kumimoji="0" lang="cs-CZ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342900" lvl="0" indent="-342900" algn="just" defTabSz="540000" fontAlgn="base">
              <a:spcBef>
                <a:spcPct val="0"/>
              </a:spcBef>
              <a:spcAft>
                <a:spcPct val="0"/>
              </a:spcAft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Řádkování – nastavíme mezery mezi řádky</a:t>
            </a:r>
            <a:endParaRPr kumimoji="0" lang="cs-CZ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467544" y="3705999"/>
            <a:ext cx="518457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5400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160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07" t="5303" r="54376" b="85061"/>
          <a:stretch/>
        </p:blipFill>
        <p:spPr bwMode="auto">
          <a:xfrm>
            <a:off x="5508103" y="1124744"/>
            <a:ext cx="2114625" cy="8260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vál 2"/>
          <p:cNvSpPr/>
          <p:nvPr/>
        </p:nvSpPr>
        <p:spPr>
          <a:xfrm>
            <a:off x="7329191" y="1656811"/>
            <a:ext cx="364989" cy="36498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456021"/>
            <a:ext cx="3199432" cy="39615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vál 3"/>
          <p:cNvSpPr/>
          <p:nvPr/>
        </p:nvSpPr>
        <p:spPr>
          <a:xfrm>
            <a:off x="5652120" y="2996952"/>
            <a:ext cx="1677071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508103" y="3673625"/>
            <a:ext cx="1677071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652120" y="4468901"/>
            <a:ext cx="1152128" cy="47226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6948265" y="4509120"/>
            <a:ext cx="1152128" cy="47226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236825" y="2915652"/>
            <a:ext cx="256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132423" y="3536423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6675847" y="4284235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7971992" y="431347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414546310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Obdélník 23"/>
          <p:cNvSpPr/>
          <p:nvPr/>
        </p:nvSpPr>
        <p:spPr>
          <a:xfrm>
            <a:off x="818853" y="982505"/>
            <a:ext cx="42328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 bmk="_Toc254548344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Další nástroje dialogového okna odstavec</a:t>
            </a:r>
            <a:endParaRPr lang="cs-CZ" b="1" dirty="0" smtClean="0"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</p:txBody>
      </p:sp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30" name="Tabulka 2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4624609"/>
              </p:ext>
            </p:extLst>
          </p:nvPr>
        </p:nvGraphicFramePr>
        <p:xfrm>
          <a:off x="1907704" y="4221088"/>
          <a:ext cx="5092700" cy="360040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5092700"/>
              </a:tblGrid>
              <a:tr h="360040">
                <a:tc>
                  <a:txBody>
                    <a:bodyPr/>
                    <a:lstStyle/>
                    <a:p>
                      <a:pPr algn="just">
                        <a:spcAft>
                          <a:spcPts val="1000"/>
                        </a:spcAft>
                      </a:pPr>
                      <a:endParaRPr lang="cs-CZ" sz="16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1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07" t="5303" r="54376" b="85061"/>
          <a:stretch/>
        </p:blipFill>
        <p:spPr bwMode="auto">
          <a:xfrm>
            <a:off x="2987824" y="3098378"/>
            <a:ext cx="2736304" cy="10689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724128" y="2060848"/>
            <a:ext cx="27474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Seřadí vybraný text podle abecedy, 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nebo seřadí číselná data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858197" y="4797152"/>
            <a:ext cx="29626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Umožňuje nastavit vlastní ohraničení</a:t>
            </a: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ybraných buněk (tabulka), nebo textu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683568" y="4847570"/>
            <a:ext cx="26837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Zarovnání textu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– vlevo, na střed, vpravo, do bloku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527693" y="5655121"/>
            <a:ext cx="21964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Řádkování - přednastaveno </a:t>
            </a: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 násobek 1,15 řádku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36184" y="2086039"/>
            <a:ext cx="162256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Odrážky a číslování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573263" y="2060848"/>
            <a:ext cx="85472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Odsazení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123728" y="2393816"/>
            <a:ext cx="1449535" cy="603136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5220072" y="2695384"/>
            <a:ext cx="504056" cy="301568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4078091" y="2368625"/>
            <a:ext cx="493909" cy="628327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V="1">
            <a:off x="2441389" y="3861048"/>
            <a:ext cx="462963" cy="1145160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V="1">
            <a:off x="4571197" y="4293096"/>
            <a:ext cx="0" cy="1277367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 flipV="1">
            <a:off x="5858197" y="4005064"/>
            <a:ext cx="369987" cy="720081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453844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548680"/>
            <a:ext cx="8229600" cy="590465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algn="just"/>
            <a:r>
              <a:rPr lang="cs-CZ" sz="1900" dirty="0" smtClean="0">
                <a:latin typeface="Times New Roman"/>
                <a:ea typeface="Times New Roman"/>
              </a:rPr>
              <a:t>Opakování:</a:t>
            </a:r>
          </a:p>
          <a:p>
            <a:pPr algn="just"/>
            <a:endParaRPr kumimoji="0" lang="cs-CZ" sz="19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/>
              <a:cs typeface="Arial" pitchFamily="34" charset="0"/>
            </a:endParaRPr>
          </a:p>
          <a:p>
            <a:pPr marL="342900" indent="-342900" algn="just">
              <a:buAutoNum type="arabicPeriod"/>
            </a:pPr>
            <a:r>
              <a:rPr lang="cs-CZ" sz="1900" dirty="0" smtClean="0">
                <a:latin typeface="Times New Roman"/>
                <a:cs typeface="Arial" pitchFamily="34" charset="0"/>
              </a:rPr>
              <a:t>Vysvětli pojem odstavec</a:t>
            </a:r>
          </a:p>
          <a:p>
            <a:pPr marL="342900" indent="-342900" algn="just">
              <a:buAutoNum type="arabicPeriod"/>
            </a:pPr>
            <a:endParaRPr kumimoji="0" lang="cs-CZ" sz="19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/>
              <a:cs typeface="Arial" pitchFamily="34" charset="0"/>
            </a:endParaRPr>
          </a:p>
          <a:p>
            <a:pPr marL="342900" indent="-342900" algn="just">
              <a:buAutoNum type="arabicPeriod"/>
            </a:pPr>
            <a:r>
              <a:rPr lang="cs-CZ" sz="1900" dirty="0" smtClean="0">
                <a:latin typeface="Times New Roman"/>
                <a:cs typeface="Arial" pitchFamily="34" charset="0"/>
              </a:rPr>
              <a:t>Názorně vysvětli 	- zarovnání textu</a:t>
            </a:r>
          </a:p>
          <a:p>
            <a:pPr lvl="6" algn="just"/>
            <a:r>
              <a:rPr kumimoji="0" lang="cs-CZ" sz="19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/>
                <a:cs typeface="Arial" pitchFamily="34" charset="0"/>
              </a:rPr>
              <a:t>- odsazení textu</a:t>
            </a:r>
          </a:p>
          <a:p>
            <a:pPr lvl="6" algn="just"/>
            <a:r>
              <a:rPr kumimoji="0" lang="cs-CZ" sz="19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/>
                <a:cs typeface="Arial" pitchFamily="34" charset="0"/>
              </a:rPr>
              <a:t>- nastavení mezer</a:t>
            </a:r>
          </a:p>
          <a:p>
            <a:pPr lvl="6" algn="just"/>
            <a:r>
              <a:rPr kumimoji="0" lang="cs-CZ" sz="19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/>
                <a:cs typeface="Arial" pitchFamily="34" charset="0"/>
              </a:rPr>
              <a:t>- řádkování</a:t>
            </a:r>
            <a:endParaRPr kumimoji="0" lang="cs-CZ" sz="19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/>
              <a:cs typeface="Arial" pitchFamily="34" charset="0"/>
            </a:endParaRPr>
          </a:p>
          <a:p>
            <a:pPr marL="342900" indent="-342900" algn="just">
              <a:buAutoNum type="arabicPeriod"/>
            </a:pPr>
            <a:endParaRPr lang="cs-CZ" sz="19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 algn="just">
              <a:buAutoNum type="arabicPeriod"/>
            </a:pPr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Jaké máme další možnosti řazení textu</a:t>
            </a:r>
          </a:p>
          <a:p>
            <a:pPr algn="just"/>
            <a:endParaRPr lang="cs-CZ" sz="19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	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967107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548680"/>
            <a:ext cx="8229600" cy="59046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000"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</a:t>
            </a:r>
            <a:endParaRPr lang="cs-CZ" sz="19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	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450723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S Word 2010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MS Word 2010</Template>
  <TotalTime>337</TotalTime>
  <Words>189</Words>
  <Application>Microsoft Office PowerPoint</Application>
  <PresentationFormat>Předvádění na obrazovce (4:3)</PresentationFormat>
  <Paragraphs>104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MS Word 2010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DOMA</dc:creator>
  <cp:lastModifiedBy>NOVOTNÝ Pavel</cp:lastModifiedBy>
  <cp:revision>63</cp:revision>
  <dcterms:created xsi:type="dcterms:W3CDTF">2013-03-18T13:09:52Z</dcterms:created>
  <dcterms:modified xsi:type="dcterms:W3CDTF">2013-06-04T06:11:34Z</dcterms:modified>
</cp:coreProperties>
</file>