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5"/>
  </p:notesMasterIdLst>
  <p:sldIdLst>
    <p:sldId id="266" r:id="rId2"/>
    <p:sldId id="270" r:id="rId3"/>
    <p:sldId id="256" r:id="rId4"/>
    <p:sldId id="261" r:id="rId5"/>
    <p:sldId id="257" r:id="rId6"/>
    <p:sldId id="267" r:id="rId7"/>
    <p:sldId id="258" r:id="rId8"/>
    <p:sldId id="263" r:id="rId9"/>
    <p:sldId id="262" r:id="rId10"/>
    <p:sldId id="259" r:id="rId11"/>
    <p:sldId id="264" r:id="rId12"/>
    <p:sldId id="265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BEE832-7076-4786-8BC9-0E44507C10CF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6F136D-3392-4B35-B088-35D6A1C649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50324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E909AA92-61CC-43CC-A303-76AABAA74AF7}" type="datetime1">
              <a:rPr lang="cs-CZ" smtClean="0"/>
              <a:t>4.6.2013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CCF2E8D5-E4D4-4835-B3CE-3F6CC6383E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5EA5AC-26AB-47BD-9F1D-2A9D19B5C34E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2E8D5-E4D4-4835-B3CE-3F6CC6383E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028742-D8EA-4142-B082-76891717B513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2E8D5-E4D4-4835-B3CE-3F6CC6383E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C1874-7552-4E5F-A975-A23A259E11EE}" type="datetime1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2E8D5-E4D4-4835-B3CE-3F6CC6383E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A284CC4-2B2D-4CA6-A535-82D5C431C22B}" type="datetime1">
              <a:rPr lang="cs-CZ" smtClean="0"/>
              <a:t>4.6.2013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CF2E8D5-E4D4-4835-B3CE-3F6CC6383E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1513A286-14B0-4C7D-B690-B2F1C263C134}" type="datetime1">
              <a:rPr lang="cs-CZ" smtClean="0"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CCF2E8D5-E4D4-4835-B3CE-3F6CC6383E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F9714A-4304-4A9E-82D9-91D645B6FC40}" type="datetime1">
              <a:rPr lang="cs-CZ" smtClean="0"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2E8D5-E4D4-4835-B3CE-3F6CC6383E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48AE62-D452-4EB5-8E6A-2EDF9F11E86F}" type="datetime1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2E8D5-E4D4-4835-B3CE-3F6CC6383E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5462EC-5E1C-42C4-96CD-4F6045275D58}" type="datetime1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2E8D5-E4D4-4835-B3CE-3F6CC6383E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3F0BB-CAF8-4BF2-A48A-CAF1075E2517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2E8D5-E4D4-4835-B3CE-3F6CC6383E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30E0D-3C0C-44B7-BB25-0F6755493A48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2E8D5-E4D4-4835-B3CE-3F6CC6383E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1F8909DB-AD79-4419-86E4-84E449951BFC}" type="datetime1">
              <a:rPr lang="cs-CZ" smtClean="0"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CCF2E8D5-E4D4-4835-B3CE-3F6CC6383EE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9604168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tableStyleId>{18603FDC-E32A-4AB5-989C-0864C3EAD2B8}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+mj-lt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+mj-lt"/>
                        </a:rPr>
                      </a:br>
                      <a:r>
                        <a:rPr lang="cs-CZ" sz="1700" dirty="0" smtClean="0">
                          <a:latin typeface="+mj-lt"/>
                        </a:rPr>
                        <a:t>Hradec Králové, </a:t>
                      </a:r>
                      <a:r>
                        <a:rPr lang="cs-CZ" sz="1700" dirty="0" err="1" smtClean="0">
                          <a:latin typeface="+mj-lt"/>
                        </a:rPr>
                        <a:t>Vocelova</a:t>
                      </a:r>
                      <a:r>
                        <a:rPr lang="cs-CZ" sz="1700" dirty="0" smtClean="0">
                          <a:latin typeface="+mj-lt"/>
                        </a:rPr>
                        <a:t> 1338, příspěvková organizace</a:t>
                      </a:r>
                      <a:endParaRPr lang="cs-CZ" sz="1700" dirty="0" smtClean="0">
                        <a:latin typeface="+mj-lt"/>
                        <a:cs typeface="Arial" pitchFamily="34" charset="0"/>
                      </a:endParaRP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+mj-lt"/>
                        </a:rPr>
                        <a:t>Registrační číslo projektu:</a:t>
                      </a:r>
                      <a:endParaRPr lang="cs-CZ" sz="1600" dirty="0">
                        <a:latin typeface="+mj-lt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+mj-lt"/>
                        </a:rPr>
                        <a:t>CZ.1.07/1.5.00/34.0245</a:t>
                      </a:r>
                      <a:endParaRPr lang="cs-CZ" sz="1600" dirty="0">
                        <a:latin typeface="+mj-lt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+mj-lt"/>
                        </a:rPr>
                        <a:t>Číslo DUM:</a:t>
                      </a:r>
                      <a:endParaRPr lang="cs-CZ" sz="1600" dirty="0">
                        <a:latin typeface="+mj-lt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+mj-lt"/>
                        </a:rPr>
                        <a:t>VY_32_INOVACE_04_A_07</a:t>
                      </a:r>
                      <a:endParaRPr lang="cs-CZ" sz="1600" dirty="0">
                        <a:latin typeface="+mj-lt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+mj-lt"/>
                        </a:rPr>
                        <a:t>Tematická oblast:</a:t>
                      </a:r>
                      <a:endParaRPr lang="cs-CZ" sz="1600" dirty="0">
                        <a:latin typeface="+mj-lt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latin typeface="+mj-lt"/>
                        </a:rPr>
                        <a:t>Mluvnice a gramatika </a:t>
                      </a:r>
                      <a:endParaRPr lang="cs-CZ" sz="1600" dirty="0">
                        <a:latin typeface="+mj-lt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+mj-lt"/>
                        </a:rPr>
                        <a:t>Téma:</a:t>
                      </a:r>
                      <a:endParaRPr lang="cs-CZ" sz="1600" dirty="0">
                        <a:latin typeface="+mj-lt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+mj-lt"/>
                        </a:rPr>
                        <a:t>Zvratná zájmena</a:t>
                      </a:r>
                      <a:endParaRPr lang="cs-CZ" sz="1600" dirty="0">
                        <a:latin typeface="+mj-lt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+mj-lt"/>
                        </a:rPr>
                        <a:t>Autor:</a:t>
                      </a:r>
                      <a:endParaRPr lang="cs-CZ" sz="1600" dirty="0">
                        <a:latin typeface="+mj-lt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+mj-lt"/>
                        </a:rPr>
                        <a:t>Bc. Dagmar Poláková</a:t>
                      </a:r>
                      <a:endParaRPr lang="cs-CZ" sz="1600" dirty="0">
                        <a:latin typeface="+mj-lt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+mj-lt"/>
                        </a:rPr>
                        <a:t>Datum vytvoření:</a:t>
                      </a:r>
                      <a:endParaRPr lang="cs-CZ" sz="1600" dirty="0">
                        <a:latin typeface="+mj-lt"/>
                        <a:cs typeface="Times New Roman" pitchFamily="18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+mj-lt"/>
                        </a:rPr>
                        <a:t>září 2012</a:t>
                      </a:r>
                      <a:endParaRPr lang="cs-CZ" sz="1600" dirty="0">
                        <a:latin typeface="+mj-lt"/>
                        <a:cs typeface="Times New Roman" pitchFamily="18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15616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2E8D5-E4D4-4835-B3CE-3F6CC6383EE1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404663"/>
            <a:ext cx="8229600" cy="612068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/>
              <a:t>Materiál je určen pro </a:t>
            </a:r>
            <a:r>
              <a:rPr lang="cs-CZ" sz="2400" dirty="0" smtClean="0"/>
              <a:t>studijní obory k výuce  </a:t>
            </a:r>
            <a:r>
              <a:rPr lang="cs-CZ" sz="2400" dirty="0"/>
              <a:t>předmětu </a:t>
            </a:r>
            <a:r>
              <a:rPr lang="cs-CZ" sz="2400" dirty="0" smtClean="0"/>
              <a:t>německý jazyk, </a:t>
            </a:r>
            <a:r>
              <a:rPr lang="cs-CZ" sz="2400" dirty="0"/>
              <a:t>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400" dirty="0"/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24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28748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2800" b="1" dirty="0" err="1" smtClean="0"/>
              <a:t>Reflexivpronomen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Zvratná zájmena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2E8D5-E4D4-4835-B3CE-3F6CC6383EE1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8574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066800"/>
          </a:xfrm>
        </p:spPr>
        <p:txBody>
          <a:bodyPr/>
          <a:lstStyle/>
          <a:p>
            <a:r>
              <a:rPr lang="cs-CZ" dirty="0" smtClean="0"/>
              <a:t>Zvratná slovesa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28800"/>
            <a:ext cx="8568952" cy="3816424"/>
          </a:xfrm>
        </p:spPr>
        <p:txBody>
          <a:bodyPr>
            <a:normAutofit fontScale="77500" lnSpcReduction="20000"/>
          </a:bodyPr>
          <a:lstStyle/>
          <a:p>
            <a:r>
              <a:rPr lang="cs-CZ" dirty="0"/>
              <a:t>Zvratná slovesa  jsou ta, která mají v češtině zvratné zájmeno </a:t>
            </a:r>
            <a:r>
              <a:rPr lang="cs-CZ" b="1" dirty="0"/>
              <a:t>"se"</a:t>
            </a:r>
            <a:r>
              <a:rPr lang="cs-CZ" dirty="0"/>
              <a:t> nebo </a:t>
            </a:r>
            <a:r>
              <a:rPr lang="cs-CZ" b="1" dirty="0"/>
              <a:t>"si"</a:t>
            </a:r>
            <a:r>
              <a:rPr lang="cs-CZ" dirty="0"/>
              <a:t> a v němčině </a:t>
            </a:r>
            <a:r>
              <a:rPr lang="cs-CZ" dirty="0" smtClean="0"/>
              <a:t>v infinitivu </a:t>
            </a:r>
            <a:r>
              <a:rPr lang="cs-CZ" dirty="0"/>
              <a:t>zvratné zájmeno </a:t>
            </a:r>
            <a:r>
              <a:rPr lang="cs-CZ" b="1" dirty="0"/>
              <a:t>"</a:t>
            </a:r>
            <a:r>
              <a:rPr lang="cs-CZ" b="1" dirty="0" err="1"/>
              <a:t>sich</a:t>
            </a:r>
            <a:r>
              <a:rPr lang="cs-CZ" b="1" dirty="0" smtClean="0"/>
              <a:t>"</a:t>
            </a:r>
            <a:r>
              <a:rPr lang="cs-CZ" dirty="0" smtClean="0"/>
              <a:t>.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600" dirty="0" smtClean="0">
                <a:solidFill>
                  <a:srgbClr val="0070C0"/>
                </a:solidFill>
                <a:latin typeface="Comic Sans MS" pitchFamily="66" charset="0"/>
              </a:rPr>
              <a:t>Bavit </a:t>
            </a:r>
            <a:r>
              <a:rPr lang="cs-CZ" sz="4600" b="1" dirty="0" smtClean="0">
                <a:solidFill>
                  <a:srgbClr val="0070C0"/>
                </a:solidFill>
                <a:latin typeface="Comic Sans MS" pitchFamily="66" charset="0"/>
              </a:rPr>
              <a:t>se</a:t>
            </a:r>
            <a:r>
              <a:rPr lang="cs-CZ" sz="4600" dirty="0" smtClean="0">
                <a:solidFill>
                  <a:srgbClr val="0070C0"/>
                </a:solidFill>
                <a:latin typeface="Comic Sans MS" pitchFamily="66" charset="0"/>
              </a:rPr>
              <a:t> - </a:t>
            </a:r>
            <a:r>
              <a:rPr lang="cs-CZ" sz="4600" b="1" dirty="0" err="1" smtClean="0">
                <a:solidFill>
                  <a:srgbClr val="0070C0"/>
                </a:solidFill>
                <a:latin typeface="Comic Sans MS" pitchFamily="66" charset="0"/>
              </a:rPr>
              <a:t>sich</a:t>
            </a:r>
            <a:r>
              <a:rPr lang="cs-CZ" sz="4600" dirty="0" smtClean="0">
                <a:solidFill>
                  <a:srgbClr val="0070C0"/>
                </a:solidFill>
                <a:latin typeface="Comic Sans MS" pitchFamily="66" charset="0"/>
              </a:rPr>
              <a:t> </a:t>
            </a:r>
            <a:r>
              <a:rPr lang="cs-CZ" sz="4600" dirty="0" err="1" smtClean="0">
                <a:solidFill>
                  <a:srgbClr val="0070C0"/>
                </a:solidFill>
                <a:latin typeface="Comic Sans MS" pitchFamily="66" charset="0"/>
              </a:rPr>
              <a:t>unterhalten</a:t>
            </a:r>
            <a:endParaRPr lang="cs-CZ" sz="4600" dirty="0" smtClean="0">
              <a:solidFill>
                <a:srgbClr val="0070C0"/>
              </a:solidFill>
              <a:latin typeface="Comic Sans MS" pitchFamily="66" charset="0"/>
            </a:endParaRPr>
          </a:p>
          <a:p>
            <a:endParaRPr lang="cs-CZ" dirty="0" smtClean="0"/>
          </a:p>
          <a:p>
            <a:pPr marL="0" indent="0" algn="just">
              <a:buNone/>
            </a:pPr>
            <a:r>
              <a:rPr lang="cs-CZ" b="1" dirty="0" smtClean="0">
                <a:solidFill>
                  <a:schemeClr val="tx1"/>
                </a:solidFill>
              </a:rPr>
              <a:t>Ne</a:t>
            </a:r>
            <a:r>
              <a:rPr lang="cs-CZ" b="1" dirty="0" smtClean="0"/>
              <a:t> každé sloveso</a:t>
            </a:r>
            <a:r>
              <a:rPr lang="cs-CZ" b="1" dirty="0"/>
              <a:t>, které je </a:t>
            </a:r>
            <a:r>
              <a:rPr lang="cs-CZ" b="1" dirty="0" smtClean="0">
                <a:solidFill>
                  <a:schemeClr val="tx1"/>
                </a:solidFill>
              </a:rPr>
              <a:t>zvratné</a:t>
            </a:r>
            <a:r>
              <a:rPr lang="cs-CZ" b="1" dirty="0" smtClean="0"/>
              <a:t> </a:t>
            </a:r>
            <a:r>
              <a:rPr lang="cs-CZ" b="1" dirty="0"/>
              <a:t>v češtině </a:t>
            </a:r>
            <a:r>
              <a:rPr lang="cs-CZ" b="1" dirty="0" smtClean="0"/>
              <a:t>je zvratné i </a:t>
            </a:r>
            <a:r>
              <a:rPr lang="cs-CZ" b="1" dirty="0"/>
              <a:t>v </a:t>
            </a:r>
            <a:r>
              <a:rPr lang="cs-CZ" b="1" dirty="0" smtClean="0"/>
              <a:t>němčině. </a:t>
            </a:r>
          </a:p>
          <a:p>
            <a:pPr marL="0" indent="0" algn="just">
              <a:buNone/>
            </a:pPr>
            <a:endParaRPr lang="cs-CZ" b="1" dirty="0" smtClean="0"/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učit </a:t>
            </a: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se 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- </a:t>
            </a:r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lernen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		</a:t>
            </a: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ptát se - </a:t>
            </a:r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fragen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		</a:t>
            </a:r>
          </a:p>
          <a:p>
            <a:pPr lvl="1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hrát si - </a:t>
            </a:r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spielen</a:t>
            </a:r>
            <a:endParaRPr lang="cs-CZ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jmenovat se 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– </a:t>
            </a:r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heißen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87624" y="5517232"/>
            <a:ext cx="669674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Já </a:t>
            </a:r>
            <a:r>
              <a:rPr lang="cs-CZ" sz="2800" b="1" dirty="0" smtClean="0">
                <a:solidFill>
                  <a:srgbClr val="00B050"/>
                </a:solidFill>
              </a:rPr>
              <a:t>se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učím. 		</a:t>
            </a:r>
            <a:r>
              <a:rPr lang="cs-CZ" sz="2800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Ich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lerne</a:t>
            </a: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  <a:endParaRPr lang="cs-CZ" sz="2800" b="1" dirty="0" smtClean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2E8D5-E4D4-4835-B3CE-3F6CC6383EE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6928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Zvratná zájmena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10423901"/>
              </p:ext>
            </p:extLst>
          </p:nvPr>
        </p:nvGraphicFramePr>
        <p:xfrm>
          <a:off x="2051720" y="2420888"/>
          <a:ext cx="4937760" cy="31165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5920"/>
                <a:gridCol w="1645920"/>
                <a:gridCol w="1645920"/>
              </a:tblGrid>
              <a:tr h="126216">
                <a:tc rowSpan="2">
                  <a:txBody>
                    <a:bodyPr/>
                    <a:lstStyle/>
                    <a:p>
                      <a:pPr algn="ctr" fontAlgn="ctr"/>
                      <a:r>
                        <a:rPr lang="cs-CZ" b="1" dirty="0" err="1">
                          <a:solidFill>
                            <a:schemeClr val="bg1"/>
                          </a:solidFill>
                          <a:effectLst/>
                          <a:latin typeface="inherit"/>
                        </a:rPr>
                        <a:t>Personal</a:t>
                      </a:r>
                      <a:r>
                        <a:rPr lang="cs-CZ" b="1" dirty="0">
                          <a:solidFill>
                            <a:schemeClr val="bg1"/>
                          </a:solidFill>
                          <a:effectLst/>
                          <a:latin typeface="inherit"/>
                        </a:rPr>
                        <a:t>-</a:t>
                      </a:r>
                      <a:br>
                        <a:rPr lang="cs-CZ" b="1" dirty="0">
                          <a:solidFill>
                            <a:schemeClr val="bg1"/>
                          </a:solidFill>
                          <a:effectLst/>
                          <a:latin typeface="inherit"/>
                        </a:rPr>
                      </a:br>
                      <a:r>
                        <a:rPr lang="cs-CZ" b="1" dirty="0">
                          <a:solidFill>
                            <a:schemeClr val="bg1"/>
                          </a:solidFill>
                          <a:effectLst/>
                          <a:latin typeface="inherit"/>
                        </a:rPr>
                        <a:t>pronomen</a:t>
                      </a:r>
                    </a:p>
                  </a:txBody>
                  <a:tcPr marL="47625" marR="47625" marT="19050" marB="19050" anchor="ctr"/>
                </a:tc>
                <a:tc gridSpan="2">
                  <a:txBody>
                    <a:bodyPr/>
                    <a:lstStyle/>
                    <a:p>
                      <a:r>
                        <a:rPr lang="cs-CZ" b="1" dirty="0" err="1" smtClean="0">
                          <a:solidFill>
                            <a:schemeClr val="bg1"/>
                          </a:solidFill>
                          <a:effectLst/>
                          <a:latin typeface="inherit"/>
                        </a:rPr>
                        <a:t>Reflexivpronomen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dirty="0" smtClean="0">
                          <a:solidFill>
                            <a:schemeClr val="bg1"/>
                          </a:solidFill>
                          <a:effectLst/>
                          <a:latin typeface="inherit"/>
                        </a:rPr>
                        <a:t>Dativ </a:t>
                      </a:r>
                    </a:p>
                    <a:p>
                      <a:pPr algn="ctr" fontAlgn="ctr"/>
                      <a:r>
                        <a:rPr lang="cs-CZ" sz="1600" b="0" i="1" dirty="0" smtClean="0">
                          <a:solidFill>
                            <a:schemeClr val="bg1"/>
                          </a:solidFill>
                          <a:effectLst/>
                          <a:latin typeface="inherit"/>
                        </a:rPr>
                        <a:t>3. pád</a:t>
                      </a:r>
                      <a:endParaRPr lang="cs-CZ" sz="1600" b="0" i="1" dirty="0">
                        <a:solidFill>
                          <a:schemeClr val="bg1"/>
                        </a:solidFill>
                        <a:effectLst/>
                        <a:latin typeface="inherit"/>
                      </a:endParaRPr>
                    </a:p>
                  </a:txBody>
                  <a:tcPr marL="47625" marR="47625" marT="19050" marB="19050" anchor="ctr"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600" b="1" dirty="0" err="1" smtClean="0">
                          <a:solidFill>
                            <a:schemeClr val="bg1"/>
                          </a:solidFill>
                          <a:effectLst/>
                          <a:latin typeface="inherit"/>
                        </a:rPr>
                        <a:t>Akkusativ</a:t>
                      </a:r>
                      <a:r>
                        <a:rPr lang="cs-CZ" sz="1600" b="1" dirty="0" smtClean="0">
                          <a:solidFill>
                            <a:schemeClr val="bg1"/>
                          </a:solidFill>
                          <a:effectLst/>
                          <a:latin typeface="inherit"/>
                        </a:rPr>
                        <a:t> </a:t>
                      </a:r>
                    </a:p>
                    <a:p>
                      <a:pPr algn="ctr" fontAlgn="ctr"/>
                      <a:r>
                        <a:rPr lang="cs-CZ" sz="1600" b="0" i="1" dirty="0" smtClean="0">
                          <a:solidFill>
                            <a:schemeClr val="bg1"/>
                          </a:solidFill>
                          <a:effectLst/>
                          <a:latin typeface="inherit"/>
                        </a:rPr>
                        <a:t>4. pád</a:t>
                      </a:r>
                      <a:endParaRPr lang="cs-CZ" sz="1600" b="0" i="1" dirty="0">
                        <a:solidFill>
                          <a:schemeClr val="bg1"/>
                        </a:solidFill>
                        <a:effectLst/>
                        <a:latin typeface="inherit"/>
                      </a:endParaRPr>
                    </a:p>
                  </a:txBody>
                  <a:tcPr marL="47625" marR="47625" marT="19050" marB="19050" anchor="ctr">
                    <a:solidFill>
                      <a:srgbClr val="00206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 fontAlgn="t"/>
                      <a:r>
                        <a:rPr lang="cs-CZ" b="0" i="1" dirty="0" err="1">
                          <a:effectLst/>
                          <a:latin typeface="inherit"/>
                        </a:rPr>
                        <a:t>ich</a:t>
                      </a:r>
                      <a:endParaRPr lang="cs-CZ" b="0" i="1" dirty="0">
                        <a:effectLst/>
                        <a:latin typeface="inherit"/>
                      </a:endParaRPr>
                    </a:p>
                  </a:txBody>
                  <a:tcPr marL="47625" marR="47625" marT="28575" marB="28575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b="0" dirty="0" err="1">
                          <a:solidFill>
                            <a:schemeClr val="tx1"/>
                          </a:solidFill>
                          <a:effectLst/>
                          <a:latin typeface="inherit"/>
                        </a:rPr>
                        <a:t>mir</a:t>
                      </a:r>
                      <a:endParaRPr lang="cs-CZ" b="0" dirty="0">
                        <a:solidFill>
                          <a:schemeClr val="tx1"/>
                        </a:solidFill>
                        <a:effectLst/>
                        <a:latin typeface="inherit"/>
                      </a:endParaRPr>
                    </a:p>
                  </a:txBody>
                  <a:tcPr marL="47625" marR="47625" marT="28575" marB="28575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b="0" dirty="0" err="1">
                          <a:solidFill>
                            <a:schemeClr val="tx1"/>
                          </a:solidFill>
                          <a:effectLst/>
                          <a:latin typeface="inherit"/>
                        </a:rPr>
                        <a:t>mich</a:t>
                      </a:r>
                      <a:endParaRPr lang="cs-CZ" b="0" dirty="0">
                        <a:solidFill>
                          <a:schemeClr val="tx1"/>
                        </a:solidFill>
                        <a:effectLst/>
                        <a:latin typeface="inherit"/>
                      </a:endParaRPr>
                    </a:p>
                  </a:txBody>
                  <a:tcPr marL="47625" marR="47625" marT="28575" marB="28575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 fontAlgn="t"/>
                      <a:r>
                        <a:rPr lang="cs-CZ" b="0" i="1" dirty="0" err="1">
                          <a:effectLst/>
                          <a:latin typeface="inherit"/>
                        </a:rPr>
                        <a:t>du</a:t>
                      </a:r>
                      <a:endParaRPr lang="cs-CZ" b="0" i="1" dirty="0">
                        <a:effectLst/>
                        <a:latin typeface="inherit"/>
                      </a:endParaRPr>
                    </a:p>
                  </a:txBody>
                  <a:tcPr marL="47625" marR="47625" marT="28575" marB="28575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b="0" dirty="0" err="1">
                          <a:solidFill>
                            <a:schemeClr val="tx1"/>
                          </a:solidFill>
                          <a:effectLst/>
                          <a:latin typeface="inherit"/>
                        </a:rPr>
                        <a:t>dir</a:t>
                      </a:r>
                      <a:endParaRPr lang="cs-CZ" b="0" dirty="0">
                        <a:solidFill>
                          <a:schemeClr val="tx1"/>
                        </a:solidFill>
                        <a:effectLst/>
                        <a:latin typeface="inherit"/>
                      </a:endParaRPr>
                    </a:p>
                  </a:txBody>
                  <a:tcPr marL="47625" marR="47625" marT="28575" marB="28575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b="0" dirty="0" err="1">
                          <a:solidFill>
                            <a:schemeClr val="tx1"/>
                          </a:solidFill>
                          <a:effectLst/>
                          <a:latin typeface="inherit"/>
                        </a:rPr>
                        <a:t>dich</a:t>
                      </a:r>
                      <a:endParaRPr lang="cs-CZ" b="0" dirty="0">
                        <a:solidFill>
                          <a:schemeClr val="tx1"/>
                        </a:solidFill>
                        <a:effectLst/>
                        <a:latin typeface="inherit"/>
                      </a:endParaRPr>
                    </a:p>
                  </a:txBody>
                  <a:tcPr marL="47625" marR="47625" marT="28575" marB="28575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 fontAlgn="t"/>
                      <a:r>
                        <a:rPr lang="cs-CZ" b="0" i="1" dirty="0" err="1">
                          <a:effectLst/>
                          <a:latin typeface="inherit"/>
                        </a:rPr>
                        <a:t>er</a:t>
                      </a:r>
                      <a:r>
                        <a:rPr lang="cs-CZ" b="0" i="1" dirty="0">
                          <a:effectLst/>
                          <a:latin typeface="inherit"/>
                        </a:rPr>
                        <a:t>/</a:t>
                      </a:r>
                      <a:r>
                        <a:rPr lang="cs-CZ" b="0" i="1" dirty="0" err="1">
                          <a:effectLst/>
                          <a:latin typeface="inherit"/>
                        </a:rPr>
                        <a:t>sie</a:t>
                      </a:r>
                      <a:r>
                        <a:rPr lang="cs-CZ" b="0" i="1" dirty="0">
                          <a:effectLst/>
                          <a:latin typeface="inherit"/>
                        </a:rPr>
                        <a:t>/es</a:t>
                      </a:r>
                    </a:p>
                  </a:txBody>
                  <a:tcPr marL="47625" marR="47625" marT="28575" marB="28575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b="0" dirty="0" err="1">
                          <a:solidFill>
                            <a:schemeClr val="tx1"/>
                          </a:solidFill>
                          <a:effectLst/>
                          <a:latin typeface="inherit"/>
                        </a:rPr>
                        <a:t>sich</a:t>
                      </a:r>
                      <a:endParaRPr lang="cs-CZ" b="0" dirty="0">
                        <a:solidFill>
                          <a:schemeClr val="tx1"/>
                        </a:solidFill>
                        <a:effectLst/>
                        <a:latin typeface="inherit"/>
                      </a:endParaRPr>
                    </a:p>
                  </a:txBody>
                  <a:tcPr marL="47625" marR="47625" marT="28575" marB="28575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b="0" dirty="0" err="1">
                          <a:solidFill>
                            <a:schemeClr val="tx1"/>
                          </a:solidFill>
                          <a:effectLst/>
                          <a:latin typeface="inherit"/>
                        </a:rPr>
                        <a:t>sich</a:t>
                      </a:r>
                      <a:endParaRPr lang="cs-CZ" b="0" dirty="0">
                        <a:solidFill>
                          <a:schemeClr val="tx1"/>
                        </a:solidFill>
                        <a:effectLst/>
                        <a:latin typeface="inherit"/>
                      </a:endParaRPr>
                    </a:p>
                  </a:txBody>
                  <a:tcPr marL="47625" marR="47625" marT="28575" marB="28575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 fontAlgn="t"/>
                      <a:r>
                        <a:rPr lang="cs-CZ" b="0" i="1" dirty="0" err="1">
                          <a:effectLst/>
                          <a:latin typeface="inherit"/>
                        </a:rPr>
                        <a:t>wir</a:t>
                      </a:r>
                      <a:endParaRPr lang="cs-CZ" b="0" i="1" dirty="0">
                        <a:effectLst/>
                        <a:latin typeface="inherit"/>
                      </a:endParaRPr>
                    </a:p>
                  </a:txBody>
                  <a:tcPr marL="47625" marR="47625" marT="28575" marB="28575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b="0" dirty="0" err="1">
                          <a:solidFill>
                            <a:schemeClr val="tx1"/>
                          </a:solidFill>
                          <a:effectLst/>
                          <a:latin typeface="inherit"/>
                        </a:rPr>
                        <a:t>uns</a:t>
                      </a:r>
                      <a:endParaRPr lang="cs-CZ" b="0" dirty="0">
                        <a:solidFill>
                          <a:schemeClr val="tx1"/>
                        </a:solidFill>
                        <a:effectLst/>
                        <a:latin typeface="inherit"/>
                      </a:endParaRPr>
                    </a:p>
                  </a:txBody>
                  <a:tcPr marL="47625" marR="47625" marT="28575" marB="28575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b="0" dirty="0" err="1">
                          <a:solidFill>
                            <a:schemeClr val="tx1"/>
                          </a:solidFill>
                          <a:effectLst/>
                          <a:latin typeface="inherit"/>
                        </a:rPr>
                        <a:t>uns</a:t>
                      </a:r>
                      <a:endParaRPr lang="cs-CZ" b="0" dirty="0">
                        <a:solidFill>
                          <a:schemeClr val="tx1"/>
                        </a:solidFill>
                        <a:effectLst/>
                        <a:latin typeface="inherit"/>
                      </a:endParaRPr>
                    </a:p>
                  </a:txBody>
                  <a:tcPr marL="47625" marR="47625" marT="28575" marB="28575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 fontAlgn="t"/>
                      <a:r>
                        <a:rPr lang="cs-CZ" b="0" i="1" dirty="0" err="1">
                          <a:effectLst/>
                          <a:latin typeface="inherit"/>
                        </a:rPr>
                        <a:t>ihr</a:t>
                      </a:r>
                      <a:endParaRPr lang="cs-CZ" b="0" i="1" dirty="0">
                        <a:effectLst/>
                        <a:latin typeface="inherit"/>
                      </a:endParaRPr>
                    </a:p>
                  </a:txBody>
                  <a:tcPr marL="47625" marR="47625" marT="28575" marB="28575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b="0" dirty="0" err="1">
                          <a:solidFill>
                            <a:schemeClr val="tx1"/>
                          </a:solidFill>
                          <a:effectLst/>
                          <a:latin typeface="inherit"/>
                        </a:rPr>
                        <a:t>euch</a:t>
                      </a:r>
                      <a:endParaRPr lang="cs-CZ" b="0" dirty="0">
                        <a:solidFill>
                          <a:schemeClr val="tx1"/>
                        </a:solidFill>
                        <a:effectLst/>
                        <a:latin typeface="inherit"/>
                      </a:endParaRPr>
                    </a:p>
                  </a:txBody>
                  <a:tcPr marL="47625" marR="47625" marT="28575" marB="28575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b="0" dirty="0" err="1">
                          <a:solidFill>
                            <a:schemeClr val="tx1"/>
                          </a:solidFill>
                          <a:effectLst/>
                          <a:latin typeface="inherit"/>
                        </a:rPr>
                        <a:t>euch</a:t>
                      </a:r>
                      <a:endParaRPr lang="cs-CZ" b="0" dirty="0">
                        <a:solidFill>
                          <a:schemeClr val="tx1"/>
                        </a:solidFill>
                        <a:effectLst/>
                        <a:latin typeface="inherit"/>
                      </a:endParaRPr>
                    </a:p>
                  </a:txBody>
                  <a:tcPr marL="47625" marR="47625" marT="28575" marB="28575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 fontAlgn="t"/>
                      <a:r>
                        <a:rPr lang="cs-CZ" b="0" i="1" dirty="0" err="1">
                          <a:effectLst/>
                          <a:latin typeface="inherit"/>
                        </a:rPr>
                        <a:t>sie</a:t>
                      </a:r>
                      <a:endParaRPr lang="cs-CZ" b="0" i="1" dirty="0">
                        <a:effectLst/>
                        <a:latin typeface="inherit"/>
                      </a:endParaRPr>
                    </a:p>
                  </a:txBody>
                  <a:tcPr marL="47625" marR="47625" marT="28575" marB="28575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b="0" dirty="0" err="1">
                          <a:solidFill>
                            <a:schemeClr val="tx1"/>
                          </a:solidFill>
                          <a:effectLst/>
                          <a:latin typeface="inherit"/>
                        </a:rPr>
                        <a:t>sich</a:t>
                      </a:r>
                      <a:endParaRPr lang="cs-CZ" b="0" dirty="0">
                        <a:solidFill>
                          <a:schemeClr val="tx1"/>
                        </a:solidFill>
                        <a:effectLst/>
                        <a:latin typeface="inherit"/>
                      </a:endParaRPr>
                    </a:p>
                  </a:txBody>
                  <a:tcPr marL="47625" marR="47625" marT="28575" marB="28575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cs-CZ" b="0" dirty="0" err="1">
                          <a:solidFill>
                            <a:schemeClr val="tx1"/>
                          </a:solidFill>
                          <a:effectLst/>
                          <a:latin typeface="inherit"/>
                        </a:rPr>
                        <a:t>sich</a:t>
                      </a:r>
                      <a:endParaRPr lang="cs-CZ" b="0" dirty="0">
                        <a:solidFill>
                          <a:schemeClr val="tx1"/>
                        </a:solidFill>
                        <a:effectLst/>
                        <a:latin typeface="inherit"/>
                      </a:endParaRPr>
                    </a:p>
                  </a:txBody>
                  <a:tcPr marL="47625" marR="47625" marT="28575" marB="28575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2E8D5-E4D4-4835-B3CE-3F6CC6383EE1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3568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Tvar infinitivu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3284984"/>
            <a:ext cx="2746648" cy="60351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600" dirty="0" smtClean="0">
                <a:solidFill>
                  <a:srgbClr val="0070C0"/>
                </a:solidFill>
                <a:latin typeface="Comic Sans MS" pitchFamily="66" charset="0"/>
              </a:rPr>
              <a:t>Bavit </a:t>
            </a:r>
            <a:r>
              <a:rPr lang="cs-CZ" sz="3600" b="1" dirty="0" smtClean="0">
                <a:solidFill>
                  <a:srgbClr val="0070C0"/>
                </a:solidFill>
                <a:latin typeface="Comic Sans MS" pitchFamily="66" charset="0"/>
              </a:rPr>
              <a:t>se</a:t>
            </a:r>
            <a:r>
              <a:rPr lang="cs-CZ" sz="3600" dirty="0" smtClean="0">
                <a:solidFill>
                  <a:srgbClr val="0070C0"/>
                </a:solidFill>
                <a:latin typeface="Comic Sans MS" pitchFamily="66" charset="0"/>
              </a:rPr>
              <a:t> 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139952" y="3212976"/>
            <a:ext cx="369684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err="1" smtClean="0">
                <a:solidFill>
                  <a:srgbClr val="0070C0"/>
                </a:solidFill>
                <a:latin typeface="Comic Sans MS" pitchFamily="66" charset="0"/>
              </a:rPr>
              <a:t>sich</a:t>
            </a:r>
            <a:r>
              <a:rPr lang="cs-CZ" sz="3600" dirty="0" smtClean="0">
                <a:solidFill>
                  <a:srgbClr val="0070C0"/>
                </a:solidFill>
                <a:latin typeface="Comic Sans MS" pitchFamily="66" charset="0"/>
              </a:rPr>
              <a:t> </a:t>
            </a:r>
            <a:r>
              <a:rPr lang="cs-CZ" sz="3600" dirty="0" err="1" smtClean="0">
                <a:solidFill>
                  <a:srgbClr val="0070C0"/>
                </a:solidFill>
                <a:latin typeface="Comic Sans MS" pitchFamily="66" charset="0"/>
              </a:rPr>
              <a:t>unterhalten</a:t>
            </a:r>
            <a:endParaRPr lang="cs-CZ" sz="3600" dirty="0"/>
          </a:p>
        </p:txBody>
      </p:sp>
      <p:sp>
        <p:nvSpPr>
          <p:cNvPr id="5" name="Zahnutá šipka dolů 4"/>
          <p:cNvSpPr/>
          <p:nvPr/>
        </p:nvSpPr>
        <p:spPr>
          <a:xfrm>
            <a:off x="971600" y="2852936"/>
            <a:ext cx="1296144" cy="432048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Zahnutá šipka dolů 5"/>
          <p:cNvSpPr/>
          <p:nvPr/>
        </p:nvSpPr>
        <p:spPr>
          <a:xfrm flipH="1">
            <a:off x="4716016" y="2708920"/>
            <a:ext cx="2088232" cy="576064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683568" y="4509120"/>
            <a:ext cx="2746648" cy="603512"/>
          </a:xfrm>
          <a:prstGeom prst="rect">
            <a:avLst/>
          </a:prstGeom>
        </p:spPr>
        <p:txBody>
          <a:bodyPr vert="horz">
            <a:normAutofit lnSpcReduction="10000"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None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Učit </a:t>
            </a: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se</a:t>
            </a: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 </a:t>
            </a: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Char char="•"/>
              <a:tabLst/>
              <a:defRPr/>
            </a:pP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4716016" y="4437112"/>
            <a:ext cx="2746648" cy="603512"/>
          </a:xfrm>
          <a:prstGeom prst="rect">
            <a:avLst/>
          </a:prstGeom>
        </p:spPr>
        <p:txBody>
          <a:bodyPr vert="horz">
            <a:normAutofit lnSpcReduction="10000"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None/>
              <a:tabLst/>
              <a:defRPr/>
            </a:pPr>
            <a:r>
              <a:rPr kumimoji="0" lang="cs-CZ" sz="3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Comic Sans MS" pitchFamily="66" charset="0"/>
                <a:ea typeface="+mn-ea"/>
                <a:cs typeface="+mn-cs"/>
              </a:rPr>
              <a:t>lernen</a:t>
            </a:r>
            <a:endParaRPr kumimoji="0" lang="cs-CZ" sz="3600" b="0" i="0" u="none" strike="noStrike" kern="1200" cap="none" spc="0" normalizeH="0" baseline="0" noProof="0" dirty="0" smtClean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Comic Sans MS" pitchFamily="66" charset="0"/>
              <a:ea typeface="+mn-ea"/>
              <a:cs typeface="+mn-cs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buFont typeface="Georgia"/>
              <a:buChar char="•"/>
              <a:tabLst/>
              <a:defRPr/>
            </a:pP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ahnutá šipka dolů 8"/>
          <p:cNvSpPr/>
          <p:nvPr/>
        </p:nvSpPr>
        <p:spPr>
          <a:xfrm>
            <a:off x="1043608" y="4077072"/>
            <a:ext cx="1296144" cy="432048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Oválný popisek 10"/>
          <p:cNvSpPr/>
          <p:nvPr/>
        </p:nvSpPr>
        <p:spPr>
          <a:xfrm>
            <a:off x="3779912" y="3933056"/>
            <a:ext cx="936104" cy="432048"/>
          </a:xfrm>
          <a:prstGeom prst="wedgeEllipseCallout">
            <a:avLst>
              <a:gd name="adj1" fmla="val 19200"/>
              <a:gd name="adj2" fmla="val 12842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!!!</a:t>
            </a:r>
            <a:endParaRPr lang="cs-CZ" dirty="0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2E8D5-E4D4-4835-B3CE-3F6CC6383EE1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600200"/>
          </a:xfrm>
        </p:spPr>
        <p:txBody>
          <a:bodyPr>
            <a:normAutofit/>
          </a:bodyPr>
          <a:lstStyle/>
          <a:p>
            <a:r>
              <a:rPr lang="de-DE" sz="3600" b="1" dirty="0" smtClean="0"/>
              <a:t>Reflexivpronomen im Akkusativ</a:t>
            </a:r>
            <a:r>
              <a:rPr lang="cs-CZ" sz="3600" b="1" dirty="0" smtClean="0"/>
              <a:t/>
            </a:r>
            <a:br>
              <a:rPr lang="cs-CZ" sz="3600" b="1" dirty="0" smtClean="0"/>
            </a:br>
            <a:r>
              <a:rPr lang="cs-CZ" sz="3600" i="1" dirty="0" smtClean="0"/>
              <a:t>zvratná slovesa se 4. pádem</a:t>
            </a:r>
            <a:endParaRPr lang="cs-CZ" sz="3600" i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1520" y="2132856"/>
            <a:ext cx="5112568" cy="1008112"/>
          </a:xfrm>
        </p:spPr>
        <p:txBody>
          <a:bodyPr>
            <a:normAutofit/>
          </a:bodyPr>
          <a:lstStyle/>
          <a:p>
            <a:pPr fontAlgn="base">
              <a:buNone/>
            </a:pPr>
            <a:r>
              <a:rPr lang="cs-CZ" dirty="0" err="1" smtClean="0"/>
              <a:t>Beispiel</a:t>
            </a:r>
            <a:r>
              <a:rPr lang="cs-CZ" dirty="0" smtClean="0"/>
              <a:t>:</a:t>
            </a:r>
          </a:p>
          <a:p>
            <a:pPr fontAlgn="base"/>
            <a:r>
              <a:rPr lang="de-DE" dirty="0" smtClean="0">
                <a:solidFill>
                  <a:srgbClr val="0070C0"/>
                </a:solidFill>
              </a:rPr>
              <a:t>sich </a:t>
            </a:r>
            <a:r>
              <a:rPr lang="cs-CZ" dirty="0" err="1" smtClean="0">
                <a:solidFill>
                  <a:srgbClr val="0070C0"/>
                </a:solidFill>
              </a:rPr>
              <a:t>ekälten</a:t>
            </a:r>
            <a:r>
              <a:rPr lang="cs-CZ" dirty="0" smtClean="0">
                <a:solidFill>
                  <a:srgbClr val="0070C0"/>
                </a:solidFill>
              </a:rPr>
              <a:t>	nastydnout se </a:t>
            </a:r>
            <a:endParaRPr lang="de-DE" dirty="0">
              <a:solidFill>
                <a:srgbClr val="0070C0"/>
              </a:solidFill>
            </a:endParaRPr>
          </a:p>
          <a:p>
            <a:pPr fontAlgn="base"/>
            <a:endParaRPr lang="de-DE" dirty="0"/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699792" y="3356992"/>
          <a:ext cx="2808312" cy="297864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808312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err="1" smtClean="0">
                          <a:latin typeface="Comic Sans MS" pitchFamily="66" charset="0"/>
                        </a:rPr>
                        <a:t>ich</a:t>
                      </a:r>
                      <a:r>
                        <a:rPr lang="cs-CZ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fi-FI" b="0" dirty="0" smtClean="0">
                          <a:latin typeface="Comic Sans MS" pitchFamily="66" charset="0"/>
                        </a:rPr>
                        <a:t>erkälte</a:t>
                      </a:r>
                      <a:r>
                        <a:rPr lang="cs-CZ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de-DE" b="1" dirty="0" smtClean="0">
                          <a:latin typeface="Comic Sans MS" pitchFamily="66" charset="0"/>
                        </a:rPr>
                        <a:t>mich</a:t>
                      </a:r>
                      <a:endParaRPr lang="de-DE" b="1" dirty="0">
                        <a:latin typeface="Comic Sans MS" pitchFamily="66" charset="0"/>
                      </a:endParaRPr>
                    </a:p>
                  </a:txBody>
                  <a:tcPr marL="180000" marR="75600" marT="75600" marB="75600" anchor="ctr"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latin typeface="Comic Sans MS" pitchFamily="66" charset="0"/>
                        </a:rPr>
                        <a:t>d</a:t>
                      </a:r>
                      <a:r>
                        <a:rPr lang="de-DE" b="1" dirty="0" smtClean="0">
                          <a:latin typeface="Comic Sans MS" pitchFamily="66" charset="0"/>
                        </a:rPr>
                        <a:t>u</a:t>
                      </a:r>
                      <a:r>
                        <a:rPr lang="cs-CZ" b="1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de-DE" dirty="0" smtClean="0">
                          <a:latin typeface="Comic Sans MS" pitchFamily="66" charset="0"/>
                        </a:rPr>
                        <a:t>erkältest</a:t>
                      </a:r>
                      <a:r>
                        <a:rPr lang="cs-CZ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de-DE" b="1" dirty="0" smtClean="0">
                          <a:latin typeface="Comic Sans MS" pitchFamily="66" charset="0"/>
                        </a:rPr>
                        <a:t>dich</a:t>
                      </a:r>
                      <a:endParaRPr lang="de-DE" b="1" dirty="0">
                        <a:latin typeface="Comic Sans MS" pitchFamily="66" charset="0"/>
                      </a:endParaRPr>
                    </a:p>
                  </a:txBody>
                  <a:tcPr marL="180000" marR="75600" marT="75600" marB="75600" anchor="ctr"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de-DE" b="1" dirty="0" smtClean="0">
                          <a:latin typeface="Comic Sans MS" pitchFamily="66" charset="0"/>
                        </a:rPr>
                        <a:t>er/sie/es</a:t>
                      </a:r>
                      <a:r>
                        <a:rPr lang="cs-CZ" b="1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de-DE" dirty="0" smtClean="0">
                          <a:latin typeface="Comic Sans MS" pitchFamily="66" charset="0"/>
                        </a:rPr>
                        <a:t>erkältet</a:t>
                      </a:r>
                      <a:r>
                        <a:rPr lang="cs-CZ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de-DE" b="1" dirty="0" smtClean="0">
                          <a:latin typeface="Comic Sans MS" pitchFamily="66" charset="0"/>
                        </a:rPr>
                        <a:t>sich</a:t>
                      </a:r>
                      <a:endParaRPr lang="de-DE" dirty="0">
                        <a:latin typeface="Comic Sans MS" pitchFamily="66" charset="0"/>
                      </a:endParaRPr>
                    </a:p>
                  </a:txBody>
                  <a:tcPr marL="180000" marR="75600" marT="75600" marB="75600" anchor="ctr"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latin typeface="Comic Sans MS" pitchFamily="66" charset="0"/>
                        </a:rPr>
                        <a:t>w</a:t>
                      </a:r>
                      <a:r>
                        <a:rPr lang="de-DE" b="1" dirty="0" err="1" smtClean="0">
                          <a:latin typeface="Comic Sans MS" pitchFamily="66" charset="0"/>
                        </a:rPr>
                        <a:t>ir</a:t>
                      </a:r>
                      <a:r>
                        <a:rPr lang="cs-CZ" b="1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de-DE" dirty="0" smtClean="0">
                          <a:latin typeface="Comic Sans MS" pitchFamily="66" charset="0"/>
                        </a:rPr>
                        <a:t>erkälten</a:t>
                      </a:r>
                      <a:r>
                        <a:rPr lang="cs-CZ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de-DE" b="1" dirty="0" smtClean="0">
                          <a:latin typeface="Comic Sans MS" pitchFamily="66" charset="0"/>
                        </a:rPr>
                        <a:t>uns</a:t>
                      </a:r>
                      <a:endParaRPr lang="de-DE" b="1" dirty="0">
                        <a:latin typeface="Comic Sans MS" pitchFamily="66" charset="0"/>
                      </a:endParaRPr>
                    </a:p>
                  </a:txBody>
                  <a:tcPr marL="180000" marR="75600" marT="75600" marB="75600" anchor="ctr"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latin typeface="Comic Sans MS" pitchFamily="66" charset="0"/>
                        </a:rPr>
                        <a:t>i</a:t>
                      </a:r>
                      <a:r>
                        <a:rPr lang="de-DE" b="1" dirty="0" err="1" smtClean="0">
                          <a:latin typeface="Comic Sans MS" pitchFamily="66" charset="0"/>
                        </a:rPr>
                        <a:t>hr</a:t>
                      </a:r>
                      <a:r>
                        <a:rPr lang="cs-CZ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de-DE" dirty="0" smtClean="0">
                          <a:latin typeface="Comic Sans MS" pitchFamily="66" charset="0"/>
                        </a:rPr>
                        <a:t>erkältet</a:t>
                      </a:r>
                      <a:r>
                        <a:rPr lang="cs-CZ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de-DE" b="1" dirty="0" smtClean="0">
                          <a:latin typeface="Comic Sans MS" pitchFamily="66" charset="0"/>
                        </a:rPr>
                        <a:t>euch</a:t>
                      </a:r>
                      <a:endParaRPr lang="de-DE" b="1" dirty="0">
                        <a:latin typeface="Comic Sans MS" pitchFamily="66" charset="0"/>
                      </a:endParaRPr>
                    </a:p>
                  </a:txBody>
                  <a:tcPr marL="180000" marR="75600" marT="75600" marB="75600" anchor="ctr"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latin typeface="Comic Sans MS" pitchFamily="66" charset="0"/>
                        </a:rPr>
                        <a:t>s</a:t>
                      </a:r>
                      <a:r>
                        <a:rPr lang="de-DE" b="1" dirty="0" err="1" smtClean="0">
                          <a:latin typeface="Comic Sans MS" pitchFamily="66" charset="0"/>
                        </a:rPr>
                        <a:t>ie</a:t>
                      </a:r>
                      <a:r>
                        <a:rPr lang="cs-CZ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de-DE" dirty="0" smtClean="0">
                          <a:latin typeface="Comic Sans MS" pitchFamily="66" charset="0"/>
                        </a:rPr>
                        <a:t>erkälten</a:t>
                      </a:r>
                      <a:r>
                        <a:rPr lang="cs-CZ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de-DE" b="1" dirty="0" smtClean="0">
                          <a:latin typeface="Comic Sans MS" pitchFamily="66" charset="0"/>
                        </a:rPr>
                        <a:t>sich</a:t>
                      </a:r>
                      <a:endParaRPr lang="de-DE" dirty="0">
                        <a:latin typeface="Comic Sans MS" pitchFamily="66" charset="0"/>
                      </a:endParaRPr>
                    </a:p>
                  </a:txBody>
                  <a:tcPr marL="180000" marR="75600" marT="75600" marB="75600" anchor="ctr"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de-DE" b="1" dirty="0" smtClean="0">
                          <a:latin typeface="Comic Sans MS" pitchFamily="66" charset="0"/>
                        </a:rPr>
                        <a:t>Sie</a:t>
                      </a:r>
                      <a:r>
                        <a:rPr lang="cs-CZ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de-DE" dirty="0" smtClean="0">
                          <a:latin typeface="Comic Sans MS" pitchFamily="66" charset="0"/>
                        </a:rPr>
                        <a:t>erkälten</a:t>
                      </a:r>
                      <a:r>
                        <a:rPr lang="cs-CZ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de-DE" b="1" dirty="0" smtClean="0">
                          <a:latin typeface="Comic Sans MS" pitchFamily="66" charset="0"/>
                        </a:rPr>
                        <a:t>sich</a:t>
                      </a:r>
                      <a:endParaRPr lang="de-DE" dirty="0">
                        <a:latin typeface="Comic Sans MS" pitchFamily="66" charset="0"/>
                      </a:endParaRPr>
                    </a:p>
                  </a:txBody>
                  <a:tcPr marL="180000" marR="75600" marT="75600" marB="75600" anchor="ctr"/>
                </a:tc>
              </a:tr>
            </a:tbl>
          </a:graphicData>
        </a:graphic>
      </p:graphicFrame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2E8D5-E4D4-4835-B3CE-3F6CC6383EE1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2692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332656"/>
            <a:ext cx="5050904" cy="1080120"/>
          </a:xfrm>
        </p:spPr>
        <p:txBody>
          <a:bodyPr/>
          <a:lstStyle/>
          <a:p>
            <a:r>
              <a:rPr lang="cs-CZ" dirty="0" smtClean="0"/>
              <a:t>Doplň (a přelož):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5770984" cy="482092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909971"/>
                <a:gridCol w="3861013"/>
              </a:tblGrid>
              <a:tr h="370840">
                <a:tc>
                  <a:txBody>
                    <a:bodyPr/>
                    <a:lstStyle/>
                    <a:p>
                      <a:r>
                        <a:rPr lang="de-DE" dirty="0">
                          <a:latin typeface="Arial" pitchFamily="34" charset="0"/>
                          <a:cs typeface="Arial" pitchFamily="34" charset="0"/>
                        </a:rPr>
                        <a:t>sich bedanken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latin typeface="Arial" pitchFamily="34" charset="0"/>
                          <a:cs typeface="Arial" pitchFamily="34" charset="0"/>
                        </a:rPr>
                        <a:t>Er</a:t>
                      </a:r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   </a:t>
                      </a:r>
                      <a:r>
                        <a:rPr lang="cs-CZ" b="1" dirty="0" err="1" smtClean="0">
                          <a:solidFill>
                            <a:srgbClr val="0070C0"/>
                          </a:solidFill>
                          <a:latin typeface="Bradley Hand ITC" pitchFamily="66" charset="0"/>
                          <a:cs typeface="Arial" pitchFamily="34" charset="0"/>
                        </a:rPr>
                        <a:t>bedankt</a:t>
                      </a:r>
                      <a:r>
                        <a:rPr lang="cs-CZ" b="1" dirty="0" smtClean="0">
                          <a:solidFill>
                            <a:srgbClr val="0070C0"/>
                          </a:solidFill>
                          <a:latin typeface="Bradley Hand ITC" pitchFamily="66" charset="0"/>
                          <a:cs typeface="Arial" pitchFamily="34" charset="0"/>
                        </a:rPr>
                        <a:t>   </a:t>
                      </a:r>
                      <a:r>
                        <a:rPr lang="cs-CZ" b="1" dirty="0" err="1" smtClean="0">
                          <a:solidFill>
                            <a:srgbClr val="0070C0"/>
                          </a:solidFill>
                          <a:latin typeface="Bradley Hand ITC" pitchFamily="66" charset="0"/>
                          <a:cs typeface="Arial" pitchFamily="34" charset="0"/>
                        </a:rPr>
                        <a:t>sich</a:t>
                      </a:r>
                      <a:r>
                        <a:rPr lang="cs-CZ" b="1" dirty="0" smtClean="0">
                          <a:solidFill>
                            <a:srgbClr val="0070C0"/>
                          </a:solidFill>
                          <a:latin typeface="Bradley Hand ITC" pitchFamily="66" charset="0"/>
                          <a:cs typeface="Arial" pitchFamily="34" charset="0"/>
                        </a:rPr>
                        <a:t>.</a:t>
                      </a:r>
                      <a:endParaRPr lang="de-DE" b="1" dirty="0">
                        <a:solidFill>
                          <a:srgbClr val="0070C0"/>
                        </a:solidFill>
                        <a:latin typeface="Bradley Hand ITC" pitchFamily="66" charset="0"/>
                        <a:cs typeface="Arial" pitchFamily="34" charset="0"/>
                      </a:endParaRPr>
                    </a:p>
                  </a:txBody>
                  <a:tcPr marL="180000" marR="46800" marT="46800" marB="4680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fi-FI">
                          <a:latin typeface="Arial" pitchFamily="34" charset="0"/>
                          <a:cs typeface="Arial" pitchFamily="34" charset="0"/>
                        </a:rPr>
                        <a:t>sich beeilen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latin typeface="Arial" pitchFamily="34" charset="0"/>
                          <a:cs typeface="Arial" pitchFamily="34" charset="0"/>
                        </a:rPr>
                        <a:t>Ich</a:t>
                      </a:r>
                      <a:endParaRPr lang="fi-FI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180000" marR="46800" marT="46800" marB="4680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dirty="0">
                          <a:latin typeface="Arial" pitchFamily="34" charset="0"/>
                          <a:cs typeface="Arial" pitchFamily="34" charset="0"/>
                        </a:rPr>
                        <a:t>sich bewerben 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latin typeface="Arial" pitchFamily="34" charset="0"/>
                          <a:cs typeface="Arial" pitchFamily="34" charset="0"/>
                        </a:rPr>
                        <a:t>Wir</a:t>
                      </a:r>
                      <a:endParaRPr lang="de-DE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180000" marR="46800" marT="46800" marB="4680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>
                          <a:latin typeface="Arial" pitchFamily="34" charset="0"/>
                          <a:cs typeface="Arial" pitchFamily="34" charset="0"/>
                        </a:rPr>
                        <a:t>sich erkälten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latin typeface="Arial" pitchFamily="34" charset="0"/>
                          <a:cs typeface="Arial" pitchFamily="34" charset="0"/>
                        </a:rPr>
                        <a:t>Du</a:t>
                      </a:r>
                      <a:endParaRPr lang="de-DE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180000" marR="46800" marT="46800" marB="4680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>
                          <a:latin typeface="Arial" pitchFamily="34" charset="0"/>
                          <a:cs typeface="Arial" pitchFamily="34" charset="0"/>
                        </a:rPr>
                        <a:t>sich schämen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latin typeface="Arial" pitchFamily="34" charset="0"/>
                          <a:cs typeface="Arial" pitchFamily="34" charset="0"/>
                        </a:rPr>
                        <a:t>Er</a:t>
                      </a:r>
                      <a:endParaRPr lang="de-DE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180000" marR="46800" marT="46800" marB="4680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>
                          <a:latin typeface="Arial" pitchFamily="34" charset="0"/>
                          <a:cs typeface="Arial" pitchFamily="34" charset="0"/>
                        </a:rPr>
                        <a:t>sich setzen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latin typeface="Arial" pitchFamily="34" charset="0"/>
                          <a:cs typeface="Arial" pitchFamily="34" charset="0"/>
                        </a:rPr>
                        <a:t>Ihr</a:t>
                      </a:r>
                      <a:endParaRPr lang="de-DE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180000" marR="46800" marT="46800" marB="4680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>
                          <a:latin typeface="Arial" pitchFamily="34" charset="0"/>
                          <a:cs typeface="Arial" pitchFamily="34" charset="0"/>
                        </a:rPr>
                        <a:t>sich verlieben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latin typeface="Arial" pitchFamily="34" charset="0"/>
                          <a:cs typeface="Arial" pitchFamily="34" charset="0"/>
                        </a:rPr>
                        <a:t>Er</a:t>
                      </a:r>
                      <a:endParaRPr lang="de-DE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180000" marR="46800" marT="46800" marB="4680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>
                          <a:latin typeface="Arial" pitchFamily="34" charset="0"/>
                          <a:cs typeface="Arial" pitchFamily="34" charset="0"/>
                        </a:rPr>
                        <a:t>sich verspäten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latin typeface="Arial" pitchFamily="34" charset="0"/>
                          <a:cs typeface="Arial" pitchFamily="34" charset="0"/>
                        </a:rPr>
                        <a:t>Ihr</a:t>
                      </a:r>
                      <a:endParaRPr lang="de-DE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180000" marR="46800" marT="46800" marB="4680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>
                          <a:latin typeface="Arial" pitchFamily="34" charset="0"/>
                          <a:cs typeface="Arial" pitchFamily="34" charset="0"/>
                        </a:rPr>
                        <a:t>sich erinnern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latin typeface="Arial" pitchFamily="34" charset="0"/>
                          <a:cs typeface="Arial" pitchFamily="34" charset="0"/>
                        </a:rPr>
                        <a:t>Sie</a:t>
                      </a:r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 (oni)</a:t>
                      </a:r>
                      <a:endParaRPr lang="de-DE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180000" marR="46800" marT="46800" marB="4680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fi-FI">
                          <a:latin typeface="Arial" pitchFamily="34" charset="0"/>
                          <a:cs typeface="Arial" pitchFamily="34" charset="0"/>
                        </a:rPr>
                        <a:t>sich freuen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latin typeface="Arial" pitchFamily="34" charset="0"/>
                          <a:cs typeface="Arial" pitchFamily="34" charset="0"/>
                        </a:rPr>
                        <a:t>Sie</a:t>
                      </a:r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 (ona)</a:t>
                      </a:r>
                      <a:endParaRPr lang="fi-FI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180000" marR="46800" marT="46800" marB="4680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>
                          <a:latin typeface="Arial" pitchFamily="34" charset="0"/>
                          <a:cs typeface="Arial" pitchFamily="34" charset="0"/>
                        </a:rPr>
                        <a:t>sich fürchten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latin typeface="Arial" pitchFamily="34" charset="0"/>
                          <a:cs typeface="Arial" pitchFamily="34" charset="0"/>
                        </a:rPr>
                        <a:t>Ich</a:t>
                      </a:r>
                      <a:endParaRPr lang="de-DE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180000" marR="46800" marT="46800" marB="4680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fi-FI">
                          <a:latin typeface="Arial" pitchFamily="34" charset="0"/>
                          <a:cs typeface="Arial" pitchFamily="34" charset="0"/>
                        </a:rPr>
                        <a:t>sich interessieren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latin typeface="Arial" pitchFamily="34" charset="0"/>
                          <a:cs typeface="Arial" pitchFamily="34" charset="0"/>
                        </a:rPr>
                        <a:t>Wir</a:t>
                      </a:r>
                      <a:endParaRPr lang="fi-FI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180000" marR="46800" marT="46800" marB="4680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fi-FI" dirty="0">
                          <a:latin typeface="Arial" pitchFamily="34" charset="0"/>
                          <a:cs typeface="Arial" pitchFamily="34" charset="0"/>
                        </a:rPr>
                        <a:t>sich ärgern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latin typeface="Arial" pitchFamily="34" charset="0"/>
                          <a:cs typeface="Arial" pitchFamily="34" charset="0"/>
                        </a:rPr>
                        <a:t>Du</a:t>
                      </a:r>
                      <a:endParaRPr lang="fi-FI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180000" marR="46800" marT="46800" marB="46800" anchor="ctr"/>
                </a:tc>
              </a:tr>
            </a:tbl>
          </a:graphicData>
        </a:graphic>
      </p:graphicFrame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2E8D5-E4D4-4835-B3CE-3F6CC6383EE1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600200"/>
          </a:xfrm>
        </p:spPr>
        <p:txBody>
          <a:bodyPr/>
          <a:lstStyle/>
          <a:p>
            <a:r>
              <a:rPr lang="de-DE" sz="4000" b="1" dirty="0" smtClean="0"/>
              <a:t>Reflexivpronomen im </a:t>
            </a:r>
            <a:r>
              <a:rPr lang="cs-CZ" sz="4000" b="1" dirty="0" smtClean="0"/>
              <a:t>Dativ</a:t>
            </a:r>
            <a:br>
              <a:rPr lang="cs-CZ" sz="4000" b="1" dirty="0" smtClean="0"/>
            </a:br>
            <a:r>
              <a:rPr lang="cs-CZ" sz="4000" i="1" dirty="0" smtClean="0"/>
              <a:t>zvratná slovesa se 3. pádem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16832"/>
            <a:ext cx="8229600" cy="1080120"/>
          </a:xfrm>
        </p:spPr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pPr>
              <a:buNone/>
            </a:pPr>
            <a:r>
              <a:rPr lang="cs-CZ" dirty="0" err="1" smtClean="0"/>
              <a:t>Beispiel</a:t>
            </a:r>
            <a:r>
              <a:rPr lang="cs-CZ" dirty="0" smtClean="0"/>
              <a:t>:</a:t>
            </a:r>
          </a:p>
          <a:p>
            <a:r>
              <a:rPr lang="de-DE" dirty="0" smtClean="0"/>
              <a:t>sich</a:t>
            </a:r>
            <a:r>
              <a:rPr lang="cs-CZ" dirty="0" smtClean="0"/>
              <a:t> (</a:t>
            </a:r>
            <a:r>
              <a:rPr lang="de-DE" dirty="0" smtClean="0"/>
              <a:t>etwas</a:t>
            </a:r>
            <a:r>
              <a:rPr lang="cs-CZ" dirty="0" smtClean="0"/>
              <a:t>)</a:t>
            </a:r>
            <a:r>
              <a:rPr lang="de-DE" dirty="0" smtClean="0"/>
              <a:t> merken</a:t>
            </a:r>
            <a:r>
              <a:rPr lang="cs-CZ" dirty="0" smtClean="0"/>
              <a:t>		 (něco) si pamatovat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691680" y="3501008"/>
          <a:ext cx="5112567" cy="297864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160239"/>
                <a:gridCol w="936104"/>
                <a:gridCol w="2016224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err="1" smtClean="0">
                          <a:latin typeface="Comic Sans MS" pitchFamily="66" charset="0"/>
                        </a:rPr>
                        <a:t>ich</a:t>
                      </a:r>
                      <a:r>
                        <a:rPr lang="cs-CZ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cs-CZ" b="0" dirty="0" err="1" smtClean="0">
                          <a:latin typeface="Comic Sans MS" pitchFamily="66" charset="0"/>
                        </a:rPr>
                        <a:t>merke</a:t>
                      </a:r>
                      <a:r>
                        <a:rPr lang="cs-CZ" b="0" dirty="0" smtClean="0">
                          <a:latin typeface="Comic Sans MS" pitchFamily="66" charset="0"/>
                        </a:rPr>
                        <a:t> </a:t>
                      </a:r>
                      <a:endParaRPr lang="de-DE" b="1" dirty="0">
                        <a:latin typeface="Comic Sans MS" pitchFamily="66" charset="0"/>
                      </a:endParaRPr>
                    </a:p>
                  </a:txBody>
                  <a:tcPr marL="180000" marR="75600" marT="75600" marB="756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err="1" smtClean="0">
                          <a:latin typeface="Comic Sans MS" pitchFamily="66" charset="0"/>
                        </a:rPr>
                        <a:t>mir</a:t>
                      </a:r>
                      <a:endParaRPr lang="de-DE" b="0" dirty="0">
                        <a:latin typeface="Comic Sans MS" pitchFamily="66" charset="0"/>
                      </a:endParaRPr>
                    </a:p>
                  </a:txBody>
                  <a:tcPr marL="180000" marR="75600" marT="75600" marB="756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err="1" smtClean="0">
                          <a:latin typeface="Comic Sans MS" pitchFamily="66" charset="0"/>
                        </a:rPr>
                        <a:t>die</a:t>
                      </a:r>
                      <a:r>
                        <a:rPr lang="cs-CZ" b="1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cs-CZ" b="1" dirty="0" err="1" smtClean="0">
                          <a:latin typeface="Comic Sans MS" pitchFamily="66" charset="0"/>
                        </a:rPr>
                        <a:t>Nummer</a:t>
                      </a:r>
                      <a:endParaRPr lang="de-DE" b="1" dirty="0">
                        <a:latin typeface="Comic Sans MS" pitchFamily="66" charset="0"/>
                      </a:endParaRPr>
                    </a:p>
                  </a:txBody>
                  <a:tcPr marL="180000" marR="75600" marT="75600" marB="75600" anchor="ctr"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latin typeface="Comic Sans MS" pitchFamily="66" charset="0"/>
                        </a:rPr>
                        <a:t>d</a:t>
                      </a:r>
                      <a:r>
                        <a:rPr lang="de-DE" b="1" dirty="0" smtClean="0">
                          <a:latin typeface="Comic Sans MS" pitchFamily="66" charset="0"/>
                        </a:rPr>
                        <a:t>u</a:t>
                      </a:r>
                      <a:r>
                        <a:rPr lang="cs-CZ" b="1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cs-CZ" dirty="0" smtClean="0">
                          <a:latin typeface="Comic Sans MS" pitchFamily="66" charset="0"/>
                        </a:rPr>
                        <a:t>merk</a:t>
                      </a:r>
                      <a:r>
                        <a:rPr lang="de-DE" dirty="0" err="1" smtClean="0">
                          <a:latin typeface="Comic Sans MS" pitchFamily="66" charset="0"/>
                        </a:rPr>
                        <a:t>st</a:t>
                      </a:r>
                      <a:endParaRPr lang="de-DE" b="1" dirty="0">
                        <a:latin typeface="Comic Sans MS" pitchFamily="66" charset="0"/>
                      </a:endParaRPr>
                    </a:p>
                  </a:txBody>
                  <a:tcPr marL="180000" marR="75600" marT="75600" marB="756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err="1" smtClean="0">
                          <a:latin typeface="Comic Sans MS" pitchFamily="66" charset="0"/>
                        </a:rPr>
                        <a:t>dir</a:t>
                      </a:r>
                      <a:endParaRPr lang="de-DE" b="0" dirty="0">
                        <a:latin typeface="Comic Sans MS" pitchFamily="66" charset="0"/>
                      </a:endParaRPr>
                    </a:p>
                  </a:txBody>
                  <a:tcPr marL="180000" marR="75600" marT="75600" marB="756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smtClean="0">
                          <a:latin typeface="Comic Sans MS" pitchFamily="66" charset="0"/>
                        </a:rPr>
                        <a:t>die Nummer</a:t>
                      </a:r>
                      <a:endParaRPr lang="de-DE" b="1" dirty="0">
                        <a:latin typeface="Comic Sans MS" pitchFamily="66" charset="0"/>
                      </a:endParaRPr>
                    </a:p>
                  </a:txBody>
                  <a:tcPr marL="180000" marR="75600" marT="75600" marB="75600" anchor="ctr"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de-DE" b="1" dirty="0" smtClean="0">
                          <a:latin typeface="Comic Sans MS" pitchFamily="66" charset="0"/>
                        </a:rPr>
                        <a:t>er/sie/es</a:t>
                      </a:r>
                      <a:r>
                        <a:rPr lang="cs-CZ" b="1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cs-CZ" dirty="0" smtClean="0">
                          <a:latin typeface="Comic Sans MS" pitchFamily="66" charset="0"/>
                        </a:rPr>
                        <a:t>merk</a:t>
                      </a:r>
                      <a:r>
                        <a:rPr lang="de-DE" dirty="0" smtClean="0">
                          <a:latin typeface="Comic Sans MS" pitchFamily="66" charset="0"/>
                        </a:rPr>
                        <a:t>t</a:t>
                      </a:r>
                      <a:r>
                        <a:rPr lang="cs-CZ" dirty="0" smtClean="0">
                          <a:latin typeface="Comic Sans MS" pitchFamily="66" charset="0"/>
                        </a:rPr>
                        <a:t> </a:t>
                      </a:r>
                      <a:endParaRPr lang="de-DE" dirty="0">
                        <a:latin typeface="Comic Sans MS" pitchFamily="66" charset="0"/>
                      </a:endParaRPr>
                    </a:p>
                  </a:txBody>
                  <a:tcPr marL="180000" marR="75600" marT="75600" marB="756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0" dirty="0" err="1" smtClean="0">
                          <a:latin typeface="Comic Sans MS" pitchFamily="66" charset="0"/>
                        </a:rPr>
                        <a:t>sich</a:t>
                      </a:r>
                      <a:endParaRPr lang="de-DE" b="0" dirty="0">
                        <a:latin typeface="Comic Sans MS" pitchFamily="66" charset="0"/>
                      </a:endParaRPr>
                    </a:p>
                  </a:txBody>
                  <a:tcPr marL="180000" marR="75600" marT="75600" marB="756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smtClean="0">
                          <a:latin typeface="Comic Sans MS" pitchFamily="66" charset="0"/>
                        </a:rPr>
                        <a:t>die Nummer</a:t>
                      </a:r>
                      <a:endParaRPr lang="de-DE" b="1" dirty="0">
                        <a:latin typeface="Comic Sans MS" pitchFamily="66" charset="0"/>
                      </a:endParaRPr>
                    </a:p>
                  </a:txBody>
                  <a:tcPr marL="180000" marR="75600" marT="75600" marB="75600" anchor="ctr"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latin typeface="Comic Sans MS" pitchFamily="66" charset="0"/>
                        </a:rPr>
                        <a:t>w</a:t>
                      </a:r>
                      <a:r>
                        <a:rPr lang="de-DE" b="1" dirty="0" err="1" smtClean="0">
                          <a:latin typeface="Comic Sans MS" pitchFamily="66" charset="0"/>
                        </a:rPr>
                        <a:t>ir</a:t>
                      </a:r>
                      <a:r>
                        <a:rPr lang="cs-CZ" b="1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cs-CZ" dirty="0" smtClean="0">
                          <a:latin typeface="Comic Sans MS" pitchFamily="66" charset="0"/>
                        </a:rPr>
                        <a:t>merk</a:t>
                      </a:r>
                      <a:r>
                        <a:rPr lang="de-DE" dirty="0" smtClean="0">
                          <a:latin typeface="Comic Sans MS" pitchFamily="66" charset="0"/>
                        </a:rPr>
                        <a:t>en</a:t>
                      </a:r>
                      <a:endParaRPr lang="de-DE" b="1" dirty="0">
                        <a:latin typeface="Comic Sans MS" pitchFamily="66" charset="0"/>
                      </a:endParaRPr>
                    </a:p>
                  </a:txBody>
                  <a:tcPr marL="180000" marR="75600" marT="75600" marB="756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b="0" dirty="0" smtClean="0">
                          <a:latin typeface="Comic Sans MS" pitchFamily="66" charset="0"/>
                        </a:rPr>
                        <a:t>uns</a:t>
                      </a:r>
                      <a:endParaRPr lang="de-DE" b="0" dirty="0">
                        <a:latin typeface="Comic Sans MS" pitchFamily="66" charset="0"/>
                      </a:endParaRPr>
                    </a:p>
                  </a:txBody>
                  <a:tcPr marL="180000" marR="75600" marT="75600" marB="756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smtClean="0">
                          <a:latin typeface="Comic Sans MS" pitchFamily="66" charset="0"/>
                        </a:rPr>
                        <a:t>die Nummer</a:t>
                      </a:r>
                      <a:endParaRPr lang="de-DE" b="1" dirty="0">
                        <a:latin typeface="Comic Sans MS" pitchFamily="66" charset="0"/>
                      </a:endParaRPr>
                    </a:p>
                  </a:txBody>
                  <a:tcPr marL="180000" marR="75600" marT="75600" marB="75600" anchor="ctr"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latin typeface="Comic Sans MS" pitchFamily="66" charset="0"/>
                        </a:rPr>
                        <a:t>i</a:t>
                      </a:r>
                      <a:r>
                        <a:rPr lang="de-DE" b="1" dirty="0" err="1" smtClean="0">
                          <a:latin typeface="Comic Sans MS" pitchFamily="66" charset="0"/>
                        </a:rPr>
                        <a:t>hr</a:t>
                      </a:r>
                      <a:r>
                        <a:rPr lang="cs-CZ" dirty="0" smtClean="0">
                          <a:latin typeface="Comic Sans MS" pitchFamily="66" charset="0"/>
                        </a:rPr>
                        <a:t> merk</a:t>
                      </a:r>
                      <a:r>
                        <a:rPr lang="de-DE" dirty="0" smtClean="0">
                          <a:latin typeface="Comic Sans MS" pitchFamily="66" charset="0"/>
                        </a:rPr>
                        <a:t>t</a:t>
                      </a:r>
                      <a:endParaRPr lang="de-DE" b="1" dirty="0">
                        <a:latin typeface="Comic Sans MS" pitchFamily="66" charset="0"/>
                      </a:endParaRPr>
                    </a:p>
                  </a:txBody>
                  <a:tcPr marL="180000" marR="75600" marT="75600" marB="756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b="0" dirty="0" smtClean="0">
                          <a:latin typeface="Comic Sans MS" pitchFamily="66" charset="0"/>
                        </a:rPr>
                        <a:t>euch</a:t>
                      </a:r>
                      <a:endParaRPr lang="de-DE" b="0" dirty="0">
                        <a:latin typeface="Comic Sans MS" pitchFamily="66" charset="0"/>
                      </a:endParaRPr>
                    </a:p>
                  </a:txBody>
                  <a:tcPr marL="180000" marR="75600" marT="75600" marB="756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smtClean="0">
                          <a:latin typeface="Comic Sans MS" pitchFamily="66" charset="0"/>
                        </a:rPr>
                        <a:t>die Nummer</a:t>
                      </a:r>
                      <a:endParaRPr lang="de-DE" b="1" dirty="0">
                        <a:latin typeface="Comic Sans MS" pitchFamily="66" charset="0"/>
                      </a:endParaRPr>
                    </a:p>
                  </a:txBody>
                  <a:tcPr marL="180000" marR="75600" marT="75600" marB="75600" anchor="ctr"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latin typeface="Comic Sans MS" pitchFamily="66" charset="0"/>
                        </a:rPr>
                        <a:t>s</a:t>
                      </a:r>
                      <a:r>
                        <a:rPr lang="de-DE" b="1" dirty="0" err="1" smtClean="0">
                          <a:latin typeface="Comic Sans MS" pitchFamily="66" charset="0"/>
                        </a:rPr>
                        <a:t>ie</a:t>
                      </a:r>
                      <a:r>
                        <a:rPr lang="cs-CZ" dirty="0" smtClean="0">
                          <a:latin typeface="Comic Sans MS" pitchFamily="66" charset="0"/>
                        </a:rPr>
                        <a:t> merk</a:t>
                      </a:r>
                      <a:r>
                        <a:rPr lang="de-DE" dirty="0" smtClean="0">
                          <a:latin typeface="Comic Sans MS" pitchFamily="66" charset="0"/>
                        </a:rPr>
                        <a:t>en</a:t>
                      </a:r>
                      <a:endParaRPr lang="de-DE" dirty="0">
                        <a:latin typeface="Comic Sans MS" pitchFamily="66" charset="0"/>
                      </a:endParaRPr>
                    </a:p>
                  </a:txBody>
                  <a:tcPr marL="180000" marR="75600" marT="75600" marB="756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b="0" dirty="0" smtClean="0">
                          <a:latin typeface="Comic Sans MS" pitchFamily="66" charset="0"/>
                        </a:rPr>
                        <a:t>sich</a:t>
                      </a:r>
                      <a:endParaRPr lang="de-DE" b="0" dirty="0">
                        <a:latin typeface="Comic Sans MS" pitchFamily="66" charset="0"/>
                      </a:endParaRPr>
                    </a:p>
                  </a:txBody>
                  <a:tcPr marL="180000" marR="75600" marT="75600" marB="756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smtClean="0">
                          <a:latin typeface="Comic Sans MS" pitchFamily="66" charset="0"/>
                        </a:rPr>
                        <a:t>die Nummer</a:t>
                      </a:r>
                      <a:endParaRPr lang="de-DE" b="1" dirty="0">
                        <a:latin typeface="Comic Sans MS" pitchFamily="66" charset="0"/>
                      </a:endParaRPr>
                    </a:p>
                  </a:txBody>
                  <a:tcPr marL="180000" marR="75600" marT="75600" marB="75600" anchor="ctr"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de-DE" b="1" dirty="0" smtClean="0">
                          <a:latin typeface="Comic Sans MS" pitchFamily="66" charset="0"/>
                        </a:rPr>
                        <a:t>Sie</a:t>
                      </a:r>
                      <a:r>
                        <a:rPr lang="cs-CZ" dirty="0" smtClean="0">
                          <a:latin typeface="Comic Sans MS" pitchFamily="66" charset="0"/>
                        </a:rPr>
                        <a:t> merk</a:t>
                      </a:r>
                      <a:r>
                        <a:rPr lang="de-DE" dirty="0" smtClean="0">
                          <a:latin typeface="Comic Sans MS" pitchFamily="66" charset="0"/>
                        </a:rPr>
                        <a:t>en</a:t>
                      </a:r>
                      <a:endParaRPr lang="de-DE" dirty="0">
                        <a:latin typeface="Comic Sans MS" pitchFamily="66" charset="0"/>
                      </a:endParaRPr>
                    </a:p>
                  </a:txBody>
                  <a:tcPr marL="180000" marR="75600" marT="75600" marB="756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de-DE" b="0" dirty="0" smtClean="0">
                          <a:latin typeface="Comic Sans MS" pitchFamily="66" charset="0"/>
                        </a:rPr>
                        <a:t>sich</a:t>
                      </a:r>
                      <a:endParaRPr lang="de-DE" b="0" dirty="0">
                        <a:latin typeface="Comic Sans MS" pitchFamily="66" charset="0"/>
                      </a:endParaRPr>
                    </a:p>
                  </a:txBody>
                  <a:tcPr marL="180000" marR="75600" marT="75600" marB="756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b="1" dirty="0" err="1" smtClean="0">
                          <a:latin typeface="Comic Sans MS" pitchFamily="66" charset="0"/>
                        </a:rPr>
                        <a:t>die</a:t>
                      </a:r>
                      <a:r>
                        <a:rPr lang="cs-CZ" b="1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cs-CZ" b="1" dirty="0" err="1" smtClean="0">
                          <a:latin typeface="Comic Sans MS" pitchFamily="66" charset="0"/>
                        </a:rPr>
                        <a:t>Nummer</a:t>
                      </a:r>
                      <a:endParaRPr lang="de-DE" b="1" dirty="0">
                        <a:latin typeface="Comic Sans MS" pitchFamily="66" charset="0"/>
                      </a:endParaRPr>
                    </a:p>
                  </a:txBody>
                  <a:tcPr marL="180000" marR="75600" marT="75600" marB="75600" anchor="ctr"/>
                </a:tc>
              </a:tr>
            </a:tbl>
          </a:graphicData>
        </a:graphic>
      </p:graphicFrame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2E8D5-E4D4-4835-B3CE-3F6CC6383EE1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066800"/>
          </a:xfrm>
        </p:spPr>
        <p:txBody>
          <a:bodyPr>
            <a:normAutofit/>
          </a:bodyPr>
          <a:lstStyle/>
          <a:p>
            <a:r>
              <a:rPr lang="cs-CZ" i="1" dirty="0" smtClean="0"/>
              <a:t>Nepravá zvratná slovesa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988840"/>
            <a:ext cx="8784976" cy="4525963"/>
          </a:xfrm>
        </p:spPr>
        <p:txBody>
          <a:bodyPr>
            <a:normAutofit/>
          </a:bodyPr>
          <a:lstStyle/>
          <a:p>
            <a:pPr fontAlgn="base">
              <a:buNone/>
            </a:pPr>
            <a:r>
              <a:rPr lang="cs-CZ" b="1" dirty="0" err="1" smtClean="0"/>
              <a:t>Beispiel</a:t>
            </a:r>
            <a:r>
              <a:rPr lang="cs-CZ" b="1" dirty="0" smtClean="0"/>
              <a:t>:</a:t>
            </a:r>
          </a:p>
          <a:p>
            <a:pPr fontAlgn="base"/>
            <a:r>
              <a:rPr lang="de-DE" dirty="0" smtClean="0">
                <a:solidFill>
                  <a:srgbClr val="0070C0"/>
                </a:solidFill>
              </a:rPr>
              <a:t>sich</a:t>
            </a:r>
            <a:r>
              <a:rPr lang="de-DE" dirty="0">
                <a:solidFill>
                  <a:srgbClr val="0070C0"/>
                </a:solidFill>
              </a:rPr>
              <a:t> </a:t>
            </a:r>
            <a:r>
              <a:rPr lang="de-DE" i="1" dirty="0" smtClean="0">
                <a:solidFill>
                  <a:srgbClr val="0070C0"/>
                </a:solidFill>
              </a:rPr>
              <a:t>waschen</a:t>
            </a:r>
            <a:endParaRPr lang="cs-CZ" dirty="0" smtClean="0">
              <a:solidFill>
                <a:srgbClr val="0070C0"/>
              </a:solidFill>
            </a:endParaRPr>
          </a:p>
          <a:p>
            <a:pPr marL="0" indent="0" fontAlgn="base">
              <a:buNone/>
            </a:pPr>
            <a:r>
              <a:rPr lang="de-DE" dirty="0" smtClean="0"/>
              <a:t>Ich </a:t>
            </a:r>
            <a:r>
              <a:rPr lang="cs-CZ" u="sng" dirty="0" err="1" smtClean="0"/>
              <a:t>wasche</a:t>
            </a:r>
            <a:r>
              <a:rPr lang="de-DE" u="sng" dirty="0" smtClean="0"/>
              <a:t> </a:t>
            </a:r>
            <a:r>
              <a:rPr lang="de-DE" u="sng" dirty="0"/>
              <a:t>mich</a:t>
            </a:r>
            <a:r>
              <a:rPr lang="de-DE" dirty="0" smtClean="0"/>
              <a:t> . (</a:t>
            </a:r>
            <a:r>
              <a:rPr lang="de-DE" i="1" dirty="0"/>
              <a:t>aber:</a:t>
            </a:r>
            <a:r>
              <a:rPr lang="de-DE" dirty="0" smtClean="0"/>
              <a:t> </a:t>
            </a:r>
            <a:r>
              <a:rPr lang="cs-CZ" dirty="0" smtClean="0"/>
              <a:t>Der Mann</a:t>
            </a:r>
            <a:r>
              <a:rPr lang="de-DE" dirty="0" smtClean="0"/>
              <a:t> </a:t>
            </a:r>
            <a:r>
              <a:rPr lang="cs-CZ" i="1" dirty="0" err="1" smtClean="0"/>
              <a:t>wäscht</a:t>
            </a:r>
            <a:r>
              <a:rPr lang="de-DE" dirty="0" smtClean="0"/>
              <a:t> </a:t>
            </a:r>
            <a:r>
              <a:rPr lang="cs-CZ" dirty="0" err="1" smtClean="0"/>
              <a:t>sein</a:t>
            </a:r>
            <a:r>
              <a:rPr lang="cs-CZ" dirty="0" smtClean="0"/>
              <a:t> Auto.)</a:t>
            </a:r>
          </a:p>
          <a:p>
            <a:pPr marL="0" indent="0" fontAlgn="base">
              <a:buNone/>
            </a:pPr>
            <a:endParaRPr lang="cs-CZ" b="1" dirty="0" smtClean="0"/>
          </a:p>
          <a:p>
            <a:pPr fontAlgn="base"/>
            <a:r>
              <a:rPr lang="de-DE" dirty="0" smtClean="0">
                <a:solidFill>
                  <a:srgbClr val="0070C0"/>
                </a:solidFill>
              </a:rPr>
              <a:t>sich</a:t>
            </a:r>
            <a:r>
              <a:rPr lang="de-DE" dirty="0">
                <a:solidFill>
                  <a:srgbClr val="0070C0"/>
                </a:solidFill>
              </a:rPr>
              <a:t> </a:t>
            </a:r>
            <a:r>
              <a:rPr lang="de-DE" b="1" i="1" dirty="0">
                <a:solidFill>
                  <a:srgbClr val="0070C0"/>
                </a:solidFill>
              </a:rPr>
              <a:t>etwas</a:t>
            </a:r>
            <a:r>
              <a:rPr lang="de-DE" i="1" dirty="0">
                <a:solidFill>
                  <a:srgbClr val="0070C0"/>
                </a:solidFill>
              </a:rPr>
              <a:t> </a:t>
            </a:r>
            <a:r>
              <a:rPr lang="de-DE" i="1" dirty="0" smtClean="0">
                <a:solidFill>
                  <a:srgbClr val="0070C0"/>
                </a:solidFill>
              </a:rPr>
              <a:t>waschen</a:t>
            </a:r>
            <a:endParaRPr lang="cs-CZ" dirty="0" smtClean="0">
              <a:solidFill>
                <a:srgbClr val="0070C0"/>
              </a:solidFill>
            </a:endParaRPr>
          </a:p>
          <a:p>
            <a:pPr marL="0" indent="0" fontAlgn="base">
              <a:buNone/>
            </a:pPr>
            <a:r>
              <a:rPr lang="de-DE" dirty="0" smtClean="0"/>
              <a:t>Ich </a:t>
            </a:r>
            <a:r>
              <a:rPr lang="cs-CZ" u="sng" dirty="0" err="1" smtClean="0"/>
              <a:t>wasche</a:t>
            </a:r>
            <a:r>
              <a:rPr lang="cs-CZ" u="sng" dirty="0" smtClean="0"/>
              <a:t> </a:t>
            </a:r>
            <a:r>
              <a:rPr lang="de-DE" u="sng" dirty="0" smtClean="0"/>
              <a:t>mir</a:t>
            </a:r>
            <a:r>
              <a:rPr lang="de-DE" dirty="0" smtClean="0"/>
              <a:t> die </a:t>
            </a:r>
            <a:r>
              <a:rPr lang="cs-CZ" dirty="0" err="1" smtClean="0"/>
              <a:t>Hände</a:t>
            </a:r>
            <a:r>
              <a:rPr lang="de-DE" dirty="0" smtClean="0"/>
              <a:t>. (</a:t>
            </a:r>
            <a:r>
              <a:rPr lang="de-DE" i="1" dirty="0" smtClean="0"/>
              <a:t>auch:</a:t>
            </a:r>
            <a:r>
              <a:rPr lang="de-DE" dirty="0" smtClean="0"/>
              <a:t> Ich </a:t>
            </a:r>
            <a:r>
              <a:rPr lang="cs-CZ" i="1" dirty="0" err="1" smtClean="0"/>
              <a:t>wasche</a:t>
            </a:r>
            <a:r>
              <a:rPr lang="de-DE" dirty="0" smtClean="0"/>
              <a:t> </a:t>
            </a:r>
            <a:r>
              <a:rPr lang="cs-CZ" dirty="0" err="1" smtClean="0"/>
              <a:t>sein</a:t>
            </a:r>
            <a:r>
              <a:rPr lang="cs-CZ" dirty="0" smtClean="0"/>
              <a:t> Auto</a:t>
            </a:r>
            <a:r>
              <a:rPr lang="de-DE" dirty="0" smtClean="0"/>
              <a:t>.)</a:t>
            </a:r>
          </a:p>
          <a:p>
            <a:pPr fontAlgn="base"/>
            <a:endParaRPr lang="de-DE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2E8D5-E4D4-4835-B3CE-3F6CC6383EE1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2900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332656"/>
            <a:ext cx="5050904" cy="1080120"/>
          </a:xfrm>
        </p:spPr>
        <p:txBody>
          <a:bodyPr/>
          <a:lstStyle/>
          <a:p>
            <a:r>
              <a:rPr lang="cs-CZ" dirty="0" smtClean="0"/>
              <a:t>Doplň a přelož: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259632" y="2204864"/>
          <a:ext cx="6912768" cy="25958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462148"/>
                <a:gridCol w="3450620"/>
              </a:tblGrid>
              <a:tr h="370840">
                <a:tc>
                  <a:txBody>
                    <a:bodyPr/>
                    <a:lstStyle/>
                    <a:p>
                      <a:r>
                        <a:rPr lang="de-DE" dirty="0">
                          <a:latin typeface="Arial" pitchFamily="34" charset="0"/>
                          <a:cs typeface="Arial" pitchFamily="34" charset="0"/>
                        </a:rPr>
                        <a:t>sich </a:t>
                      </a:r>
                      <a:r>
                        <a:rPr lang="cs-CZ" b="1" dirty="0" err="1" smtClean="0">
                          <a:latin typeface="Arial" pitchFamily="34" charset="0"/>
                          <a:cs typeface="Arial" pitchFamily="34" charset="0"/>
                        </a:rPr>
                        <a:t>die</a:t>
                      </a:r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b="1" dirty="0" err="1" smtClean="0">
                          <a:latin typeface="Arial" pitchFamily="34" charset="0"/>
                          <a:cs typeface="Arial" pitchFamily="34" charset="0"/>
                        </a:rPr>
                        <a:t>Hände</a:t>
                      </a:r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dirty="0" err="1" smtClean="0">
                          <a:latin typeface="Arial" pitchFamily="34" charset="0"/>
                          <a:cs typeface="Arial" pitchFamily="34" charset="0"/>
                        </a:rPr>
                        <a:t>waschen</a:t>
                      </a:r>
                      <a:endParaRPr lang="de-DE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latin typeface="Arial" pitchFamily="34" charset="0"/>
                          <a:cs typeface="Arial" pitchFamily="34" charset="0"/>
                        </a:rPr>
                        <a:t>Er</a:t>
                      </a:r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   </a:t>
                      </a:r>
                      <a:r>
                        <a:rPr lang="cs-CZ" b="0" dirty="0" err="1" smtClean="0">
                          <a:solidFill>
                            <a:srgbClr val="0070C0"/>
                          </a:solidFill>
                          <a:latin typeface="Comic Sans MS" pitchFamily="66" charset="0"/>
                          <a:cs typeface="Arial" pitchFamily="34" charset="0"/>
                        </a:rPr>
                        <a:t>wäscht</a:t>
                      </a:r>
                      <a:r>
                        <a:rPr lang="cs-CZ" b="0" dirty="0" smtClean="0">
                          <a:solidFill>
                            <a:srgbClr val="0070C0"/>
                          </a:solidFill>
                          <a:latin typeface="Comic Sans MS" pitchFamily="66" charset="0"/>
                          <a:cs typeface="Arial" pitchFamily="34" charset="0"/>
                        </a:rPr>
                        <a:t>  </a:t>
                      </a:r>
                      <a:r>
                        <a:rPr lang="cs-CZ" b="0" dirty="0" err="1" smtClean="0">
                          <a:solidFill>
                            <a:srgbClr val="0070C0"/>
                          </a:solidFill>
                          <a:latin typeface="Comic Sans MS" pitchFamily="66" charset="0"/>
                          <a:cs typeface="Arial" pitchFamily="34" charset="0"/>
                        </a:rPr>
                        <a:t>sich</a:t>
                      </a:r>
                      <a:r>
                        <a:rPr lang="cs-CZ" b="0" baseline="0" dirty="0" smtClean="0">
                          <a:solidFill>
                            <a:srgbClr val="0070C0"/>
                          </a:solidFill>
                          <a:latin typeface="Comic Sans MS" pitchFamily="66" charset="0"/>
                          <a:cs typeface="Arial" pitchFamily="34" charset="0"/>
                        </a:rPr>
                        <a:t>  </a:t>
                      </a:r>
                      <a:r>
                        <a:rPr lang="cs-CZ" b="1" baseline="0" dirty="0" err="1" smtClean="0">
                          <a:solidFill>
                            <a:srgbClr val="0070C0"/>
                          </a:solidFill>
                          <a:latin typeface="Comic Sans MS" pitchFamily="66" charset="0"/>
                          <a:cs typeface="Arial" pitchFamily="34" charset="0"/>
                        </a:rPr>
                        <a:t>die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  <a:latin typeface="Comic Sans MS" pitchFamily="66" charset="0"/>
                          <a:cs typeface="Arial" pitchFamily="34" charset="0"/>
                        </a:rPr>
                        <a:t> </a:t>
                      </a:r>
                      <a:r>
                        <a:rPr lang="cs-CZ" b="1" baseline="0" dirty="0" err="1" smtClean="0">
                          <a:solidFill>
                            <a:srgbClr val="0070C0"/>
                          </a:solidFill>
                          <a:latin typeface="Comic Sans MS" pitchFamily="66" charset="0"/>
                          <a:cs typeface="Arial" pitchFamily="34" charset="0"/>
                        </a:rPr>
                        <a:t>Hände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  <a:latin typeface="Comic Sans MS" pitchFamily="66" charset="0"/>
                          <a:cs typeface="Arial" pitchFamily="34" charset="0"/>
                        </a:rPr>
                        <a:t>.</a:t>
                      </a:r>
                      <a:endParaRPr lang="de-DE" b="1" dirty="0">
                        <a:solidFill>
                          <a:srgbClr val="0070C0"/>
                        </a:solidFill>
                        <a:latin typeface="Comic Sans MS" pitchFamily="66" charset="0"/>
                        <a:cs typeface="Arial" pitchFamily="34" charset="0"/>
                      </a:endParaRPr>
                    </a:p>
                  </a:txBody>
                  <a:tcPr marL="180000" marR="46800" marT="46800" marB="4680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fi-FI" dirty="0">
                          <a:latin typeface="Arial" pitchFamily="34" charset="0"/>
                          <a:cs typeface="Arial" pitchFamily="34" charset="0"/>
                        </a:rPr>
                        <a:t>sich </a:t>
                      </a:r>
                      <a:r>
                        <a:rPr lang="cs-CZ" b="1" dirty="0" err="1" smtClean="0">
                          <a:latin typeface="Arial" pitchFamily="34" charset="0"/>
                          <a:cs typeface="Arial" pitchFamily="34" charset="0"/>
                        </a:rPr>
                        <a:t>die</a:t>
                      </a:r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b="1" dirty="0" err="1" smtClean="0">
                          <a:latin typeface="Arial" pitchFamily="34" charset="0"/>
                          <a:cs typeface="Arial" pitchFamily="34" charset="0"/>
                        </a:rPr>
                        <a:t>Schuhe</a:t>
                      </a:r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dirty="0" err="1" smtClean="0">
                          <a:latin typeface="Arial" pitchFamily="34" charset="0"/>
                          <a:cs typeface="Arial" pitchFamily="34" charset="0"/>
                        </a:rPr>
                        <a:t>ausziehen</a:t>
                      </a:r>
                      <a:endParaRPr lang="fi-FI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latin typeface="Arial" pitchFamily="34" charset="0"/>
                          <a:cs typeface="Arial" pitchFamily="34" charset="0"/>
                        </a:rPr>
                        <a:t>Ich</a:t>
                      </a:r>
                      <a:endParaRPr lang="fi-FI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180000" marR="46800" marT="46800" marB="4680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dirty="0">
                          <a:latin typeface="Arial" pitchFamily="34" charset="0"/>
                          <a:cs typeface="Arial" pitchFamily="34" charset="0"/>
                        </a:rPr>
                        <a:t>sich </a:t>
                      </a:r>
                      <a:r>
                        <a:rPr lang="cs-CZ" b="1" dirty="0" err="1" smtClean="0">
                          <a:latin typeface="Arial" pitchFamily="34" charset="0"/>
                          <a:cs typeface="Arial" pitchFamily="34" charset="0"/>
                        </a:rPr>
                        <a:t>ein</a:t>
                      </a:r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b="1" dirty="0" err="1" smtClean="0">
                          <a:latin typeface="Arial" pitchFamily="34" charset="0"/>
                          <a:cs typeface="Arial" pitchFamily="34" charset="0"/>
                        </a:rPr>
                        <a:t>Haus</a:t>
                      </a:r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dirty="0" err="1" smtClean="0">
                          <a:latin typeface="Arial" pitchFamily="34" charset="0"/>
                          <a:cs typeface="Arial" pitchFamily="34" charset="0"/>
                        </a:rPr>
                        <a:t>kaufen</a:t>
                      </a:r>
                      <a:endParaRPr lang="de-DE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latin typeface="Arial" pitchFamily="34" charset="0"/>
                          <a:cs typeface="Arial" pitchFamily="34" charset="0"/>
                        </a:rPr>
                        <a:t>Wir</a:t>
                      </a:r>
                      <a:endParaRPr lang="de-DE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180000" marR="46800" marT="46800" marB="4680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dirty="0">
                          <a:latin typeface="Arial" pitchFamily="34" charset="0"/>
                          <a:cs typeface="Arial" pitchFamily="34" charset="0"/>
                        </a:rPr>
                        <a:t>sich </a:t>
                      </a:r>
                      <a:r>
                        <a:rPr lang="cs-CZ" b="1" dirty="0" err="1" smtClean="0">
                          <a:latin typeface="Arial" pitchFamily="34" charset="0"/>
                          <a:cs typeface="Arial" pitchFamily="34" charset="0"/>
                        </a:rPr>
                        <a:t>einen</a:t>
                      </a:r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 Film </a:t>
                      </a:r>
                      <a:r>
                        <a:rPr lang="cs-CZ" dirty="0" err="1" smtClean="0">
                          <a:latin typeface="Arial" pitchFamily="34" charset="0"/>
                          <a:cs typeface="Arial" pitchFamily="34" charset="0"/>
                        </a:rPr>
                        <a:t>ansehen</a:t>
                      </a:r>
                      <a:endParaRPr lang="de-DE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latin typeface="Arial" pitchFamily="34" charset="0"/>
                          <a:cs typeface="Arial" pitchFamily="34" charset="0"/>
                        </a:rPr>
                        <a:t>Du</a:t>
                      </a:r>
                      <a:endParaRPr lang="de-DE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180000" marR="46800" marT="46800" marB="4680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dirty="0">
                          <a:latin typeface="Arial" pitchFamily="34" charset="0"/>
                          <a:cs typeface="Arial" pitchFamily="34" charset="0"/>
                        </a:rPr>
                        <a:t>sich </a:t>
                      </a:r>
                      <a:r>
                        <a:rPr lang="cs-CZ" b="1" dirty="0" err="1" smtClean="0">
                          <a:latin typeface="Arial" pitchFamily="34" charset="0"/>
                          <a:cs typeface="Arial" pitchFamily="34" charset="0"/>
                        </a:rPr>
                        <a:t>die</a:t>
                      </a:r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b="1" dirty="0" err="1" smtClean="0">
                          <a:latin typeface="Arial" pitchFamily="34" charset="0"/>
                          <a:cs typeface="Arial" pitchFamily="34" charset="0"/>
                        </a:rPr>
                        <a:t>Zähne</a:t>
                      </a:r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dirty="0" err="1" smtClean="0">
                          <a:latin typeface="Arial" pitchFamily="34" charset="0"/>
                          <a:cs typeface="Arial" pitchFamily="34" charset="0"/>
                        </a:rPr>
                        <a:t>putzen</a:t>
                      </a:r>
                      <a:endParaRPr lang="de-DE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latin typeface="Arial" pitchFamily="34" charset="0"/>
                          <a:cs typeface="Arial" pitchFamily="34" charset="0"/>
                        </a:rPr>
                        <a:t>Er</a:t>
                      </a:r>
                      <a:endParaRPr lang="de-DE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180000" marR="46800" marT="46800" marB="4680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dirty="0">
                          <a:latin typeface="Arial" pitchFamily="34" charset="0"/>
                          <a:cs typeface="Arial" pitchFamily="34" charset="0"/>
                        </a:rPr>
                        <a:t>sich </a:t>
                      </a:r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den Dokument </a:t>
                      </a:r>
                      <a:r>
                        <a:rPr lang="cs-CZ" dirty="0" err="1" smtClean="0">
                          <a:latin typeface="Arial" pitchFamily="34" charset="0"/>
                          <a:cs typeface="Arial" pitchFamily="34" charset="0"/>
                        </a:rPr>
                        <a:t>kopieren</a:t>
                      </a:r>
                      <a:endParaRPr lang="de-DE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latin typeface="Arial" pitchFamily="34" charset="0"/>
                          <a:cs typeface="Arial" pitchFamily="34" charset="0"/>
                        </a:rPr>
                        <a:t>Ihr</a:t>
                      </a:r>
                      <a:endParaRPr lang="de-DE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180000" marR="46800" marT="46800" marB="4680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de-DE" dirty="0">
                          <a:latin typeface="Arial" pitchFamily="34" charset="0"/>
                          <a:cs typeface="Arial" pitchFamily="34" charset="0"/>
                        </a:rPr>
                        <a:t>sich </a:t>
                      </a:r>
                      <a:r>
                        <a:rPr lang="cs-CZ" b="1" dirty="0" err="1" smtClean="0">
                          <a:latin typeface="Arial" pitchFamily="34" charset="0"/>
                          <a:cs typeface="Arial" pitchFamily="34" charset="0"/>
                        </a:rPr>
                        <a:t>die</a:t>
                      </a:r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b="1" dirty="0" err="1" smtClean="0">
                          <a:latin typeface="Arial" pitchFamily="34" charset="0"/>
                          <a:cs typeface="Arial" pitchFamily="34" charset="0"/>
                        </a:rPr>
                        <a:t>Datei</a:t>
                      </a:r>
                      <a:r>
                        <a:rPr lang="cs-CZ" b="1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dirty="0" err="1" smtClean="0">
                          <a:latin typeface="Arial" pitchFamily="34" charset="0"/>
                          <a:cs typeface="Arial" pitchFamily="34" charset="0"/>
                        </a:rPr>
                        <a:t>speichern</a:t>
                      </a:r>
                      <a:endParaRPr lang="de-DE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latin typeface="Arial" pitchFamily="34" charset="0"/>
                          <a:cs typeface="Arial" pitchFamily="34" charset="0"/>
                        </a:rPr>
                        <a:t>Er</a:t>
                      </a:r>
                      <a:endParaRPr lang="de-DE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180000" marR="46800" marT="46800" marB="46800" anchor="ctr"/>
                </a:tc>
              </a:tr>
            </a:tbl>
          </a:graphicData>
        </a:graphic>
      </p:graphicFrame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2E8D5-E4D4-4835-B3CE-3F6CC6383EE1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(</a:t>
            </a:r>
            <a:r>
              <a:rPr lang="cs-CZ" b="1" dirty="0" err="1" smtClean="0"/>
              <a:t>sich</a:t>
            </a:r>
            <a:r>
              <a:rPr lang="cs-CZ" b="1" dirty="0" smtClean="0"/>
              <a:t>) </a:t>
            </a:r>
            <a:r>
              <a:rPr lang="cs-CZ" b="1" dirty="0" err="1" smtClean="0"/>
              <a:t>kaufen</a:t>
            </a:r>
            <a:endParaRPr lang="cs-CZ" b="1" dirty="0" smtClean="0"/>
          </a:p>
          <a:p>
            <a:r>
              <a:rPr lang="cs-CZ" dirty="0" smtClean="0"/>
              <a:t>On si koupí auto.</a:t>
            </a:r>
          </a:p>
          <a:p>
            <a:r>
              <a:rPr lang="cs-CZ" dirty="0" smtClean="0"/>
              <a:t>On koupí svému otci auto.</a:t>
            </a:r>
          </a:p>
          <a:p>
            <a:r>
              <a:rPr lang="cs-CZ" dirty="0" smtClean="0"/>
              <a:t>On mu koupí auto.</a:t>
            </a:r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(</a:t>
            </a:r>
            <a:r>
              <a:rPr lang="cs-CZ" b="1" dirty="0" err="1" smtClean="0"/>
              <a:t>sich</a:t>
            </a:r>
            <a:r>
              <a:rPr lang="cs-CZ" b="1" dirty="0" smtClean="0"/>
              <a:t>) </a:t>
            </a:r>
            <a:r>
              <a:rPr lang="cs-CZ" b="1" dirty="0" err="1" smtClean="0"/>
              <a:t>setzen</a:t>
            </a:r>
            <a:endParaRPr lang="cs-CZ" b="1" dirty="0" smtClean="0"/>
          </a:p>
          <a:p>
            <a:r>
              <a:rPr lang="cs-CZ" dirty="0" smtClean="0"/>
              <a:t>Ona se posadí.</a:t>
            </a:r>
          </a:p>
          <a:p>
            <a:r>
              <a:rPr lang="cs-CZ" dirty="0" smtClean="0"/>
              <a:t>Ona posadí svoji dceru.</a:t>
            </a:r>
          </a:p>
          <a:p>
            <a:r>
              <a:rPr lang="cs-CZ" dirty="0" smtClean="0"/>
              <a:t>Ona ji posadí.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F2E8D5-E4D4-4835-B3CE-3F6CC6383EE1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cap="all" dirty="0" err="1" smtClean="0">
                <a:latin typeface="Arial" pitchFamily="34" charset="0"/>
                <a:cs typeface="Arial" pitchFamily="34" charset="0"/>
              </a:rPr>
              <a:t>Baumbach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Rudolf a </a:t>
            </a:r>
            <a:r>
              <a:rPr lang="cs-CZ" sz="2000" cap="all" dirty="0" err="1" smtClean="0">
                <a:latin typeface="Arial" pitchFamily="34" charset="0"/>
                <a:cs typeface="Arial" pitchFamily="34" charset="0"/>
              </a:rPr>
              <a:t>václavková</a:t>
            </a:r>
            <a:r>
              <a:rPr lang="cs-CZ" sz="2000" cap="all" dirty="0" smtClean="0">
                <a:latin typeface="Arial" pitchFamily="34" charset="0"/>
                <a:cs typeface="Arial" pitchFamily="34" charset="0"/>
              </a:rPr>
              <a:t>,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Gertruda 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Mluvnice němčiny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Olomouc: FIN PUBLISHING, 1997,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ISBN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80-86002-27-6. 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latin typeface="Arial" charset="0"/>
                <a:cs typeface="Arial" charset="0"/>
              </a:rPr>
              <a:t>Obrázky </a:t>
            </a:r>
            <a:r>
              <a:rPr lang="cs-CZ" sz="2000" dirty="0">
                <a:latin typeface="Arial" charset="0"/>
                <a:cs typeface="Arial" charset="0"/>
              </a:rPr>
              <a:t>galerie Kliparty kvalitně [cit. </a:t>
            </a:r>
            <a:r>
              <a:rPr lang="cs-CZ" sz="2000" dirty="0" smtClean="0">
                <a:latin typeface="Arial" charset="0"/>
                <a:cs typeface="Arial" charset="0"/>
              </a:rPr>
              <a:t>11.8.2012]. </a:t>
            </a:r>
            <a:r>
              <a:rPr lang="cs-CZ" sz="2000" dirty="0">
                <a:latin typeface="Arial" charset="0"/>
                <a:cs typeface="Arial" charset="0"/>
              </a:rPr>
              <a:t>Dostupný pod licencí Microsoft Office 2010 WWW: &lt;http://office.microsoft.com/</a:t>
            </a:r>
            <a:r>
              <a:rPr lang="cs-CZ" sz="2000" dirty="0" err="1">
                <a:latin typeface="Arial" charset="0"/>
                <a:cs typeface="Arial" charset="0"/>
              </a:rPr>
              <a:t>cs-cz</a:t>
            </a:r>
            <a:r>
              <a:rPr lang="cs-CZ" sz="2000" dirty="0">
                <a:latin typeface="Arial" charset="0"/>
                <a:cs typeface="Arial" charset="0"/>
              </a:rPr>
              <a:t>/</a:t>
            </a:r>
            <a:r>
              <a:rPr lang="cs-CZ" sz="2000" dirty="0" err="1">
                <a:latin typeface="Arial" charset="0"/>
                <a:cs typeface="Arial" charset="0"/>
              </a:rPr>
              <a:t>images</a:t>
            </a:r>
            <a:r>
              <a:rPr lang="cs-CZ" sz="2000" dirty="0">
                <a:latin typeface="Arial" charset="0"/>
                <a:cs typeface="Arial" charset="0"/>
              </a:rPr>
              <a:t>/&gt;.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13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40974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174</TotalTime>
  <Words>435</Words>
  <Application>Microsoft Office PowerPoint</Application>
  <PresentationFormat>Předvádění na obrazovce (4:3)</PresentationFormat>
  <Paragraphs>177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Urbanistický</vt:lpstr>
      <vt:lpstr>Prezentace aplikace PowerPoint</vt:lpstr>
      <vt:lpstr>Prezentace aplikace PowerPoint</vt:lpstr>
      <vt:lpstr>Reflexivpronomen</vt:lpstr>
      <vt:lpstr>Zvratná slovesa</vt:lpstr>
      <vt:lpstr>Zvratná zájmena</vt:lpstr>
      <vt:lpstr>Tvar infinitivu</vt:lpstr>
      <vt:lpstr>Reflexivpronomen im Akkusativ zvratná slovesa se 4. pádem</vt:lpstr>
      <vt:lpstr>Doplň (a přelož):</vt:lpstr>
      <vt:lpstr>Reflexivpronomen im Dativ zvratná slovesa se 3. pádem</vt:lpstr>
      <vt:lpstr>Nepravá zvratná slovesa</vt:lpstr>
      <vt:lpstr>Doplň a přelož:</vt:lpstr>
      <vt:lpstr>Přelož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Reflexivpronomen</dc:title>
  <dc:creator>POLÁKOVÁ Dagmar</dc:creator>
  <cp:lastModifiedBy>POLÁKOVÁ Dagmar</cp:lastModifiedBy>
  <cp:revision>18</cp:revision>
  <dcterms:created xsi:type="dcterms:W3CDTF">2013-03-08T06:21:12Z</dcterms:created>
  <dcterms:modified xsi:type="dcterms:W3CDTF">2013-06-04T10:40:30Z</dcterms:modified>
</cp:coreProperties>
</file>