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bookmarkIdSeed="8">
  <p:sldMasterIdLst>
    <p:sldMasterId id="2147483768" r:id="rId1"/>
  </p:sldMasterIdLst>
  <p:notesMasterIdLst>
    <p:notesMasterId r:id="rId10"/>
  </p:notesMasterIdLst>
  <p:sldIdLst>
    <p:sldId id="256" r:id="rId2"/>
    <p:sldId id="263" r:id="rId3"/>
    <p:sldId id="264" r:id="rId4"/>
    <p:sldId id="269" r:id="rId5"/>
    <p:sldId id="266" r:id="rId6"/>
    <p:sldId id="270" r:id="rId7"/>
    <p:sldId id="268" r:id="rId8"/>
    <p:sldId id="27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4" autoAdjust="0"/>
    <p:restoredTop sz="94660"/>
  </p:normalViewPr>
  <p:slideViewPr>
    <p:cSldViewPr>
      <p:cViewPr>
        <p:scale>
          <a:sx n="90" d="100"/>
          <a:sy n="90" d="100"/>
        </p:scale>
        <p:origin x="-942" y="-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053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fade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3032775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VY_32_INOVACE_10_B_06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MS Word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Stavový řádek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Pavel Novotný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37-41-M/01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Provoz </a:t>
            </a:r>
            <a:r>
              <a:rPr lang="cs-CZ" sz="1600" cap="all" dirty="0">
                <a:latin typeface="Arial" pitchFamily="34" charset="0"/>
                <a:cs typeface="Arial" pitchFamily="34" charset="0"/>
              </a:rPr>
              <a:t>a ekonomika dopravy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předmětu Informační a komunikační technologie, inovuje výuku použitím multimediálních pomůcek – prezentace s názornými obrázky doplněnými textem a podporující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43608" y="764704"/>
            <a:ext cx="16017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 bmk="_Toc254548344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Stavový řádek</a:t>
            </a:r>
            <a:endParaRPr lang="cs-CZ" b="1" dirty="0" smtClean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503548" y="1209526"/>
            <a:ext cx="8208912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Stavový řádek spravuje stav dokumentu. 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dvou obrázcích vidíte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stavový řádek</a:t>
            </a: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– levou a pravou část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. </a:t>
            </a:r>
            <a:r>
              <a:rPr lang="cs-CZ" dirty="0"/>
              <a:t>Váš stavový řádek vypadá možná trochu jinak, jelikož stavový řádek je </a:t>
            </a:r>
            <a:r>
              <a:rPr lang="cs-CZ" dirty="0" smtClean="0"/>
              <a:t>přizpůsobitelný, ale nejprve si vysvětlíme jednotlivé položky.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419" r="54057" b="4926"/>
          <a:stretch/>
        </p:blipFill>
        <p:spPr bwMode="auto">
          <a:xfrm>
            <a:off x="611560" y="3183680"/>
            <a:ext cx="7992888" cy="31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166" t="93419" b="4926"/>
          <a:stretch/>
        </p:blipFill>
        <p:spPr bwMode="auto">
          <a:xfrm>
            <a:off x="2051720" y="5445224"/>
            <a:ext cx="4752528" cy="360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2276872"/>
            <a:ext cx="19463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íslo aktuální stránky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3738518"/>
            <a:ext cx="207140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íslo aktuálního oddílu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63688" y="2658398"/>
            <a:ext cx="36038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íslo aktuální stránky/celkový počet stran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1043608" y="2658398"/>
            <a:ext cx="216024" cy="410562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12" idx="2"/>
          </p:cNvCxnSpPr>
          <p:nvPr/>
        </p:nvCxnSpPr>
        <p:spPr>
          <a:xfrm flipH="1">
            <a:off x="2826977" y="2996952"/>
            <a:ext cx="738647" cy="102640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1584743" y="3573016"/>
            <a:ext cx="206533" cy="165502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105243" y="4098558"/>
            <a:ext cx="30428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vislé umístění od začátku stránky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7" name="Přímá spojnice se šipkou 16"/>
          <p:cNvCxnSpPr>
            <a:stCxn id="16" idx="0"/>
          </p:cNvCxnSpPr>
          <p:nvPr/>
        </p:nvCxnSpPr>
        <p:spPr>
          <a:xfrm flipV="1">
            <a:off x="3626654" y="3573016"/>
            <a:ext cx="287784" cy="525542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977451" y="3738518"/>
            <a:ext cx="29963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íslo řádku, kde právě stojí kurzor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0" name="Přímá spojnice se šipkou 19"/>
          <p:cNvCxnSpPr/>
          <p:nvPr/>
        </p:nvCxnSpPr>
        <p:spPr>
          <a:xfrm flipV="1">
            <a:off x="4716016" y="3573016"/>
            <a:ext cx="206533" cy="165502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4713865" y="2276872"/>
            <a:ext cx="21339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íslo sloupce na stránce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 flipH="1">
            <a:off x="5787672" y="2637710"/>
            <a:ext cx="216024" cy="410562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6398522" y="2658398"/>
            <a:ext cx="215475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očet slov v dokumentu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H="1">
            <a:off x="6847783" y="2995391"/>
            <a:ext cx="628117" cy="104201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317990" y="4098558"/>
            <a:ext cx="243047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kontrola pravopisu a jazyk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 flipV="1">
            <a:off x="7452568" y="3573016"/>
            <a:ext cx="287784" cy="525542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683568" y="4725144"/>
            <a:ext cx="78742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zobrazení dokumentu - rozložení při tisku, čtení na celé obrazovce, rozložení webové stránky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9" name="Přímá spojnice se šipkou 28"/>
          <p:cNvCxnSpPr/>
          <p:nvPr/>
        </p:nvCxnSpPr>
        <p:spPr>
          <a:xfrm flipH="1">
            <a:off x="2987824" y="5063698"/>
            <a:ext cx="638830" cy="309518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4490949" y="6042774"/>
            <a:ext cx="404149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jezdec lupy – přiblížení, nebo oddálení stránky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2" name="Přímá spojnice se šipkou 31"/>
          <p:cNvCxnSpPr/>
          <p:nvPr/>
        </p:nvCxnSpPr>
        <p:spPr>
          <a:xfrm flipH="1" flipV="1">
            <a:off x="5780824" y="5877272"/>
            <a:ext cx="672875" cy="165502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29984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43608" y="648867"/>
            <a:ext cx="16017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bmk="_Toc254548344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Stavový řádek</a:t>
            </a:r>
            <a:endParaRPr lang="cs-CZ" b="1" dirty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479794" y="1048668"/>
            <a:ext cx="4104456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Jestliže chceme nastavit informace zobrazované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na stavovém řádku, klikneme pravým tlačítkem na stavový řádek pro zobrazení okna </a:t>
            </a:r>
            <a:r>
              <a:rPr kumimoji="0" lang="cs-CZ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Vlastní nastavení stavového řádku. 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Zde stačí levým tlačítkem myši vybrat informace, které potřebujeme zobrazit – zapínat a vypínat jednotlivé informační bloky.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467544" y="3705999"/>
            <a:ext cx="518457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32355" r="26470" b="6005"/>
          <a:stretch/>
        </p:blipFill>
        <p:spPr bwMode="auto">
          <a:xfrm>
            <a:off x="4932040" y="692696"/>
            <a:ext cx="3515340" cy="57556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546310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bdélník 23"/>
          <p:cNvSpPr/>
          <p:nvPr/>
        </p:nvSpPr>
        <p:spPr>
          <a:xfrm>
            <a:off x="1026063" y="982505"/>
            <a:ext cx="16017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bmk="_Toc254548344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Stavový řádek</a:t>
            </a:r>
            <a:endParaRPr lang="cs-CZ" b="1" dirty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30" name="Tabulka 2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4624609"/>
              </p:ext>
            </p:extLst>
          </p:nvPr>
        </p:nvGraphicFramePr>
        <p:xfrm>
          <a:off x="1907704" y="4221088"/>
          <a:ext cx="5092700" cy="360040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5092700"/>
              </a:tblGrid>
              <a:tr h="360040">
                <a:tc>
                  <a:txBody>
                    <a:bodyPr/>
                    <a:lstStyle/>
                    <a:p>
                      <a:pPr algn="just">
                        <a:spcAft>
                          <a:spcPts val="1000"/>
                        </a:spcAft>
                      </a:pPr>
                      <a:endParaRPr lang="cs-CZ" sz="16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1" name="Rectangle 1"/>
          <p:cNvSpPr>
            <a:spLocks noChangeArrowheads="1"/>
          </p:cNvSpPr>
          <p:nvPr/>
        </p:nvSpPr>
        <p:spPr bwMode="auto">
          <a:xfrm>
            <a:off x="479794" y="1453133"/>
            <a:ext cx="7836622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Veškeré položky na stavovém řádku fungují jako klasické příkazy,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jelikož na ně lze levým tlačítkem myši kliknout a otevře se nám vždy příslušné dialogové okno. Položky stránka až sloupec nám otevřou vždy stejné dialogové okno </a:t>
            </a:r>
            <a:r>
              <a:rPr kumimoji="0" lang="cs-CZ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Najít a nahradit. </a:t>
            </a:r>
            <a:r>
              <a:rPr kumimoji="0" lang="cs-CZ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Tady můžeme v dokumentu přecházet na jiné místo (stránku, oddíl, řádek, záložku, komentář, poznámku, vysvětlivku, tabulku, objekt, nadpis, atd.). </a:t>
            </a: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6492" y="3501008"/>
            <a:ext cx="5410200" cy="224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453844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bdélník 23"/>
          <p:cNvSpPr/>
          <p:nvPr/>
        </p:nvSpPr>
        <p:spPr>
          <a:xfrm>
            <a:off x="1026063" y="836712"/>
            <a:ext cx="16017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bmk="_Toc254548344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Stavový řádek</a:t>
            </a:r>
            <a:endParaRPr lang="cs-CZ" b="1" dirty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30" name="Tabulka 2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612083"/>
              </p:ext>
            </p:extLst>
          </p:nvPr>
        </p:nvGraphicFramePr>
        <p:xfrm>
          <a:off x="1907704" y="4221088"/>
          <a:ext cx="5092700" cy="360040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5092700"/>
              </a:tblGrid>
              <a:tr h="360040">
                <a:tc>
                  <a:txBody>
                    <a:bodyPr/>
                    <a:lstStyle/>
                    <a:p>
                      <a:pPr algn="just">
                        <a:spcAft>
                          <a:spcPts val="1000"/>
                        </a:spcAft>
                      </a:pPr>
                      <a:endParaRPr lang="cs-CZ" sz="16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1" name="Rectangle 1"/>
          <p:cNvSpPr>
            <a:spLocks noChangeArrowheads="1"/>
          </p:cNvSpPr>
          <p:nvPr/>
        </p:nvSpPr>
        <p:spPr bwMode="auto">
          <a:xfrm>
            <a:off x="479794" y="1268760"/>
            <a:ext cx="783662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Dále můžeme</a:t>
            </a:r>
            <a:r>
              <a:rPr kumimoji="0" lang="cs-CZ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vyhledávat slova nebo celé řetězce textů, případně nahrazovat slova za jiná.</a:t>
            </a: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6900" y="1916832"/>
            <a:ext cx="5410200" cy="224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4362" y="4221088"/>
            <a:ext cx="5410200" cy="224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666542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548680"/>
            <a:ext cx="8229600" cy="59046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just"/>
            <a:r>
              <a:rPr lang="cs-CZ" sz="1900" dirty="0" smtClean="0">
                <a:latin typeface="Times New Roman"/>
                <a:ea typeface="Times New Roman"/>
              </a:rPr>
              <a:t>Opakování:</a:t>
            </a:r>
          </a:p>
          <a:p>
            <a:pPr algn="just"/>
            <a:endParaRPr kumimoji="0" lang="cs-CZ" sz="19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marL="342900" indent="-342900" algn="just">
              <a:buAutoNum type="arabicPeriod"/>
            </a:pPr>
            <a:r>
              <a:rPr lang="cs-CZ" sz="1900" dirty="0" smtClean="0">
                <a:latin typeface="Times New Roman"/>
                <a:cs typeface="Arial" pitchFamily="34" charset="0"/>
              </a:rPr>
              <a:t>Vysvětli pojem stavový řádek</a:t>
            </a:r>
          </a:p>
          <a:p>
            <a:pPr marL="342900" indent="-342900" algn="just">
              <a:buAutoNum type="arabicPeriod"/>
            </a:pPr>
            <a:endParaRPr kumimoji="0" lang="cs-CZ" sz="19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marL="342900" indent="-342900" algn="just">
              <a:buAutoNum type="arabicPeriod"/>
            </a:pPr>
            <a:r>
              <a:rPr lang="cs-CZ" sz="1900" dirty="0" smtClean="0">
                <a:latin typeface="Times New Roman"/>
                <a:cs typeface="Arial" pitchFamily="34" charset="0"/>
              </a:rPr>
              <a:t>Názorně předveď výběr položek na stavovém řádku</a:t>
            </a:r>
            <a:endParaRPr kumimoji="0" lang="cs-CZ" sz="19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marL="342900" indent="-342900" algn="just">
              <a:buAutoNum type="arabicPeriod"/>
            </a:pPr>
            <a:endParaRPr lang="cs-CZ" sz="19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just">
              <a:buAutoNum type="arabicPeriod"/>
            </a:pP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Jak fungují jednotlivé položky na </a:t>
            </a:r>
            <a:r>
              <a:rPr lang="cs-CZ" sz="1900" smtClean="0">
                <a:latin typeface="Times New Roman" pitchFamily="18" charset="0"/>
                <a:cs typeface="Times New Roman" pitchFamily="18" charset="0"/>
              </a:rPr>
              <a:t>stavovém řádku</a:t>
            </a:r>
            <a:endParaRPr lang="cs-CZ" sz="19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19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96710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548680"/>
            <a:ext cx="8229600" cy="59046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129568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S Word 2010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MS Word 2010</Template>
  <TotalTime>442</TotalTime>
  <Words>212</Words>
  <Application>Microsoft Office PowerPoint</Application>
  <PresentationFormat>Předvádění na obrazovce (4:3)</PresentationFormat>
  <Paragraphs>87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MS Word 2010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NOVOTNÝ Pavel</cp:lastModifiedBy>
  <cp:revision>89</cp:revision>
  <dcterms:created xsi:type="dcterms:W3CDTF">2013-03-18T13:09:52Z</dcterms:created>
  <dcterms:modified xsi:type="dcterms:W3CDTF">2013-06-04T06:12:15Z</dcterms:modified>
</cp:coreProperties>
</file>