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bookmarkIdSeed="10">
  <p:sldMasterIdLst>
    <p:sldMasterId id="2147483768" r:id="rId1"/>
  </p:sldMasterIdLst>
  <p:notesMasterIdLst>
    <p:notesMasterId r:id="rId10"/>
  </p:notesMasterIdLst>
  <p:sldIdLst>
    <p:sldId id="256" r:id="rId2"/>
    <p:sldId id="263" r:id="rId3"/>
    <p:sldId id="264" r:id="rId4"/>
    <p:sldId id="270" r:id="rId5"/>
    <p:sldId id="269" r:id="rId6"/>
    <p:sldId id="271" r:id="rId7"/>
    <p:sldId id="268" r:id="rId8"/>
    <p:sldId id="27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94" autoAdjust="0"/>
    <p:restoredTop sz="90305" autoAdjust="0"/>
  </p:normalViewPr>
  <p:slideViewPr>
    <p:cSldViewPr>
      <p:cViewPr>
        <p:scale>
          <a:sx n="70" d="100"/>
          <a:sy n="70" d="100"/>
        </p:scale>
        <p:origin x="-1512" y="-3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90534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4.6.2013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fade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07124372"/>
              </p:ext>
            </p:extLst>
          </p:nvPr>
        </p:nvGraphicFramePr>
        <p:xfrm>
          <a:off x="1115616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VY_32_INOVACE_10_B_07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MS Word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Vzhled stránky, tisk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Pavel Novotný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1. ročník studijního oboru 37-41-M/01 </a:t>
            </a:r>
            <a:r>
              <a:rPr lang="cs-CZ" sz="1600" cap="all" dirty="0" smtClean="0">
                <a:latin typeface="Arial" pitchFamily="34" charset="0"/>
                <a:cs typeface="Arial" pitchFamily="34" charset="0"/>
              </a:rPr>
              <a:t>Provoz </a:t>
            </a:r>
            <a:r>
              <a:rPr lang="cs-CZ" sz="1600" cap="all" dirty="0">
                <a:latin typeface="Arial" pitchFamily="34" charset="0"/>
                <a:cs typeface="Arial" pitchFamily="34" charset="0"/>
              </a:rPr>
              <a:t>a ekonomika dopravy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, předmětu Informační a komunikační technologie, inovuje výuku použitím multimediálních pomůcek – prezentace s názornými obrázky doplněnými textem a podporující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187624" y="764704"/>
            <a:ext cx="18069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en-US" b="1" dirty="0" err="1" smtClean="0">
                <a:latin typeface="Times New Roman" pitchFamily="18" charset="0"/>
                <a:cs typeface="Times New Roman" pitchFamily="18" charset="0"/>
              </a:rPr>
              <a:t>Vzhled</a:t>
            </a:r>
            <a:r>
              <a:rPr lang="en-US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b="1" dirty="0" err="1" smtClean="0">
                <a:latin typeface="Times New Roman" pitchFamily="18" charset="0"/>
                <a:cs typeface="Times New Roman" pitchFamily="18" charset="0"/>
              </a:rPr>
              <a:t>stránky</a:t>
            </a:r>
            <a:r>
              <a:rPr lang="en-US" b="1" dirty="0" smtClean="0">
                <a:latin typeface="Times New Roman" pitchFamily="18" charset="0"/>
                <a:cs typeface="Times New Roman" pitchFamily="18" charset="0"/>
              </a:rPr>
              <a:t>  </a:t>
            </a:r>
            <a:endParaRPr lang="cs-CZ" b="1" dirty="0" smtClean="0"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18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19" name="Rectangle 3"/>
          <p:cNvSpPr>
            <a:spLocks noChangeArrowheads="1"/>
          </p:cNvSpPr>
          <p:nvPr/>
        </p:nvSpPr>
        <p:spPr bwMode="auto">
          <a:xfrm>
            <a:off x="611560" y="1350641"/>
            <a:ext cx="7992888" cy="6155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lvl="1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Na této kartě nastavujeme</a:t>
            </a:r>
            <a:r>
              <a:rPr lang="cs-CZ" sz="1600" dirty="0">
                <a:solidFill>
                  <a:schemeClr val="bg1"/>
                </a:solidFill>
                <a:latin typeface="Arial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sz="1600" dirty="0" smtClean="0">
                <a:latin typeface="Arial" pitchFamily="34" charset="0"/>
                <a:ea typeface="Calibri" pitchFamily="34" charset="0"/>
                <a:cs typeface="Times New Roman" pitchFamily="18" charset="0"/>
              </a:rPr>
              <a:t>vše, co se týká vzhledu stránky dokumentu, který tvoříme.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595427" y="1992069"/>
            <a:ext cx="5848781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Okraje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dirty="0"/>
              <a:t>nastavení šířky okrajů stránky; </a:t>
            </a:r>
            <a:endParaRPr lang="cs-CZ" dirty="0" smtClean="0"/>
          </a:p>
          <a:p>
            <a:pPr algn="just"/>
            <a:r>
              <a:rPr lang="cs-CZ" dirty="0" smtClean="0"/>
              <a:t>nastaví</a:t>
            </a:r>
            <a:r>
              <a:rPr lang="cs-CZ" dirty="0"/>
              <a:t>, jak daleko </a:t>
            </a:r>
            <a:r>
              <a:rPr lang="cs-CZ" dirty="0" smtClean="0"/>
              <a:t>od </a:t>
            </a:r>
            <a:r>
              <a:rPr lang="cs-CZ" dirty="0"/>
              <a:t>okraje listu bude </a:t>
            </a:r>
            <a:endParaRPr lang="cs-CZ" dirty="0" smtClean="0"/>
          </a:p>
          <a:p>
            <a:pPr algn="just"/>
            <a:r>
              <a:rPr lang="cs-CZ" dirty="0" smtClean="0"/>
              <a:t>začínat </a:t>
            </a:r>
            <a:r>
              <a:rPr lang="cs-CZ" dirty="0"/>
              <a:t>samotný text. </a:t>
            </a:r>
            <a:endParaRPr lang="cs-CZ" dirty="0" smtClean="0"/>
          </a:p>
          <a:p>
            <a:pPr algn="just"/>
            <a:r>
              <a:rPr lang="cs-CZ" dirty="0" smtClean="0"/>
              <a:t>Široké </a:t>
            </a:r>
            <a:r>
              <a:rPr lang="cs-CZ" dirty="0"/>
              <a:t>okraje obvykle volíme u krátkého </a:t>
            </a:r>
            <a:endParaRPr lang="cs-CZ" dirty="0" smtClean="0"/>
          </a:p>
          <a:p>
            <a:pPr algn="just"/>
            <a:r>
              <a:rPr lang="cs-CZ" dirty="0" smtClean="0"/>
              <a:t>sdělení </a:t>
            </a:r>
            <a:r>
              <a:rPr lang="cs-CZ" dirty="0"/>
              <a:t>a úzké okraje u </a:t>
            </a:r>
            <a:r>
              <a:rPr lang="cs-CZ" dirty="0" smtClean="0"/>
              <a:t>dlouhých.</a:t>
            </a:r>
          </a:p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Orientace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dirty="0" smtClean="0"/>
              <a:t>orientace </a:t>
            </a:r>
            <a:r>
              <a:rPr lang="cs-CZ" dirty="0"/>
              <a:t>oddílu na výšku nebo šířku; </a:t>
            </a:r>
            <a:endParaRPr lang="cs-CZ" dirty="0" smtClean="0"/>
          </a:p>
          <a:p>
            <a:pPr algn="just"/>
            <a:r>
              <a:rPr lang="cs-CZ" dirty="0" smtClean="0"/>
              <a:t>otočí </a:t>
            </a:r>
            <a:r>
              <a:rPr lang="cs-CZ" dirty="0"/>
              <a:t>celé listy o 90 </a:t>
            </a:r>
            <a:r>
              <a:rPr lang="cs-CZ" dirty="0" smtClean="0"/>
              <a:t>stupňů.</a:t>
            </a:r>
          </a:p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Velikost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dirty="0"/>
              <a:t>velikost listu; </a:t>
            </a:r>
            <a:endParaRPr lang="cs-CZ" dirty="0" smtClean="0"/>
          </a:p>
          <a:p>
            <a:pPr algn="just"/>
            <a:r>
              <a:rPr lang="cs-CZ" dirty="0" smtClean="0"/>
              <a:t>standardně </a:t>
            </a:r>
            <a:r>
              <a:rPr lang="cs-CZ" dirty="0"/>
              <a:t>nastavena velikost A4; </a:t>
            </a:r>
            <a:endParaRPr lang="cs-CZ" dirty="0" smtClean="0"/>
          </a:p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Sloupce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dirty="0"/>
              <a:t>rozdělení textu do sloupců; </a:t>
            </a:r>
            <a:endParaRPr lang="cs-CZ" dirty="0" smtClean="0"/>
          </a:p>
          <a:p>
            <a:pPr algn="just"/>
            <a:r>
              <a:rPr lang="cs-CZ" dirty="0" smtClean="0"/>
              <a:t>používáme</a:t>
            </a:r>
            <a:r>
              <a:rPr lang="cs-CZ" dirty="0"/>
              <a:t>, pokud vytváříme například novinové články, </a:t>
            </a:r>
            <a:endParaRPr lang="cs-CZ" dirty="0" smtClean="0"/>
          </a:p>
          <a:p>
            <a:pPr algn="just"/>
            <a:r>
              <a:rPr lang="cs-CZ" dirty="0" smtClean="0"/>
              <a:t>ale </a:t>
            </a:r>
            <a:r>
              <a:rPr lang="cs-CZ" dirty="0"/>
              <a:t>i za jiných okolností mohou sloupce výslednou </a:t>
            </a:r>
            <a:endParaRPr lang="cs-CZ" dirty="0" smtClean="0"/>
          </a:p>
          <a:p>
            <a:pPr algn="just"/>
            <a:r>
              <a:rPr lang="cs-CZ" dirty="0" smtClean="0"/>
              <a:t>podobu </a:t>
            </a:r>
            <a:r>
              <a:rPr lang="cs-CZ" dirty="0"/>
              <a:t>dokumentu příjemně osvěžit.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13" t="2597" r="70576" b="84526"/>
          <a:stretch/>
        </p:blipFill>
        <p:spPr bwMode="auto">
          <a:xfrm>
            <a:off x="5539113" y="2060848"/>
            <a:ext cx="2991684" cy="110387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82998459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187624" y="764704"/>
            <a:ext cx="18069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en-US" b="1" dirty="0" err="1" smtClean="0">
                <a:latin typeface="Times New Roman" pitchFamily="18" charset="0"/>
                <a:cs typeface="Times New Roman" pitchFamily="18" charset="0"/>
              </a:rPr>
              <a:t>Vzhled</a:t>
            </a:r>
            <a:r>
              <a:rPr lang="en-US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b="1" dirty="0" err="1" smtClean="0">
                <a:latin typeface="Times New Roman" pitchFamily="18" charset="0"/>
                <a:cs typeface="Times New Roman" pitchFamily="18" charset="0"/>
              </a:rPr>
              <a:t>stránky</a:t>
            </a:r>
            <a:r>
              <a:rPr lang="en-US" b="1" dirty="0" smtClean="0">
                <a:latin typeface="Times New Roman" pitchFamily="18" charset="0"/>
                <a:cs typeface="Times New Roman" pitchFamily="18" charset="0"/>
              </a:rPr>
              <a:t>  </a:t>
            </a:r>
            <a:endParaRPr lang="cs-CZ" b="1" dirty="0" smtClean="0"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18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19" name="Rectangle 3"/>
          <p:cNvSpPr>
            <a:spLocks noChangeArrowheads="1"/>
          </p:cNvSpPr>
          <p:nvPr/>
        </p:nvSpPr>
        <p:spPr bwMode="auto">
          <a:xfrm>
            <a:off x="611560" y="1196753"/>
            <a:ext cx="7992888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lvl="1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Zobrazíme-li dialogové okno </a:t>
            </a:r>
          </a:p>
          <a:p>
            <a:pPr marL="0" lvl="1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b="1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Vzhled stránky </a:t>
            </a:r>
            <a:r>
              <a:rPr kumimoji="0" lang="cs-CZ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můžeme nastavovat</a:t>
            </a:r>
          </a:p>
          <a:p>
            <a:pPr marL="0" lvl="1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lang="cs-CZ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i</a:t>
            </a:r>
            <a:r>
              <a:rPr lang="cs-CZ" dirty="0" smtClean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další</a:t>
            </a:r>
            <a:r>
              <a:rPr kumimoji="0" lang="cs-CZ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parametry.</a:t>
            </a:r>
            <a:endParaRPr lang="cs-CZ" sz="1600" dirty="0" smtClean="0">
              <a:latin typeface="Arial" pitchFamily="34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583983" y="2959784"/>
            <a:ext cx="3844001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Okraje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Nahoře, Dole, Vlevo, Vpravo</a:t>
            </a:r>
          </a:p>
          <a:p>
            <a:pPr algn="just"/>
            <a:r>
              <a:rPr lang="cs-CZ" dirty="0" smtClean="0"/>
              <a:t>U hřbetu – volíme u oboustranného</a:t>
            </a:r>
          </a:p>
          <a:p>
            <a:pPr algn="just"/>
            <a:r>
              <a:rPr lang="cs-CZ" dirty="0" smtClean="0"/>
              <a:t>Tisku, kdy bude potřeba dokument </a:t>
            </a:r>
          </a:p>
          <a:p>
            <a:pPr algn="just"/>
            <a:r>
              <a:rPr lang="cs-CZ" dirty="0"/>
              <a:t>u</a:t>
            </a:r>
            <a:r>
              <a:rPr lang="cs-CZ" dirty="0" smtClean="0"/>
              <a:t> hřbetu svázat - s tím souvisí </a:t>
            </a:r>
          </a:p>
          <a:p>
            <a:pPr algn="just"/>
            <a:r>
              <a:rPr lang="cs-CZ" dirty="0" smtClean="0"/>
              <a:t>umístění hřbetu a zrcadlové okraje.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9447" y="1114003"/>
            <a:ext cx="4391025" cy="5267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37717208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187624" y="764704"/>
            <a:ext cx="180690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en-US" b="1" dirty="0" err="1" smtClean="0">
                <a:latin typeface="Times New Roman" pitchFamily="18" charset="0"/>
                <a:cs typeface="Times New Roman" pitchFamily="18" charset="0"/>
              </a:rPr>
              <a:t>Vzhled</a:t>
            </a:r>
            <a:r>
              <a:rPr lang="en-US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b="1" dirty="0" err="1" smtClean="0">
                <a:latin typeface="Times New Roman" pitchFamily="18" charset="0"/>
                <a:cs typeface="Times New Roman" pitchFamily="18" charset="0"/>
              </a:rPr>
              <a:t>stránky</a:t>
            </a:r>
            <a:r>
              <a:rPr lang="en-US" b="1" dirty="0" smtClean="0">
                <a:latin typeface="Times New Roman" pitchFamily="18" charset="0"/>
                <a:cs typeface="Times New Roman" pitchFamily="18" charset="0"/>
              </a:rPr>
              <a:t>  </a:t>
            </a:r>
            <a:endParaRPr lang="cs-CZ" b="1" dirty="0" smtClean="0"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18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19" name="Rectangle 3"/>
          <p:cNvSpPr>
            <a:spLocks noChangeArrowheads="1"/>
          </p:cNvSpPr>
          <p:nvPr/>
        </p:nvSpPr>
        <p:spPr bwMode="auto">
          <a:xfrm>
            <a:off x="611560" y="1473751"/>
            <a:ext cx="7992888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lvl="1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endParaRPr lang="cs-CZ" sz="1600" dirty="0" smtClean="0">
              <a:latin typeface="Arial" pitchFamily="34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289085"/>
            <a:ext cx="79928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defTabSz="54000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Velice důležitým pojmem jsou oddíly. Tento termín najdeme pod příkazem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Konce.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20" t="5570" r="54200" b="40355"/>
          <a:stretch/>
        </p:blipFill>
        <p:spPr bwMode="auto">
          <a:xfrm>
            <a:off x="5220072" y="1819593"/>
            <a:ext cx="3289110" cy="46356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61447" y="2204864"/>
            <a:ext cx="4198585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 defTabSz="540000"/>
            <a:r>
              <a:rPr lang="cs-CZ" dirty="0" smtClean="0"/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Oddíly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používáme ke změně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 defTabSz="54000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průběžného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rozložení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nebo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formátování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 defTabSz="54000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stránek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 dokumentu.</a:t>
            </a:r>
          </a:p>
          <a:p>
            <a:pPr algn="just" defTabSz="540000"/>
            <a:r>
              <a:rPr lang="cs-CZ" dirty="0">
                <a:latin typeface="Times New Roman" pitchFamily="18" charset="0"/>
                <a:cs typeface="Times New Roman" pitchFamily="18" charset="0"/>
              </a:rPr>
              <a:t>	Kapitoly v dokumentu můžeme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 defTabSz="54000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oddělovat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konci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oddílů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tak, aby číslování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 defTabSz="54000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stránek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 každé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kapitole začínalo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číslem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1. </a:t>
            </a:r>
          </a:p>
          <a:p>
            <a:pPr algn="just" defTabSz="54000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každý oddíl dokumentu lze rovněž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 defTabSz="54000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vytvořit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odlišné záhlaví nebo zápatí.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 defTabSz="54000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Nebo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můžeme v jednom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oddílu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z mnoha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 defTabSz="540000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nastavit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stránku na šířku, apod. 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algn="just" defTabSz="540000"/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Oddíly </a:t>
            </a:r>
            <a:r>
              <a:rPr lang="cs-CZ" u="sng" dirty="0">
                <a:latin typeface="Times New Roman" pitchFamily="18" charset="0"/>
                <a:cs typeface="Times New Roman" pitchFamily="18" charset="0"/>
              </a:rPr>
              <a:t>tvoří konec jednoho formátování </a:t>
            </a:r>
            <a:endParaRPr lang="cs-CZ" u="sng" dirty="0" smtClean="0">
              <a:latin typeface="Times New Roman" pitchFamily="18" charset="0"/>
              <a:cs typeface="Times New Roman" pitchFamily="18" charset="0"/>
            </a:endParaRPr>
          </a:p>
          <a:p>
            <a:pPr algn="just" defTabSz="540000"/>
            <a:r>
              <a:rPr lang="cs-CZ" u="sng" dirty="0" smtClean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u="sng" dirty="0">
                <a:latin typeface="Times New Roman" pitchFamily="18" charset="0"/>
                <a:cs typeface="Times New Roman" pitchFamily="18" charset="0"/>
              </a:rPr>
              <a:t>začátek jiného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794879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1187624" y="692696"/>
            <a:ext cx="19181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Tisk dokumentu</a:t>
            </a:r>
            <a:r>
              <a:rPr lang="en-US" b="1" dirty="0" smtClean="0">
                <a:latin typeface="Times New Roman" pitchFamily="18" charset="0"/>
                <a:cs typeface="Times New Roman" pitchFamily="18" charset="0"/>
              </a:rPr>
              <a:t>  </a:t>
            </a:r>
            <a:endParaRPr lang="cs-CZ" b="1" dirty="0" smtClean="0">
              <a:latin typeface="Times New Roman" pitchFamily="18" charset="0"/>
              <a:ea typeface="Times New Roman" pitchFamily="18" charset="0"/>
              <a:cs typeface="Times New Roman" pitchFamily="18" charset="0"/>
            </a:endParaRP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18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9219" name="Rectangle 3"/>
          <p:cNvSpPr>
            <a:spLocks noChangeArrowheads="1"/>
          </p:cNvSpPr>
          <p:nvPr/>
        </p:nvSpPr>
        <p:spPr bwMode="auto">
          <a:xfrm>
            <a:off x="611560" y="1473751"/>
            <a:ext cx="7992888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lvl="1" algn="just" defTabSz="540000" fontAlgn="base">
              <a:spcBef>
                <a:spcPct val="0"/>
              </a:spcBef>
              <a:spcAft>
                <a:spcPct val="0"/>
              </a:spcAft>
            </a:pPr>
            <a:r>
              <a:rPr kumimoji="0" lang="cs-CZ" i="0" u="none" strike="noStrike" cap="none" normalizeH="0" baseline="0" dirty="0" smtClean="0">
                <a:ln>
                  <a:noFill/>
                </a:ln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	</a:t>
            </a:r>
            <a:endParaRPr lang="cs-CZ" sz="1600" dirty="0" smtClean="0">
              <a:latin typeface="Arial" pitchFamily="34" charset="0"/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61447" y="1196752"/>
            <a:ext cx="3406497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defTabSz="540000"/>
            <a:r>
              <a:rPr lang="cs-CZ" dirty="0" smtClean="0"/>
              <a:t>	Zvolíme </a:t>
            </a:r>
            <a:r>
              <a:rPr lang="cs-CZ" b="1" dirty="0" smtClean="0"/>
              <a:t>Soubor </a:t>
            </a:r>
            <a:r>
              <a:rPr lang="cs-CZ" dirty="0" smtClean="0"/>
              <a:t> a </a:t>
            </a:r>
            <a:r>
              <a:rPr lang="cs-CZ" b="1" dirty="0" smtClean="0"/>
              <a:t>Tisk</a:t>
            </a:r>
            <a:r>
              <a:rPr lang="cs-CZ" dirty="0" smtClean="0"/>
              <a:t>. Vybereme tiskárnu, počet kopií,  ve vlastnostech tiskárny kvalitu tisku, vzor, kompresy, barvu, oboustranný tisk, uspořádání, formát papíru, atd.</a:t>
            </a:r>
          </a:p>
          <a:p>
            <a:pPr algn="just" defTabSz="540000"/>
            <a:r>
              <a:rPr lang="cs-CZ" dirty="0">
                <a:latin typeface="Times New Roman" pitchFamily="18" charset="0"/>
                <a:cs typeface="Times New Roman" pitchFamily="18" charset="0"/>
              </a:rPr>
              <a:t>	V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šechny volby závisí na typu tiskárny (viz.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kázka)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55" r="64534" b="27295"/>
          <a:stretch/>
        </p:blipFill>
        <p:spPr bwMode="auto">
          <a:xfrm>
            <a:off x="4217151" y="1110152"/>
            <a:ext cx="4244834" cy="52774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861049"/>
            <a:ext cx="3452982" cy="2520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60904663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755576" y="548681"/>
            <a:ext cx="7632848" cy="57606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just"/>
            <a:r>
              <a:rPr lang="cs-CZ" dirty="0" smtClean="0">
                <a:latin typeface="Times New Roman"/>
                <a:ea typeface="Times New Roman"/>
              </a:rPr>
              <a:t>Opakování:</a:t>
            </a:r>
          </a:p>
          <a:p>
            <a:pPr algn="just"/>
            <a:endParaRPr kumimoji="0" lang="cs-CZ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Times New Roman"/>
              <a:cs typeface="Arial" pitchFamily="34" charset="0"/>
            </a:endParaRPr>
          </a:p>
          <a:p>
            <a:pPr algn="just"/>
            <a:r>
              <a:rPr lang="cs-CZ" dirty="0" smtClean="0">
                <a:latin typeface="Times New Roman"/>
                <a:cs typeface="Arial" pitchFamily="34" charset="0"/>
              </a:rPr>
              <a:t>1. Názorně předveď nastavení okrajů stránky v dokumentu, vysvětli význam nastavení u hřbetu</a:t>
            </a:r>
          </a:p>
          <a:p>
            <a:pPr algn="just"/>
            <a:endParaRPr lang="cs-CZ" dirty="0" smtClean="0">
              <a:latin typeface="Times New Roman"/>
              <a:cs typeface="Arial" pitchFamily="34" charset="0"/>
            </a:endParaRPr>
          </a:p>
          <a:p>
            <a:pPr algn="just"/>
            <a:r>
              <a:rPr kumimoji="0" lang="cs-CZ" b="0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Times New Roman"/>
                <a:cs typeface="Arial" pitchFamily="34" charset="0"/>
              </a:rPr>
              <a:t>2. Vysvětli nastavení orientace stránky včetně použití jen na zvolenou část dokumentu</a:t>
            </a:r>
          </a:p>
          <a:p>
            <a:pPr algn="just"/>
            <a:endParaRPr kumimoji="0" lang="cs-CZ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Times New Roman"/>
              <a:cs typeface="Arial" pitchFamily="34" charset="0"/>
            </a:endParaRPr>
          </a:p>
          <a:p>
            <a:pPr algn="just"/>
            <a:r>
              <a:rPr lang="cs-CZ" dirty="0" smtClean="0">
                <a:latin typeface="Times New Roman"/>
                <a:cs typeface="Arial" pitchFamily="34" charset="0"/>
              </a:rPr>
              <a:t>3. Jaký význam v dokumentu mají oddíly</a:t>
            </a:r>
          </a:p>
          <a:p>
            <a:pPr algn="just"/>
            <a:endParaRPr lang="cs-CZ" dirty="0">
              <a:latin typeface="Times New Roman"/>
              <a:cs typeface="Arial" pitchFamily="34" charset="0"/>
            </a:endParaRPr>
          </a:p>
          <a:p>
            <a:pPr algn="just"/>
            <a:r>
              <a:rPr lang="cs-CZ" dirty="0" smtClean="0">
                <a:latin typeface="Times New Roman"/>
                <a:cs typeface="Arial" pitchFamily="34" charset="0"/>
              </a:rPr>
              <a:t>4. Jak dokument vytiskneme a co všechno můžeme před tiskem nastavit.</a:t>
            </a:r>
          </a:p>
          <a:p>
            <a:pPr algn="just"/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9967107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755576" y="548681"/>
            <a:ext cx="7632848" cy="57606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lvl="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Použité zdroje: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>
                <a:latin typeface="Times New Roman" pitchFamily="18" charset="0"/>
                <a:cs typeface="Times New Roman" pitchFamily="18" charset="0"/>
              </a:rPr>
              <a:t>Pokud není uvedeno jinak, použitý materiál je z vlastních zdrojů autora</a:t>
            </a:r>
            <a:r>
              <a:rPr lang="cs-CZ" smtClean="0">
                <a:latin typeface="Times New Roman"/>
                <a:cs typeface="Arial" pitchFamily="34" charset="0"/>
              </a:rPr>
              <a:t>.</a:t>
            </a:r>
            <a:endParaRPr lang="cs-CZ" dirty="0" smtClean="0">
              <a:latin typeface="Times New Roman"/>
              <a:cs typeface="Arial" pitchFamily="34" charset="0"/>
            </a:endParaRPr>
          </a:p>
          <a:p>
            <a:pPr algn="just"/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3573274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S Word 2010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MS Word 2010</Template>
  <TotalTime>508</TotalTime>
  <Words>307</Words>
  <Application>Microsoft Office PowerPoint</Application>
  <PresentationFormat>Předvádění na obrazovce (4:3)</PresentationFormat>
  <Paragraphs>84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MS Word 2010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DOMA</dc:creator>
  <cp:lastModifiedBy>NOVOTNÝ Pavel</cp:lastModifiedBy>
  <cp:revision>92</cp:revision>
  <dcterms:created xsi:type="dcterms:W3CDTF">2013-03-18T13:09:52Z</dcterms:created>
  <dcterms:modified xsi:type="dcterms:W3CDTF">2013-06-04T06:12:40Z</dcterms:modified>
</cp:coreProperties>
</file>