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57" r:id="rId2"/>
    <p:sldId id="271" r:id="rId3"/>
    <p:sldId id="256" r:id="rId4"/>
    <p:sldId id="263" r:id="rId5"/>
    <p:sldId id="266" r:id="rId6"/>
    <p:sldId id="264" r:id="rId7"/>
    <p:sldId id="265" r:id="rId8"/>
    <p:sldId id="258" r:id="rId9"/>
    <p:sldId id="259" r:id="rId10"/>
    <p:sldId id="261" r:id="rId11"/>
    <p:sldId id="262" r:id="rId12"/>
    <p:sldId id="267" r:id="rId13"/>
    <p:sldId id="268" r:id="rId14"/>
    <p:sldId id="269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2257BB-1004-4876-92C8-A50D4CC7B92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44580F-D166-42F6-ACBC-E498F10A1C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41967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8EB9A-2CB0-42CD-9245-665EEE8F568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2FF37AC-0C23-48A7-B259-D3B49D83C2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8EB9A-2CB0-42CD-9245-665EEE8F568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F37AC-0C23-48A7-B259-D3B49D83C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8EB9A-2CB0-42CD-9245-665EEE8F568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F37AC-0C23-48A7-B259-D3B49D83C2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8EB9A-2CB0-42CD-9245-665EEE8F568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F37AC-0C23-48A7-B259-D3B49D83C2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8EB9A-2CB0-42CD-9245-665EEE8F568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F37AC-0C23-48A7-B259-D3B49D83C2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8EB9A-2CB0-42CD-9245-665EEE8F568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F37AC-0C23-48A7-B259-D3B49D83C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8EB9A-2CB0-42CD-9245-665EEE8F568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F37AC-0C23-48A7-B259-D3B49D83C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8EB9A-2CB0-42CD-9245-665EEE8F568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F37AC-0C23-48A7-B259-D3B49D83C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8EB9A-2CB0-42CD-9245-665EEE8F568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F37AC-0C23-48A7-B259-D3B49D83C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8EB9A-2CB0-42CD-9245-665EEE8F568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F37AC-0C23-48A7-B259-D3B49D83C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8EB9A-2CB0-42CD-9245-665EEE8F568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F37AC-0C23-48A7-B259-D3B49D83C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E58EB9A-2CB0-42CD-9245-665EEE8F568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2FF37AC-0C23-48A7-B259-D3B49D83C2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9738787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VY_32_INOVACE_04_A_08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Mluvnice a gramatika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Stupňování příslovcí a přídavných jmen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15616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955618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404663"/>
            <a:ext cx="8229600" cy="612068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3200" dirty="0"/>
              <a:t>Materiál je určen pro </a:t>
            </a:r>
            <a:r>
              <a:rPr lang="cs-CZ" sz="3200" dirty="0" smtClean="0"/>
              <a:t>studijní obory k výuce  </a:t>
            </a:r>
            <a:r>
              <a:rPr lang="cs-CZ" sz="3200" dirty="0"/>
              <a:t>předmětu </a:t>
            </a:r>
            <a:r>
              <a:rPr lang="cs-CZ" sz="3200" dirty="0" smtClean="0"/>
              <a:t>německý jazyk, </a:t>
            </a:r>
            <a:r>
              <a:rPr lang="cs-CZ" sz="3200" dirty="0"/>
              <a:t>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200" dirty="0"/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1057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3547120"/>
          </a:xfrm>
        </p:spPr>
        <p:txBody>
          <a:bodyPr/>
          <a:lstStyle/>
          <a:p>
            <a:r>
              <a:rPr lang="cs-CZ" sz="6600" dirty="0" smtClean="0"/>
              <a:t>Stupňování příslovcí a přídavných jmen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b="1" dirty="0" err="1">
                <a:latin typeface="Arial"/>
              </a:rPr>
              <a:t>Steigerung</a:t>
            </a:r>
            <a:r>
              <a:rPr lang="cs-CZ" b="1" dirty="0">
                <a:latin typeface="Arial"/>
              </a:rPr>
              <a:t> </a:t>
            </a:r>
            <a:r>
              <a:rPr lang="cs-CZ" b="1" dirty="0" smtClean="0">
                <a:latin typeface="Arial"/>
              </a:rPr>
              <a:t>der </a:t>
            </a:r>
            <a:r>
              <a:rPr lang="cs-CZ" b="1" dirty="0" err="1" smtClean="0">
                <a:latin typeface="Arial"/>
              </a:rPr>
              <a:t>Adverbien</a:t>
            </a:r>
            <a:r>
              <a:rPr lang="cs-CZ" b="1" dirty="0" smtClean="0">
                <a:latin typeface="Arial"/>
              </a:rPr>
              <a:t> </a:t>
            </a:r>
            <a:r>
              <a:rPr lang="cs-CZ" b="1" dirty="0" err="1" smtClean="0">
                <a:latin typeface="Arial"/>
              </a:rPr>
              <a:t>und</a:t>
            </a:r>
            <a:r>
              <a:rPr lang="cs-CZ" b="1" dirty="0" smtClean="0">
                <a:latin typeface="Arial"/>
              </a:rPr>
              <a:t> </a:t>
            </a:r>
            <a:endParaRPr lang="cs-CZ" b="1" dirty="0"/>
          </a:p>
          <a:p>
            <a:r>
              <a:rPr lang="cs-CZ" b="1" dirty="0" err="1">
                <a:latin typeface="Arial"/>
              </a:rPr>
              <a:t>Adjektive</a:t>
            </a:r>
            <a:r>
              <a:rPr lang="cs-CZ" b="1" dirty="0">
                <a:latin typeface="Arial"/>
              </a:rPr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87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90750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4000" b="1" dirty="0" smtClean="0"/>
              <a:t>OBECNÁ GRAMATICKÁ PRAVIDLA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1. stupeň (</a:t>
            </a:r>
            <a:r>
              <a:rPr lang="cs-CZ" dirty="0" smtClean="0">
                <a:solidFill>
                  <a:schemeClr val="tx1"/>
                </a:solidFill>
              </a:rPr>
              <a:t>positiv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2. stupeň (</a:t>
            </a:r>
            <a:r>
              <a:rPr lang="cs-CZ" dirty="0" smtClean="0">
                <a:solidFill>
                  <a:schemeClr val="tx1"/>
                </a:solidFill>
              </a:rPr>
              <a:t>komparativ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–  tvoří se přidáním koncovky </a:t>
            </a:r>
            <a:r>
              <a:rPr lang="cs-CZ" b="1" i="1" dirty="0" smtClean="0">
                <a:solidFill>
                  <a:srgbClr val="C00000"/>
                </a:solidFill>
              </a:rPr>
              <a:t>–</a:t>
            </a:r>
            <a:r>
              <a:rPr lang="cs-CZ" b="1" i="1" dirty="0" err="1" smtClean="0">
                <a:solidFill>
                  <a:srgbClr val="C00000"/>
                </a:solidFill>
              </a:rPr>
              <a:t>er</a:t>
            </a:r>
            <a:r>
              <a:rPr lang="cs-CZ" dirty="0" smtClean="0"/>
              <a:t> k přídavnému jménu</a:t>
            </a:r>
          </a:p>
          <a:p>
            <a:pPr>
              <a:buNone/>
            </a:pPr>
            <a:r>
              <a:rPr lang="cs-CZ" dirty="0" smtClean="0"/>
              <a:t>3. stupeň (</a:t>
            </a:r>
            <a:r>
              <a:rPr lang="cs-CZ" dirty="0" smtClean="0">
                <a:solidFill>
                  <a:schemeClr val="tx1"/>
                </a:solidFill>
              </a:rPr>
              <a:t>superlativ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–  tvoří se přidáním koncovky </a:t>
            </a:r>
            <a:r>
              <a:rPr lang="cs-CZ" b="1" i="1" dirty="0" smtClean="0">
                <a:solidFill>
                  <a:srgbClr val="C00000"/>
                </a:solidFill>
              </a:rPr>
              <a:t>–</a:t>
            </a:r>
            <a:r>
              <a:rPr lang="cs-CZ" b="1" i="1" dirty="0" err="1" smtClean="0">
                <a:solidFill>
                  <a:srgbClr val="C00000"/>
                </a:solidFill>
              </a:rPr>
              <a:t>st</a:t>
            </a:r>
            <a:r>
              <a:rPr lang="cs-CZ" b="1" i="1" dirty="0" smtClean="0"/>
              <a:t> </a:t>
            </a:r>
            <a:r>
              <a:rPr lang="cs-CZ" dirty="0" smtClean="0"/>
              <a:t>k přídavnému jménu a použitím určitého členu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043608" y="4581128"/>
          <a:ext cx="7344816" cy="9753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68152"/>
                <a:gridCol w="1872208"/>
                <a:gridCol w="410445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b="1" dirty="0" err="1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outerShdw blurRad="50800" dist="39000" dir="5460000" algn="tl">
                              <a:srgbClr val="000000">
                                <a:alpha val="38000"/>
                              </a:srgbClr>
                            </a:outerShdw>
                          </a:effectLst>
                        </a:rPr>
                        <a:t>schön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err="1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outerShdw blurRad="50800" dist="39000" dir="5460000" algn="tl">
                              <a:srgbClr val="000000">
                                <a:alpha val="38000"/>
                              </a:srgbClr>
                            </a:outerShdw>
                          </a:effectLst>
                        </a:rPr>
                        <a:t>schön</a:t>
                      </a:r>
                      <a:r>
                        <a:rPr lang="cs-CZ" sz="2800" b="1" dirty="0" err="1" smtClean="0">
                          <a:ln w="11430"/>
                          <a:solidFill>
                            <a:srgbClr val="FFFF00"/>
                          </a:solidFill>
                          <a:effectLst>
                            <a:outerShdw blurRad="50800" dist="39000" dir="5460000" algn="tl">
                              <a:srgbClr val="000000">
                                <a:alpha val="38000"/>
                              </a:srgbClr>
                            </a:outerShdw>
                          </a:effectLst>
                        </a:rPr>
                        <a:t>er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outerShdw blurRad="50800" dist="39000" dir="5460000" algn="tl">
                              <a:srgbClr val="000000">
                                <a:alpha val="38000"/>
                              </a:srgbClr>
                            </a:outerShdw>
                          </a:effectLst>
                        </a:rPr>
                        <a:t>der/</a:t>
                      </a:r>
                      <a:r>
                        <a:rPr lang="cs-CZ" sz="2800" b="1" dirty="0" err="1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outerShdw blurRad="50800" dist="39000" dir="5460000" algn="tl">
                              <a:srgbClr val="000000">
                                <a:alpha val="38000"/>
                              </a:srgbClr>
                            </a:outerShdw>
                          </a:effectLst>
                        </a:rPr>
                        <a:t>die</a:t>
                      </a:r>
                      <a:r>
                        <a:rPr lang="cs-CZ" sz="2800" b="1" dirty="0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outerShdw blurRad="50800" dist="39000" dir="5460000" algn="tl">
                              <a:srgbClr val="000000">
                                <a:alpha val="38000"/>
                              </a:srgbClr>
                            </a:outerShdw>
                          </a:effectLst>
                        </a:rPr>
                        <a:t>/</a:t>
                      </a:r>
                      <a:r>
                        <a:rPr lang="cs-CZ" sz="2800" b="1" dirty="0" err="1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outerShdw blurRad="50800" dist="39000" dir="5460000" algn="tl">
                              <a:srgbClr val="000000">
                                <a:alpha val="38000"/>
                              </a:srgbClr>
                            </a:outerShdw>
                          </a:effectLst>
                        </a:rPr>
                        <a:t>das</a:t>
                      </a:r>
                      <a:r>
                        <a:rPr lang="cs-CZ" sz="2800" b="1" dirty="0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outerShdw blurRad="50800" dist="39000" dir="5460000" algn="tl">
                              <a:srgbClr val="000000">
                                <a:alpha val="38000"/>
                              </a:srgbClr>
                            </a:outerShdw>
                          </a:effectLst>
                        </a:rPr>
                        <a:t> </a:t>
                      </a:r>
                      <a:r>
                        <a:rPr lang="cs-CZ" sz="2800" b="1" dirty="0" err="1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outerShdw blurRad="50800" dist="39000" dir="5460000" algn="tl">
                              <a:srgbClr val="000000">
                                <a:alpha val="38000"/>
                              </a:srgbClr>
                            </a:outerShdw>
                          </a:effectLst>
                        </a:rPr>
                        <a:t>schön</a:t>
                      </a:r>
                      <a:r>
                        <a:rPr lang="cs-CZ" sz="2800" b="1" dirty="0" err="1" smtClean="0">
                          <a:ln w="11430"/>
                          <a:solidFill>
                            <a:srgbClr val="FFFF00"/>
                          </a:solidFill>
                          <a:effectLst>
                            <a:outerShdw blurRad="50800" dist="39000" dir="5460000" algn="tl">
                              <a:srgbClr val="000000">
                                <a:alpha val="38000"/>
                              </a:srgbClr>
                            </a:outerShdw>
                          </a:effectLst>
                        </a:rPr>
                        <a:t>st</a:t>
                      </a:r>
                      <a:r>
                        <a:rPr lang="cs-CZ" sz="2800" b="1" dirty="0" err="1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outerShdw blurRad="50800" dist="39000" dir="5460000" algn="tl">
                              <a:srgbClr val="000000">
                                <a:alpha val="38000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2800" b="1" dirty="0" smtClean="0">
                        <a:ln w="11430"/>
                        <a:gradFill>
                          <a:gsLst>
                            <a:gs pos="0">
                              <a:schemeClr val="accent2">
                                <a:tint val="70000"/>
                                <a:satMod val="245000"/>
                              </a:schemeClr>
                            </a:gs>
                            <a:gs pos="75000">
                              <a:schemeClr val="accent2">
                                <a:tint val="90000"/>
                                <a:shade val="60000"/>
                                <a:satMod val="240000"/>
                              </a:schemeClr>
                            </a:gs>
                            <a:gs pos="100000">
                              <a:schemeClr val="accent2">
                                <a:tint val="100000"/>
                                <a:shade val="50000"/>
                                <a:satMod val="240000"/>
                              </a:schemeClr>
                            </a:gs>
                          </a:gsLst>
                          <a:lin ang="5400000"/>
                        </a:gradFill>
                        <a:effectLst>
                          <a:outerShdw blurRad="50800" dist="39000" dir="5460000" algn="tl">
                            <a:srgbClr val="000000">
                              <a:alpha val="38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0" kern="1200" cap="none" spc="0" dirty="0" smtClean="0">
                          <a:ln w="18415" cmpd="sng">
                            <a:solidFill>
                              <a:srgbClr val="FFFFFF"/>
                            </a:solidFill>
                            <a:prstDash val="solid"/>
                          </a:ln>
                          <a:solidFill>
                            <a:srgbClr val="FFFFFF"/>
                          </a:solidFill>
                          <a:effectLst>
                            <a:outerShdw blurRad="63500" dir="3600000" algn="tl" rotWithShape="0">
                              <a:srgbClr val="000000">
                                <a:alpha val="70000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krásný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kern="1200" cap="none" spc="0" dirty="0" smtClean="0">
                          <a:ln w="18415" cmpd="sng">
                            <a:solidFill>
                              <a:srgbClr val="FFFFFF"/>
                            </a:solidFill>
                            <a:prstDash val="solid"/>
                          </a:ln>
                          <a:solidFill>
                            <a:srgbClr val="FFFFFF"/>
                          </a:solidFill>
                          <a:effectLst>
                            <a:outerShdw blurRad="63500" dir="3600000" algn="tl" rotWithShape="0">
                              <a:srgbClr val="000000">
                                <a:alpha val="70000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krásnější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kern="1200" cap="none" spc="0" dirty="0" smtClean="0">
                          <a:ln w="18415" cmpd="sng">
                            <a:solidFill>
                              <a:srgbClr val="FFFFFF"/>
                            </a:solidFill>
                            <a:prstDash val="solid"/>
                          </a:ln>
                          <a:solidFill>
                            <a:srgbClr val="FFFFFF"/>
                          </a:solidFill>
                          <a:effectLst>
                            <a:outerShdw blurRad="63500" dir="3600000" algn="tl" rotWithShape="0">
                              <a:srgbClr val="000000">
                                <a:alpha val="70000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nejkrásnější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5184576" cy="6046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600" dirty="0" smtClean="0"/>
              <a:t>Die </a:t>
            </a:r>
            <a:r>
              <a:rPr lang="cs-CZ" sz="3600" dirty="0" err="1" smtClean="0"/>
              <a:t>Tanne</a:t>
            </a:r>
            <a:r>
              <a:rPr lang="cs-CZ" sz="3600" dirty="0" smtClean="0"/>
              <a:t> </a:t>
            </a:r>
            <a:r>
              <a:rPr lang="cs-CZ" sz="3600" dirty="0" err="1" smtClean="0"/>
              <a:t>ist</a:t>
            </a:r>
            <a:r>
              <a:rPr lang="cs-CZ" sz="3600" dirty="0" smtClean="0"/>
              <a:t> </a:t>
            </a:r>
            <a:r>
              <a:rPr lang="cs-CZ" sz="3600" dirty="0" err="1" smtClean="0"/>
              <a:t>sehr</a:t>
            </a:r>
            <a:r>
              <a:rPr lang="cs-CZ" sz="3600" dirty="0" smtClean="0"/>
              <a:t> </a:t>
            </a:r>
            <a:r>
              <a:rPr lang="cs-CZ" sz="3600" dirty="0" err="1" smtClean="0"/>
              <a:t>schön</a:t>
            </a:r>
            <a:r>
              <a:rPr lang="cs-CZ" sz="3600" dirty="0" smtClean="0"/>
              <a:t>.</a:t>
            </a:r>
          </a:p>
          <a:p>
            <a:endParaRPr lang="cs-CZ" sz="36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203848" y="3212976"/>
            <a:ext cx="5940152" cy="1108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Die </a:t>
            </a:r>
            <a:r>
              <a:rPr kumimoji="0" lang="cs-CZ" sz="3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Eiche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cs-CZ" sz="3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ist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cs-CZ" sz="3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viel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cs-CZ" sz="3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schön</a:t>
            </a:r>
            <a:r>
              <a:rPr kumimoji="0" lang="cs-CZ" sz="3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er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536" y="4941168"/>
            <a:ext cx="6480720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Der </a:t>
            </a:r>
            <a:r>
              <a:rPr kumimoji="0" lang="cs-CZ" sz="3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Ahorn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cs-CZ" sz="3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ist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der </a:t>
            </a:r>
            <a:r>
              <a:rPr kumimoji="0" lang="cs-CZ" sz="3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schön</a:t>
            </a:r>
            <a:r>
              <a:rPr kumimoji="0" lang="cs-CZ" sz="3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st</a:t>
            </a:r>
            <a:r>
              <a:rPr kumimoji="0" lang="cs-CZ" sz="3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e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  <a:r>
              <a:rPr kumimoji="0" lang="cs-CZ" sz="3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Baum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1031" name="Picture 7" descr="C:\Documents and Settings\zpolakova00\Local Settings\Temporary Internet Files\Content.IE5\KHKX0TU1\MC90033605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420888"/>
            <a:ext cx="1875373" cy="1742373"/>
          </a:xfrm>
          <a:prstGeom prst="rect">
            <a:avLst/>
          </a:prstGeom>
          <a:noFill/>
        </p:spPr>
      </p:pic>
      <p:pic>
        <p:nvPicPr>
          <p:cNvPr id="1032" name="Picture 8" descr="C:\Documents and Settings\zpolakova00\Local Settings\Temporary Internet Files\Content.IE5\KFSZ47EF\MC9000301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620688"/>
            <a:ext cx="1030529" cy="1781251"/>
          </a:xfrm>
          <a:prstGeom prst="rect">
            <a:avLst/>
          </a:prstGeom>
          <a:noFill/>
        </p:spPr>
      </p:pic>
      <p:pic>
        <p:nvPicPr>
          <p:cNvPr id="1033" name="Picture 9" descr="C:\Documents and Settings\zpolakova00\Local Settings\Temporary Internet Files\Content.IE5\QLOPAN6F\MC90035982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4365104"/>
            <a:ext cx="1800454" cy="17346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19256" cy="146876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Pokud má </a:t>
            </a:r>
            <a:r>
              <a:rPr lang="cs-CZ" b="1" u="sng" dirty="0" smtClean="0"/>
              <a:t>jednoslabičné</a:t>
            </a:r>
            <a:r>
              <a:rPr lang="cs-CZ" dirty="0" smtClean="0"/>
              <a:t> přídavné jméno v základním tvaru samohlásku, kterou je možné přehlasovat, přidáme nad ní přehlásku:</a:t>
            </a:r>
          </a:p>
          <a:p>
            <a:endParaRPr lang="cs-CZ" dirty="0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95536" y="2420888"/>
          <a:ext cx="7992889" cy="20726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84175"/>
                <a:gridCol w="2592288"/>
                <a:gridCol w="3816426"/>
              </a:tblGrid>
              <a:tr h="370840">
                <a:tc>
                  <a:txBody>
                    <a:bodyPr/>
                    <a:lstStyle/>
                    <a:p>
                      <a:r>
                        <a:rPr lang="de-DE" sz="2800" b="1" cap="none" spc="0" dirty="0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arm</a:t>
                      </a:r>
                      <a:endParaRPr lang="cs-CZ" sz="2800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800" b="1" cap="none" spc="0" dirty="0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ärmer</a:t>
                      </a:r>
                      <a:endParaRPr lang="cs-CZ" sz="2800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800" b="1" cap="none" spc="0" dirty="0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der/die/das ärmste</a:t>
                      </a:r>
                      <a:endParaRPr lang="cs-CZ" sz="2800" dirty="0">
                        <a:effectLst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2800" b="1" cap="none" spc="0" dirty="0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lang</a:t>
                      </a:r>
                      <a:endParaRPr lang="cs-CZ" sz="2800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800" b="1" cap="none" spc="0" dirty="0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länger</a:t>
                      </a:r>
                      <a:endParaRPr lang="cs-CZ" sz="2800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2800" b="1" cap="none" spc="0" dirty="0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der/die/das längste</a:t>
                      </a:r>
                      <a:endParaRPr lang="cs-CZ" sz="2800" b="1" cap="none" spc="0" dirty="0" smtClean="0">
                        <a:ln w="11430"/>
                        <a:gradFill>
                          <a:gsLst>
                            <a:gs pos="0">
                              <a:schemeClr val="accent2">
                                <a:tint val="70000"/>
                                <a:satMod val="245000"/>
                              </a:schemeClr>
                            </a:gs>
                            <a:gs pos="75000">
                              <a:schemeClr val="accent2">
                                <a:tint val="90000"/>
                                <a:shade val="60000"/>
                                <a:satMod val="240000"/>
                              </a:schemeClr>
                            </a:gs>
                            <a:gs pos="100000">
                              <a:schemeClr val="accent2">
                                <a:tint val="100000"/>
                                <a:shade val="50000"/>
                                <a:satMod val="240000"/>
                              </a:schemeClr>
                            </a:gs>
                          </a:gsLst>
                          <a:lin ang="5400000"/>
                        </a:gradFill>
                        <a:effectLst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kern="1200" cap="none" spc="0" dirty="0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kurz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800" b="1" kern="1200" cap="none" spc="0" dirty="0" err="1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kürzer</a:t>
                      </a:r>
                      <a:endParaRPr lang="cs-CZ" sz="2800" b="1" kern="1200" cap="none" spc="0" dirty="0" smtClean="0">
                        <a:ln w="11430"/>
                        <a:gradFill>
                          <a:gsLst>
                            <a:gs pos="0">
                              <a:schemeClr val="accent2">
                                <a:tint val="70000"/>
                                <a:satMod val="245000"/>
                              </a:schemeClr>
                            </a:gs>
                            <a:gs pos="75000">
                              <a:schemeClr val="accent2">
                                <a:tint val="90000"/>
                                <a:shade val="60000"/>
                                <a:satMod val="240000"/>
                              </a:schemeClr>
                            </a:gs>
                            <a:gs pos="100000">
                              <a:schemeClr val="accent2">
                                <a:tint val="100000"/>
                                <a:shade val="50000"/>
                                <a:satMod val="240000"/>
                              </a:schemeClr>
                            </a:gs>
                          </a:gsLst>
                          <a:lin ang="5400000"/>
                        </a:gra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2800" b="1" cap="none" spc="0" dirty="0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der/die/das </a:t>
                      </a:r>
                      <a:r>
                        <a:rPr lang="cs-CZ" sz="2800" b="1" cap="none" spc="0" baseline="0" dirty="0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 </a:t>
                      </a:r>
                      <a:r>
                        <a:rPr lang="cs-CZ" sz="2800" b="1" cap="none" spc="0" baseline="0" dirty="0" err="1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kürzeste</a:t>
                      </a:r>
                      <a:endParaRPr lang="cs-CZ" sz="2800" b="1" cap="none" spc="0" dirty="0" smtClean="0">
                        <a:ln w="11430"/>
                        <a:gradFill>
                          <a:gsLst>
                            <a:gs pos="0">
                              <a:schemeClr val="accent2">
                                <a:tint val="70000"/>
                                <a:satMod val="245000"/>
                              </a:schemeClr>
                            </a:gs>
                            <a:gs pos="75000">
                              <a:schemeClr val="accent2">
                                <a:tint val="90000"/>
                                <a:shade val="60000"/>
                                <a:satMod val="240000"/>
                              </a:schemeClr>
                            </a:gs>
                            <a:gs pos="100000">
                              <a:schemeClr val="accent2">
                                <a:tint val="100000"/>
                                <a:shade val="50000"/>
                                <a:satMod val="240000"/>
                              </a:schemeClr>
                            </a:gs>
                          </a:gsLst>
                          <a:lin ang="5400000"/>
                        </a:gradFill>
                        <a:effectLst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kern="1200" cap="none" spc="0" dirty="0" err="1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jung</a:t>
                      </a:r>
                      <a:endParaRPr lang="cs-CZ" sz="2800" b="1" kern="1200" cap="none" spc="0" dirty="0" smtClean="0">
                        <a:ln w="11430"/>
                        <a:gradFill>
                          <a:gsLst>
                            <a:gs pos="0">
                              <a:schemeClr val="accent2">
                                <a:tint val="70000"/>
                                <a:satMod val="245000"/>
                              </a:schemeClr>
                            </a:gs>
                            <a:gs pos="75000">
                              <a:schemeClr val="accent2">
                                <a:tint val="90000"/>
                                <a:shade val="60000"/>
                                <a:satMod val="240000"/>
                              </a:schemeClr>
                            </a:gs>
                            <a:gs pos="100000">
                              <a:schemeClr val="accent2">
                                <a:tint val="100000"/>
                                <a:shade val="50000"/>
                                <a:satMod val="240000"/>
                              </a:schemeClr>
                            </a:gs>
                          </a:gsLst>
                          <a:lin ang="5400000"/>
                        </a:gra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kern="1200" cap="none" spc="0" dirty="0" err="1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jünger</a:t>
                      </a:r>
                      <a:endParaRPr lang="cs-CZ" sz="2800" b="1" kern="1200" cap="none" spc="0" dirty="0" smtClean="0">
                        <a:ln w="11430"/>
                        <a:gradFill>
                          <a:gsLst>
                            <a:gs pos="0">
                              <a:schemeClr val="accent2">
                                <a:tint val="70000"/>
                                <a:satMod val="245000"/>
                              </a:schemeClr>
                            </a:gs>
                            <a:gs pos="75000">
                              <a:schemeClr val="accent2">
                                <a:tint val="90000"/>
                                <a:shade val="60000"/>
                                <a:satMod val="240000"/>
                              </a:schemeClr>
                            </a:gs>
                            <a:gs pos="100000">
                              <a:schemeClr val="accent2">
                                <a:tint val="100000"/>
                                <a:shade val="50000"/>
                                <a:satMod val="240000"/>
                              </a:schemeClr>
                            </a:gs>
                          </a:gsLst>
                          <a:lin ang="5400000"/>
                        </a:gra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2800" b="1" cap="none" spc="0" dirty="0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der/die/das </a:t>
                      </a:r>
                      <a:r>
                        <a:rPr lang="cs-CZ" sz="2800" b="1" cap="none" spc="0" dirty="0" err="1" smtClean="0">
                          <a:ln w="11430"/>
                          <a:gradFill>
                            <a:gsLst>
                              <a:gs pos="0">
                                <a:schemeClr val="accent2">
                                  <a:tint val="70000"/>
                                  <a:satMod val="245000"/>
                                </a:schemeClr>
                              </a:gs>
                              <a:gs pos="75000">
                                <a:schemeClr val="accent2">
                                  <a:tint val="90000"/>
                                  <a:shade val="60000"/>
                                  <a:satMod val="240000"/>
                                </a:schemeClr>
                              </a:gs>
                              <a:gs pos="100000">
                                <a:schemeClr val="accent2">
                                  <a:tint val="100000"/>
                                  <a:shade val="50000"/>
                                  <a:satMod val="24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jüngste</a:t>
                      </a:r>
                      <a:endParaRPr lang="cs-CZ" sz="2800" b="1" cap="none" spc="0" dirty="0" smtClean="0">
                        <a:ln w="11430"/>
                        <a:gradFill>
                          <a:gsLst>
                            <a:gs pos="0">
                              <a:schemeClr val="accent2">
                                <a:tint val="70000"/>
                                <a:satMod val="245000"/>
                              </a:schemeClr>
                            </a:gs>
                            <a:gs pos="75000">
                              <a:schemeClr val="accent2">
                                <a:tint val="90000"/>
                                <a:shade val="60000"/>
                                <a:satMod val="240000"/>
                              </a:schemeClr>
                            </a:gs>
                            <a:gs pos="100000">
                              <a:schemeClr val="accent2">
                                <a:tint val="100000"/>
                                <a:shade val="50000"/>
                                <a:satMod val="240000"/>
                              </a:schemeClr>
                            </a:gs>
                          </a:gsLst>
                          <a:lin ang="5400000"/>
                        </a:gradFill>
                        <a:effectLst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95536" y="5013176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Ale:</a:t>
            </a: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95536" y="5589240"/>
          <a:ext cx="7992889" cy="5181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84175"/>
                <a:gridCol w="2592288"/>
                <a:gridCol w="381642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b="1" cap="none" spc="0" dirty="0" err="1" smtClean="0">
                          <a:ln w="18000">
                            <a:solidFill>
                              <a:schemeClr val="accent2">
                                <a:satMod val="140000"/>
                              </a:schemeClr>
                            </a:solidFill>
                            <a:prstDash val="solid"/>
                            <a:miter lim="800000"/>
                          </a:ln>
                          <a:noFill/>
                          <a:effectLst/>
                        </a:rPr>
                        <a:t>lieb</a:t>
                      </a:r>
                      <a:endParaRPr lang="cs-CZ" sz="2800" b="1" cap="none" spc="0" dirty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cap="none" spc="0" dirty="0" err="1" smtClean="0">
                          <a:ln w="18000">
                            <a:solidFill>
                              <a:schemeClr val="accent2">
                                <a:satMod val="140000"/>
                              </a:schemeClr>
                            </a:solidFill>
                            <a:prstDash val="solid"/>
                            <a:miter lim="800000"/>
                          </a:ln>
                          <a:noFill/>
                          <a:effectLst/>
                        </a:rPr>
                        <a:t>lieber</a:t>
                      </a:r>
                      <a:endParaRPr lang="cs-CZ" sz="2800" b="1" cap="none" spc="0" dirty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800" b="1" cap="none" spc="0" dirty="0" smtClean="0">
                          <a:ln w="18000">
                            <a:solidFill>
                              <a:schemeClr val="accent2">
                                <a:satMod val="140000"/>
                              </a:schemeClr>
                            </a:solidFill>
                            <a:prstDash val="solid"/>
                            <a:miter lim="800000"/>
                          </a:ln>
                          <a:noFill/>
                          <a:effectLst/>
                        </a:rPr>
                        <a:t>der/die/das </a:t>
                      </a:r>
                      <a:r>
                        <a:rPr lang="cs-CZ" sz="2800" b="1" cap="none" spc="0" dirty="0" err="1" smtClean="0">
                          <a:ln w="18000">
                            <a:solidFill>
                              <a:schemeClr val="accent2">
                                <a:satMod val="140000"/>
                              </a:schemeClr>
                            </a:solidFill>
                            <a:prstDash val="solid"/>
                            <a:miter lim="800000"/>
                          </a:ln>
                          <a:noFill/>
                          <a:effectLst/>
                        </a:rPr>
                        <a:t>liebste</a:t>
                      </a:r>
                      <a:endParaRPr lang="cs-CZ" sz="2800" b="1" cap="none" spc="0" dirty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640960" cy="792088"/>
          </a:xfrm>
        </p:spPr>
        <p:txBody>
          <a:bodyPr/>
          <a:lstStyle/>
          <a:p>
            <a:r>
              <a:rPr lang="cs-CZ" dirty="0" smtClean="0"/>
              <a:t>Stupňování přídavných jmen</a:t>
            </a:r>
            <a:endParaRPr lang="cs-CZ" dirty="0"/>
          </a:p>
        </p:txBody>
      </p:sp>
      <p:graphicFrame>
        <p:nvGraphicFramePr>
          <p:cNvPr id="7" name="Zástupný symbol pro obsah 3"/>
          <p:cNvGraphicFramePr>
            <a:graphicFrameLocks/>
          </p:cNvGraphicFramePr>
          <p:nvPr/>
        </p:nvGraphicFramePr>
        <p:xfrm>
          <a:off x="395536" y="1412776"/>
          <a:ext cx="8219256" cy="4754840"/>
        </p:xfrm>
        <a:graphic>
          <a:graphicData uri="http://schemas.openxmlformats.org/drawingml/2006/table">
            <a:tbl>
              <a:tblPr firstRow="1">
                <a:tableStyleId>{BC89EF96-8CEA-46FF-86C4-4CE0E7609802}</a:tableStyleId>
              </a:tblPr>
              <a:tblGrid>
                <a:gridCol w="1584176"/>
                <a:gridCol w="2088232"/>
                <a:gridCol w="2492034"/>
                <a:gridCol w="2054814"/>
              </a:tblGrid>
              <a:tr h="624840">
                <a:tc gridSpan="4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kern="120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Pravidelné tvary</a:t>
                      </a:r>
                    </a:p>
                  </a:txBody>
                  <a:tcPr marL="95250" marR="95250" marT="38100" marB="38100"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84A8D"/>
                        </a:solidFill>
                        <a:latin typeface="arial"/>
                      </a:endParaRPr>
                    </a:p>
                  </a:txBody>
                  <a:tcPr marL="95250" marR="95250" marT="38100" marB="38100"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84A8D"/>
                        </a:solidFill>
                        <a:latin typeface="arial"/>
                      </a:endParaRPr>
                    </a:p>
                  </a:txBody>
                  <a:tcPr marL="95250" marR="95250" marT="38100" marB="38100"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84A8D"/>
                        </a:solidFill>
                        <a:latin typeface="arial"/>
                      </a:endParaRPr>
                    </a:p>
                  </a:txBody>
                  <a:tcPr marL="95250" marR="95250" marT="38100" marB="38100" anchor="ctr"/>
                </a:tc>
              </a:tr>
              <a:tr h="62484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kern="1200" dirty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Základní tvar</a:t>
                      </a:r>
                    </a:p>
                  </a:txBody>
                  <a:tcPr marL="95250" marR="95250" marT="38100" marB="38100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kern="1200" dirty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Komparativ</a:t>
                      </a:r>
                    </a:p>
                  </a:txBody>
                  <a:tcPr marL="95250" marR="95250" marT="38100" marB="38100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kern="1200" dirty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Superlativ</a:t>
                      </a:r>
                    </a:p>
                  </a:txBody>
                  <a:tcPr marL="95250" marR="95250" marT="38100" marB="38100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kern="1200" dirty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Překlad</a:t>
                      </a:r>
                    </a:p>
                  </a:txBody>
                  <a:tcPr marL="95250" marR="95250" marT="38100" marB="38100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2484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kern="1200" dirty="0" err="1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klein</a:t>
                      </a:r>
                      <a:endParaRPr lang="cs-CZ" sz="1800" kern="120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marL="95250" marR="95250" marT="38100" marB="3810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kern="1200" dirty="0" err="1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kleiner</a:t>
                      </a:r>
                      <a:endParaRPr lang="cs-CZ" sz="1800" kern="120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marL="95250" marR="95250" marT="38100" marB="3810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kern="1200" dirty="0" err="1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am</a:t>
                      </a:r>
                      <a:r>
                        <a:rPr lang="cs-CZ" sz="1800" kern="1200" dirty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kleinsten</a:t>
                      </a:r>
                      <a:r>
                        <a:rPr lang="cs-CZ" sz="1800" kern="1200" dirty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/>
                      </a:r>
                      <a:br>
                        <a:rPr lang="cs-CZ" sz="1800" kern="1200" dirty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</a:br>
                      <a:r>
                        <a:rPr lang="cs-CZ" sz="1800" kern="1200" dirty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der/</a:t>
                      </a:r>
                      <a:r>
                        <a:rPr lang="cs-CZ" sz="1800" kern="1200" dirty="0" err="1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die</a:t>
                      </a:r>
                      <a:r>
                        <a:rPr lang="cs-CZ" sz="1800" kern="1200" dirty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/</a:t>
                      </a:r>
                      <a:r>
                        <a:rPr lang="cs-CZ" sz="1800" kern="1200" dirty="0" err="1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das</a:t>
                      </a:r>
                      <a:r>
                        <a:rPr lang="cs-CZ" sz="1800" kern="1200" dirty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kleinste</a:t>
                      </a:r>
                      <a:endParaRPr lang="cs-CZ" sz="1800" kern="120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marL="95250" marR="95250" marT="38100" marB="3810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kern="1200" dirty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malý</a:t>
                      </a:r>
                    </a:p>
                  </a:txBody>
                  <a:tcPr marL="95250" marR="95250" marT="38100" marB="38100" anchor="ctr"/>
                </a:tc>
              </a:tr>
              <a:tr h="62484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kern="1200" dirty="0" err="1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hart</a:t>
                      </a:r>
                      <a:endParaRPr lang="cs-CZ" sz="1800" kern="120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marL="95250" marR="95250" marT="38100" marB="3810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kern="1200" dirty="0" err="1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härter</a:t>
                      </a:r>
                      <a:endParaRPr lang="cs-CZ" sz="1800" kern="120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marL="95250" marR="95250" marT="38100" marB="3810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kern="1200" dirty="0" err="1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am</a:t>
                      </a:r>
                      <a:r>
                        <a:rPr lang="cs-CZ" sz="1800" kern="1200" dirty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härtesten</a:t>
                      </a:r>
                      <a:r>
                        <a:rPr lang="cs-CZ" sz="1800" kern="1200" dirty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/>
                      </a:r>
                      <a:br>
                        <a:rPr lang="cs-CZ" sz="1800" kern="1200" dirty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</a:br>
                      <a:r>
                        <a:rPr lang="cs-CZ" sz="1800" kern="1200" dirty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der/</a:t>
                      </a:r>
                      <a:r>
                        <a:rPr lang="cs-CZ" sz="1800" kern="1200" dirty="0" err="1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die</a:t>
                      </a:r>
                      <a:r>
                        <a:rPr lang="cs-CZ" sz="1800" kern="1200" dirty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/</a:t>
                      </a:r>
                      <a:r>
                        <a:rPr lang="cs-CZ" sz="1800" kern="1200" dirty="0" err="1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das</a:t>
                      </a:r>
                      <a:r>
                        <a:rPr lang="cs-CZ" sz="1800" kern="1200" dirty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härteste</a:t>
                      </a:r>
                      <a:endParaRPr lang="cs-CZ" sz="1800" kern="120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marL="95250" marR="95250" marT="38100" marB="3810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kern="120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tvrdý</a:t>
                      </a:r>
                      <a:endParaRPr lang="cs-CZ" sz="1800" kern="120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marL="95250" marR="95250" marT="38100" marB="38100" anchor="ctr"/>
                </a:tc>
              </a:tr>
              <a:tr h="38096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84A8D"/>
                        </a:solidFill>
                        <a:latin typeface="arial"/>
                      </a:endParaRPr>
                    </a:p>
                  </a:txBody>
                  <a:tcPr marL="95250" marR="95250" marT="38100" marB="38100"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84A8D"/>
                        </a:solidFill>
                        <a:latin typeface="arial"/>
                      </a:endParaRPr>
                    </a:p>
                  </a:txBody>
                  <a:tcPr marL="95250" marR="95250" marT="38100" marB="3810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84A8D"/>
                        </a:solidFill>
                        <a:latin typeface="arial"/>
                      </a:endParaRPr>
                    </a:p>
                  </a:txBody>
                  <a:tcPr marL="95250" marR="95250" marT="38100" marB="3810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84A8D"/>
                        </a:solidFill>
                        <a:latin typeface="arial"/>
                      </a:endParaRPr>
                    </a:p>
                  </a:txBody>
                  <a:tcPr marL="95250" marR="95250" marT="38100" marB="3810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4840">
                <a:tc gridSpan="4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kern="120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Nepravidelné tvary</a:t>
                      </a:r>
                    </a:p>
                  </a:txBody>
                  <a:tcPr marL="95250" marR="95250" marT="38100" marB="38100"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84A8D"/>
                        </a:solidFill>
                        <a:latin typeface="arial"/>
                      </a:endParaRPr>
                    </a:p>
                  </a:txBody>
                  <a:tcPr marL="95250" marR="95250" marT="38100" marB="38100"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84A8D"/>
                        </a:solidFill>
                        <a:latin typeface="arial"/>
                      </a:endParaRPr>
                    </a:p>
                  </a:txBody>
                  <a:tcPr marL="95250" marR="95250" marT="38100" marB="38100"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84A8D"/>
                        </a:solidFill>
                        <a:latin typeface="arial"/>
                      </a:endParaRPr>
                    </a:p>
                  </a:txBody>
                  <a:tcPr marL="95250" marR="95250" marT="38100" marB="38100" anchor="ctr"/>
                </a:tc>
              </a:tr>
              <a:tr h="624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noProof="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hoch</a:t>
                      </a:r>
                      <a:endParaRPr lang="de-DE" sz="1800" kern="1200" noProof="0" dirty="0" smtClean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marL="95250" marR="95250" marT="38100" marB="3810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noProof="0" dirty="0" err="1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höher</a:t>
                      </a:r>
                      <a:endParaRPr lang="de-DE" sz="1800" kern="1200" noProof="0" dirty="0" smtClean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marL="95250" marR="95250" marT="38100" marB="3810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kern="1200" noProof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am </a:t>
                      </a:r>
                      <a:r>
                        <a:rPr lang="cs-CZ" sz="1800" kern="1200" noProof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höchsten</a:t>
                      </a:r>
                      <a:endParaRPr lang="de-DE" sz="1800" kern="1200" noProof="0" smtClean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  <a:p>
                      <a:pPr marL="0" algn="ctr" defTabSz="914400" rtl="0" eaLnBrk="1" latinLnBrk="0" hangingPunct="1"/>
                      <a:r>
                        <a:rPr lang="cs-CZ" sz="1800" kern="120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der/die/das </a:t>
                      </a:r>
                      <a:r>
                        <a:rPr lang="cs-CZ" sz="1800" kern="1200" noProof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höchste</a:t>
                      </a:r>
                      <a:endParaRPr lang="cs-CZ" sz="1800" kern="120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marL="95250" marR="95250" marT="38100" marB="3810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kern="120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vysoký</a:t>
                      </a:r>
                      <a:endParaRPr lang="cs-CZ" sz="1800" kern="120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marL="95250" marR="95250" marT="38100" marB="38100" anchor="ctr"/>
                </a:tc>
              </a:tr>
              <a:tr h="62484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kern="1200" noProof="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groß</a:t>
                      </a:r>
                      <a:endParaRPr lang="cs-CZ" sz="1800" kern="120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marL="95250" marR="95250" marT="38100" marB="3810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kern="1200" noProof="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größer </a:t>
                      </a:r>
                      <a:endParaRPr lang="cs-CZ" sz="1800" kern="120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marL="95250" marR="95250" marT="38100" marB="3810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800" kern="1200" noProof="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am größten</a:t>
                      </a:r>
                    </a:p>
                    <a:p>
                      <a:pPr marL="0" algn="ctr" defTabSz="914400" rtl="0" eaLnBrk="1" latinLnBrk="0" hangingPunct="1"/>
                      <a:r>
                        <a:rPr lang="cs-CZ" sz="1800" kern="120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der/</a:t>
                      </a:r>
                      <a:r>
                        <a:rPr lang="cs-CZ" sz="1800" kern="1200" dirty="0" err="1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die</a:t>
                      </a:r>
                      <a:r>
                        <a:rPr lang="cs-CZ" sz="1800" kern="120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/</a:t>
                      </a:r>
                      <a:r>
                        <a:rPr lang="cs-CZ" sz="1800" kern="1200" dirty="0" err="1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das</a:t>
                      </a:r>
                      <a:r>
                        <a:rPr lang="cs-CZ" sz="1800" kern="120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800" kern="1200" noProof="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größte</a:t>
                      </a:r>
                      <a:endParaRPr lang="cs-CZ" sz="1800" kern="120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marL="95250" marR="95250" marT="38100" marB="3810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kern="120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velký</a:t>
                      </a:r>
                      <a:endParaRPr lang="cs-CZ" sz="1800" kern="120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marL="95250" marR="95250" marT="38100" marB="3810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4107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Stupňování </a:t>
            </a:r>
            <a:r>
              <a:rPr lang="cs-CZ" dirty="0" smtClean="0"/>
              <a:t>příslovcí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628800"/>
            <a:ext cx="8229600" cy="4525963"/>
          </a:xfrm>
        </p:spPr>
        <p:txBody>
          <a:bodyPr/>
          <a:lstStyle/>
          <a:p>
            <a:r>
              <a:rPr lang="cs-CZ" dirty="0"/>
              <a:t>Příslovce se stupňují podobně jako přídavná jména. </a:t>
            </a:r>
            <a:endParaRPr lang="cs-CZ" dirty="0" smtClean="0"/>
          </a:p>
          <a:p>
            <a:r>
              <a:rPr lang="cs-CZ" dirty="0" smtClean="0"/>
              <a:t>Druhý </a:t>
            </a:r>
            <a:r>
              <a:rPr lang="cs-CZ" dirty="0"/>
              <a:t>stupeň se tvoří příponou -</a:t>
            </a:r>
            <a:r>
              <a:rPr lang="cs-CZ" dirty="0" err="1"/>
              <a:t>er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smtClean="0"/>
              <a:t>třetí </a:t>
            </a:r>
            <a:r>
              <a:rPr lang="cs-CZ" dirty="0"/>
              <a:t>stupeň předložkou </a:t>
            </a:r>
            <a:r>
              <a:rPr lang="cs-CZ" dirty="0" err="1"/>
              <a:t>am</a:t>
            </a:r>
            <a:r>
              <a:rPr lang="cs-CZ" dirty="0"/>
              <a:t> + příponou -(e)sten k prvnímu </a:t>
            </a:r>
            <a:r>
              <a:rPr lang="cs-CZ" dirty="0" smtClean="0"/>
              <a:t>stupni,</a:t>
            </a:r>
          </a:p>
          <a:p>
            <a:r>
              <a:rPr lang="cs-CZ" dirty="0" smtClean="0"/>
              <a:t> </a:t>
            </a:r>
            <a:r>
              <a:rPr lang="cs-CZ" dirty="0"/>
              <a:t>Jednoslabičná příslovce přehlasují samohlásku.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1327216"/>
              </p:ext>
            </p:extLst>
          </p:nvPr>
        </p:nvGraphicFramePr>
        <p:xfrm>
          <a:off x="1691680" y="4365104"/>
          <a:ext cx="6336705" cy="1800000"/>
        </p:xfrm>
        <a:graphic>
          <a:graphicData uri="http://schemas.openxmlformats.org/drawingml/2006/table">
            <a:tbl>
              <a:tblPr firstRow="1">
                <a:tableStyleId>{B301B821-A1FF-4177-AEE7-76D212191A09}</a:tableStyleId>
              </a:tblPr>
              <a:tblGrid>
                <a:gridCol w="2112235"/>
                <a:gridCol w="2112235"/>
                <a:gridCol w="2112235"/>
              </a:tblGrid>
              <a:tr h="50400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kern="1200" dirty="0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Základní tvar</a:t>
                      </a:r>
                      <a:endParaRPr lang="cs-CZ" sz="2000" kern="1200" dirty="0">
                        <a:solidFill>
                          <a:srgbClr val="084A8D"/>
                        </a:soli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marL="95250" marR="95250" marT="38100" marB="3810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kern="1200" dirty="0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Komparativ</a:t>
                      </a:r>
                      <a:endParaRPr lang="cs-CZ" sz="2000" kern="1200" dirty="0">
                        <a:solidFill>
                          <a:srgbClr val="084A8D"/>
                        </a:soli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marL="95250" marR="95250" marT="38100" marB="3810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kern="1200" dirty="0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Superlativ</a:t>
                      </a:r>
                      <a:endParaRPr lang="cs-CZ" sz="2000" kern="1200" dirty="0">
                        <a:solidFill>
                          <a:srgbClr val="084A8D"/>
                        </a:soli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marL="95250" marR="95250" marT="38100" marB="38100" anchor="ctr"/>
                </a:tc>
              </a:tr>
              <a:tr h="648000">
                <a:tc>
                  <a:txBody>
                    <a:bodyPr/>
                    <a:lstStyle/>
                    <a:p>
                      <a:pPr algn="l"/>
                      <a:r>
                        <a:rPr lang="cs-CZ" sz="2000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langsam</a:t>
                      </a:r>
                      <a:endParaRPr lang="cs-CZ" sz="2000">
                        <a:solidFill>
                          <a:srgbClr val="002060"/>
                        </a:soli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err="1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langsam</a:t>
                      </a:r>
                      <a:r>
                        <a:rPr lang="cs-CZ" sz="2000" dirty="0" err="1">
                          <a:solidFill>
                            <a:srgbClr val="C00000"/>
                          </a:soli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er</a:t>
                      </a:r>
                      <a:endParaRPr lang="cs-CZ" sz="2000" b="1" dirty="0">
                        <a:solidFill>
                          <a:srgbClr val="C00000"/>
                        </a:soli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kern="1200" dirty="0" err="1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am</a:t>
                      </a:r>
                      <a:r>
                        <a:rPr lang="cs-CZ" sz="2000" dirty="0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 </a:t>
                      </a:r>
                      <a:r>
                        <a:rPr lang="cs-CZ" sz="2000" dirty="0" err="1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langsam</a:t>
                      </a:r>
                      <a:r>
                        <a:rPr lang="cs-CZ" sz="2000" kern="1200" dirty="0" err="1">
                          <a:solidFill>
                            <a:srgbClr val="C00000"/>
                          </a:soli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sten</a:t>
                      </a:r>
                      <a:endParaRPr lang="cs-CZ" sz="2000" b="1" kern="1200" dirty="0">
                        <a:solidFill>
                          <a:srgbClr val="C00000"/>
                        </a:soli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/>
                </a:tc>
              </a:tr>
              <a:tr h="648000">
                <a:tc>
                  <a:txBody>
                    <a:bodyPr/>
                    <a:lstStyle/>
                    <a:p>
                      <a:pPr algn="l"/>
                      <a:r>
                        <a:rPr lang="cs-CZ" sz="2000" dirty="0" err="1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stark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err="1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stärk</a:t>
                      </a:r>
                      <a:r>
                        <a:rPr lang="cs-CZ" sz="2000" kern="1200" dirty="0" err="1">
                          <a:solidFill>
                            <a:srgbClr val="C00000"/>
                          </a:soli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er</a:t>
                      </a:r>
                      <a:endParaRPr lang="cs-CZ" sz="2000" b="1" kern="1200" dirty="0">
                        <a:solidFill>
                          <a:srgbClr val="C00000"/>
                        </a:soli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kern="1200" dirty="0" err="1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am</a:t>
                      </a:r>
                      <a:r>
                        <a:rPr lang="cs-CZ" sz="2000" dirty="0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 </a:t>
                      </a:r>
                      <a:r>
                        <a:rPr lang="cs-CZ" sz="2000" dirty="0" err="1"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stärk</a:t>
                      </a:r>
                      <a:r>
                        <a:rPr lang="cs-CZ" sz="2000" kern="1200" dirty="0" err="1">
                          <a:solidFill>
                            <a:srgbClr val="C00000"/>
                          </a:soli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sten</a:t>
                      </a:r>
                      <a:endParaRPr lang="cs-CZ" sz="2000" b="1" kern="1200" dirty="0">
                        <a:solidFill>
                          <a:srgbClr val="C00000"/>
                        </a:soli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8388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Nepravidelné tvary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7817413"/>
              </p:ext>
            </p:extLst>
          </p:nvPr>
        </p:nvGraphicFramePr>
        <p:xfrm>
          <a:off x="827584" y="2132856"/>
          <a:ext cx="6737960" cy="37904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4490"/>
                <a:gridCol w="1684490"/>
                <a:gridCol w="1684490"/>
                <a:gridCol w="1684490"/>
              </a:tblGrid>
              <a:tr h="563546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800" i="1" kern="120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marL="95250" marR="95250" marT="38100" marB="3810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kern="1200" dirty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Základní tvar</a:t>
                      </a:r>
                    </a:p>
                  </a:txBody>
                  <a:tcPr marL="95250" marR="95250" marT="38100" marB="3810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kern="1200" dirty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Komparativ</a:t>
                      </a:r>
                    </a:p>
                  </a:txBody>
                  <a:tcPr marL="95250" marR="95250" marT="38100" marB="38100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kern="1200" dirty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Superlativ</a:t>
                      </a:r>
                    </a:p>
                  </a:txBody>
                  <a:tcPr marL="95250" marR="95250" marT="38100" marB="38100" anchor="ctr"/>
                </a:tc>
              </a:tr>
              <a:tr h="563546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i="1" kern="1200" noProof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dobře</a:t>
                      </a:r>
                      <a:endParaRPr lang="de-DE" sz="1800" i="1" kern="1200" noProof="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kern="1200" noProof="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gut</a:t>
                      </a:r>
                      <a:endParaRPr lang="de-DE" sz="1800" kern="1200" noProof="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kern="1200" noProof="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besser</a:t>
                      </a:r>
                      <a:endParaRPr lang="de-DE" sz="1800" kern="1200" noProof="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kern="1200" noProof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am besten</a:t>
                      </a:r>
                      <a:endParaRPr lang="de-DE" sz="1800" kern="1200" noProof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63546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i="1" kern="1200" noProof="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velmi, hodně</a:t>
                      </a:r>
                      <a:endParaRPr lang="de-DE" sz="1800" i="1" kern="1200" noProof="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kern="1200" noProof="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sehr, viel</a:t>
                      </a:r>
                      <a:endParaRPr lang="de-DE" sz="1800" kern="1200" noProof="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kern="1200" noProof="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mehr</a:t>
                      </a:r>
                      <a:endParaRPr lang="de-DE" sz="1800" kern="1200" noProof="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kern="1200" noProof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am meisten</a:t>
                      </a:r>
                      <a:endParaRPr lang="de-DE" sz="1800" kern="1200" noProof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63546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i="1" kern="1200" noProof="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rád</a:t>
                      </a:r>
                      <a:endParaRPr lang="de-DE" sz="1800" i="1" kern="1200" noProof="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kern="1200" noProof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gern</a:t>
                      </a:r>
                      <a:endParaRPr lang="de-DE" sz="1800" kern="1200" noProof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kern="1200" noProof="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lieber</a:t>
                      </a:r>
                      <a:endParaRPr lang="de-DE" sz="1800" kern="1200" noProof="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kern="1200" noProof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am liebsten</a:t>
                      </a:r>
                      <a:endParaRPr lang="de-DE" sz="1800" kern="1200" noProof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63546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i="1" kern="1200" noProof="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brzy</a:t>
                      </a:r>
                      <a:endParaRPr lang="de-DE" sz="1800" i="1" kern="1200" noProof="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kern="1200" noProof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bald</a:t>
                      </a:r>
                      <a:endParaRPr lang="de-DE" sz="1800" kern="1200" noProof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kern="1200" noProof="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eher</a:t>
                      </a:r>
                      <a:endParaRPr lang="de-DE" sz="1800" kern="1200" noProof="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kern="1200" noProof="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am ehesten</a:t>
                      </a:r>
                      <a:endParaRPr lang="de-DE" sz="1800" kern="1200" noProof="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972695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i="1" kern="1200" noProof="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často</a:t>
                      </a:r>
                      <a:endParaRPr lang="de-DE" sz="1800" i="1" kern="1200" noProof="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kern="1200" noProof="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oft</a:t>
                      </a:r>
                      <a:endParaRPr lang="de-DE" sz="1800" kern="1200" noProof="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kern="1200" noProof="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öfter </a:t>
                      </a:r>
                      <a:endParaRPr lang="cs-CZ" sz="1800" kern="1200" noProof="0" dirty="0" smtClean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  <a:p>
                      <a:pPr marL="0" algn="ctr" defTabSz="914400" rtl="0" eaLnBrk="1" latinLnBrk="0" hangingPunct="1"/>
                      <a:r>
                        <a:rPr lang="de-DE" sz="1800" kern="1200" noProof="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häufiger</a:t>
                      </a:r>
                      <a:endParaRPr lang="de-DE" sz="1800" kern="1200" noProof="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de-DE" sz="1800" kern="1200" noProof="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am öftesten</a:t>
                      </a:r>
                      <a:endParaRPr lang="cs-CZ" sz="1800" kern="1200" noProof="0" dirty="0" smtClean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  <a:p>
                      <a:pPr marL="0" algn="ctr" defTabSz="914400" rtl="0" eaLnBrk="1" latinLnBrk="0" hangingPunct="1"/>
                      <a:r>
                        <a:rPr lang="de-DE" sz="1800" kern="1200" noProof="0" dirty="0" smtClean="0">
                          <a:solidFill>
                            <a:srgbClr val="084A8D"/>
                          </a:solidFill>
                          <a:latin typeface="arial"/>
                          <a:ea typeface="+mn-ea"/>
                          <a:cs typeface="+mn-cs"/>
                        </a:rPr>
                        <a:t>am häufigsten</a:t>
                      </a:r>
                      <a:endParaRPr lang="de-DE" sz="1800" kern="1200" noProof="0" dirty="0">
                        <a:solidFill>
                          <a:srgbClr val="084A8D"/>
                        </a:solidFill>
                        <a:latin typeface="arial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3200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84A8D"/>
                </a:solidFill>
                <a:latin typeface="arial"/>
              </a:rPr>
              <a:t>Srovnávání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11560" y="2564904"/>
          <a:ext cx="7355160" cy="1249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51720"/>
                <a:gridCol w="2451720"/>
                <a:gridCol w="24517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rgbClr val="084A8D"/>
                          </a:solidFill>
                          <a:latin typeface="arial"/>
                        </a:rPr>
                        <a:t>Srovnávání v základním tvaru</a:t>
                      </a:r>
                    </a:p>
                  </a:txBody>
                  <a:tcPr marL="95250" marR="95250" marT="38100" marB="3810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rgbClr val="084A8D"/>
                          </a:solidFill>
                          <a:latin typeface="arial"/>
                        </a:rPr>
                        <a:t>Srovnávání v </a:t>
                      </a:r>
                      <a:r>
                        <a:rPr lang="cs-CZ" dirty="0" smtClean="0">
                          <a:solidFill>
                            <a:srgbClr val="084A8D"/>
                          </a:solidFill>
                          <a:latin typeface="arial"/>
                        </a:rPr>
                        <a:t>komparativu</a:t>
                      </a:r>
                    </a:p>
                  </a:txBody>
                  <a:tcPr marL="95250" marR="95250" marT="38100" marB="3810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084A8D"/>
                          </a:solidFill>
                          <a:latin typeface="arial"/>
                        </a:rPr>
                        <a:t>Srovnávání v superlativu</a:t>
                      </a:r>
                    </a:p>
                  </a:txBody>
                  <a:tcPr marL="95250" marR="95250" marT="38100" marB="38100"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de-DE" dirty="0">
                          <a:solidFill>
                            <a:srgbClr val="084A8D"/>
                          </a:solidFill>
                          <a:latin typeface="arial"/>
                        </a:rPr>
                        <a:t>genauso .... wie</a:t>
                      </a:r>
                      <a:br>
                        <a:rPr lang="de-DE" dirty="0">
                          <a:solidFill>
                            <a:srgbClr val="084A8D"/>
                          </a:solidFill>
                          <a:latin typeface="arial"/>
                        </a:rPr>
                      </a:br>
                      <a:r>
                        <a:rPr lang="de-DE" dirty="0" smtClean="0">
                          <a:solidFill>
                            <a:srgbClr val="084A8D"/>
                          </a:solidFill>
                          <a:latin typeface="arial"/>
                        </a:rPr>
                        <a:t>so </a:t>
                      </a:r>
                      <a:r>
                        <a:rPr lang="de-DE" dirty="0">
                          <a:solidFill>
                            <a:srgbClr val="084A8D"/>
                          </a:solidFill>
                          <a:latin typeface="arial"/>
                        </a:rPr>
                        <a:t>... </a:t>
                      </a:r>
                      <a:r>
                        <a:rPr lang="de-DE" dirty="0" smtClean="0">
                          <a:solidFill>
                            <a:srgbClr val="084A8D"/>
                          </a:solidFill>
                          <a:latin typeface="arial"/>
                        </a:rPr>
                        <a:t>wie</a:t>
                      </a:r>
                      <a:endParaRPr lang="de-DE" dirty="0">
                        <a:solidFill>
                          <a:srgbClr val="084A8D"/>
                        </a:solidFill>
                        <a:latin typeface="arial"/>
                      </a:endParaRPr>
                    </a:p>
                  </a:txBody>
                  <a:tcPr marL="95250" marR="95250" marT="38100" marB="3810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>
                          <a:solidFill>
                            <a:srgbClr val="084A8D"/>
                          </a:solidFill>
                          <a:latin typeface="arial"/>
                        </a:rPr>
                        <a:t>als</a:t>
                      </a:r>
                      <a:r>
                        <a:rPr lang="cs-CZ" dirty="0">
                          <a:solidFill>
                            <a:srgbClr val="084A8D"/>
                          </a:solidFill>
                          <a:latin typeface="arial"/>
                        </a:rPr>
                        <a:t/>
                      </a:r>
                      <a:br>
                        <a:rPr lang="cs-CZ" dirty="0">
                          <a:solidFill>
                            <a:srgbClr val="084A8D"/>
                          </a:solidFill>
                          <a:latin typeface="arial"/>
                        </a:rPr>
                      </a:br>
                      <a:r>
                        <a:rPr lang="cs-CZ" dirty="0" err="1" smtClean="0">
                          <a:solidFill>
                            <a:srgbClr val="084A8D"/>
                          </a:solidFill>
                          <a:latin typeface="arial"/>
                        </a:rPr>
                        <a:t>viel</a:t>
                      </a:r>
                      <a:r>
                        <a:rPr lang="cs-CZ" dirty="0" smtClean="0">
                          <a:solidFill>
                            <a:srgbClr val="084A8D"/>
                          </a:solidFill>
                          <a:latin typeface="arial"/>
                        </a:rPr>
                        <a:t>… </a:t>
                      </a:r>
                      <a:r>
                        <a:rPr lang="cs-CZ" dirty="0" err="1" smtClean="0">
                          <a:solidFill>
                            <a:srgbClr val="084A8D"/>
                          </a:solidFill>
                          <a:latin typeface="arial"/>
                        </a:rPr>
                        <a:t>als</a:t>
                      </a:r>
                      <a:endParaRPr lang="cs-CZ" dirty="0">
                        <a:solidFill>
                          <a:srgbClr val="084A8D"/>
                        </a:solidFill>
                        <a:latin typeface="arial"/>
                      </a:endParaRPr>
                    </a:p>
                  </a:txBody>
                  <a:tcPr marL="95250" marR="95250" marT="38100" marB="3810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084A8D"/>
                          </a:solidFill>
                          <a:latin typeface="arial"/>
                        </a:rPr>
                        <a:t>von</a:t>
                      </a:r>
                      <a:endParaRPr lang="cs-CZ" dirty="0">
                        <a:solidFill>
                          <a:srgbClr val="084A8D"/>
                        </a:solidFill>
                        <a:latin typeface="arial"/>
                      </a:endParaRPr>
                    </a:p>
                  </a:txBody>
                  <a:tcPr marL="95250" marR="95250" marT="38100" marB="38100" anchor="ctr"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539552" y="4005064"/>
            <a:ext cx="799288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i="1" dirty="0" smtClean="0"/>
              <a:t>Např.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err="1" smtClean="0"/>
              <a:t>Er</a:t>
            </a:r>
            <a:r>
              <a:rPr lang="cs-CZ" sz="2000" dirty="0" smtClean="0"/>
              <a:t>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genauso</a:t>
            </a:r>
            <a:r>
              <a:rPr lang="cs-CZ" sz="2000" dirty="0" smtClean="0"/>
              <a:t> alt </a:t>
            </a:r>
            <a:r>
              <a:rPr lang="cs-CZ" sz="2000" dirty="0" err="1" smtClean="0"/>
              <a:t>wie</a:t>
            </a:r>
            <a:r>
              <a:rPr lang="cs-CZ" sz="2000" dirty="0" smtClean="0"/>
              <a:t> </a:t>
            </a:r>
            <a:r>
              <a:rPr lang="cs-CZ" sz="2000" dirty="0" err="1" smtClean="0"/>
              <a:t>ich</a:t>
            </a:r>
            <a:r>
              <a:rPr lang="cs-CZ" sz="2000" dirty="0" smtClean="0"/>
              <a:t>. - On je stejně starý jako já.</a:t>
            </a:r>
          </a:p>
          <a:p>
            <a:r>
              <a:rPr lang="cs-CZ" sz="2000" dirty="0" err="1" smtClean="0"/>
              <a:t>Mein</a:t>
            </a:r>
            <a:r>
              <a:rPr lang="cs-CZ" sz="2000" dirty="0" smtClean="0"/>
              <a:t> </a:t>
            </a:r>
            <a:r>
              <a:rPr lang="cs-CZ" sz="2000" dirty="0" err="1" smtClean="0"/>
              <a:t>Bruder</a:t>
            </a:r>
            <a:r>
              <a:rPr lang="cs-CZ" sz="2000" dirty="0" smtClean="0"/>
              <a:t>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so</a:t>
            </a:r>
            <a:r>
              <a:rPr lang="cs-CZ" sz="2000" dirty="0" smtClean="0"/>
              <a:t> </a:t>
            </a:r>
            <a:r>
              <a:rPr lang="cs-CZ" sz="2000" dirty="0" err="1" smtClean="0"/>
              <a:t>gross</a:t>
            </a:r>
            <a:r>
              <a:rPr lang="cs-CZ" sz="2000" dirty="0" smtClean="0"/>
              <a:t> </a:t>
            </a:r>
            <a:r>
              <a:rPr lang="cs-CZ" sz="2000" dirty="0" err="1" smtClean="0"/>
              <a:t>wie</a:t>
            </a:r>
            <a:r>
              <a:rPr lang="cs-CZ" sz="2000" dirty="0" smtClean="0"/>
              <a:t> </a:t>
            </a:r>
            <a:r>
              <a:rPr lang="cs-CZ" sz="2000" dirty="0" err="1" smtClean="0"/>
              <a:t>ich</a:t>
            </a:r>
            <a:r>
              <a:rPr lang="cs-CZ" sz="2000" dirty="0" smtClean="0"/>
              <a:t>. – Můj bratr je tak velký jako já.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err="1" smtClean="0"/>
              <a:t>Das</a:t>
            </a:r>
            <a:r>
              <a:rPr lang="cs-CZ" sz="2000" dirty="0" smtClean="0"/>
              <a:t> Auto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schneller</a:t>
            </a:r>
            <a:r>
              <a:rPr lang="cs-CZ" sz="2000" dirty="0" smtClean="0"/>
              <a:t> </a:t>
            </a:r>
            <a:r>
              <a:rPr lang="cs-CZ" sz="2000" dirty="0" err="1" smtClean="0"/>
              <a:t>als</a:t>
            </a:r>
            <a:r>
              <a:rPr lang="cs-CZ" sz="2000" dirty="0" smtClean="0"/>
              <a:t> der Bus. – Auto je rychlejší než autobus.</a:t>
            </a:r>
          </a:p>
          <a:p>
            <a:endParaRPr lang="cs-CZ" sz="2000" dirty="0" smtClean="0"/>
          </a:p>
          <a:p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bin</a:t>
            </a:r>
            <a:r>
              <a:rPr lang="cs-CZ" sz="2000" dirty="0" smtClean="0"/>
              <a:t> der </a:t>
            </a:r>
            <a:r>
              <a:rPr lang="cs-CZ" sz="2000" dirty="0" err="1" smtClean="0"/>
              <a:t>beste</a:t>
            </a:r>
            <a:r>
              <a:rPr lang="cs-CZ" sz="2000" dirty="0" smtClean="0"/>
              <a:t> </a:t>
            </a:r>
            <a:r>
              <a:rPr lang="cs-CZ" sz="2000" dirty="0" err="1" smtClean="0"/>
              <a:t>von</a:t>
            </a:r>
            <a:r>
              <a:rPr lang="cs-CZ" sz="2000" dirty="0" smtClean="0"/>
              <a:t> </a:t>
            </a:r>
            <a:r>
              <a:rPr lang="cs-CZ" sz="2000" dirty="0" err="1" smtClean="0"/>
              <a:t>allen</a:t>
            </a:r>
            <a:r>
              <a:rPr lang="cs-CZ" sz="2000" dirty="0" smtClean="0"/>
              <a:t>! -  Jsem nejlepší ze všech!</a:t>
            </a:r>
            <a:br>
              <a:rPr lang="cs-CZ" sz="2000" dirty="0" smtClean="0"/>
            </a:b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tabulku podle vzoru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755576" y="1628802"/>
          <a:ext cx="7848875" cy="4752530"/>
        </p:xfrm>
        <a:graphic>
          <a:graphicData uri="http://schemas.openxmlformats.org/drawingml/2006/table">
            <a:tbl>
              <a:tblPr firstCol="1">
                <a:tableStyleId>{5C22544A-7EE6-4342-B048-85BDC9FD1C3A}</a:tableStyleId>
              </a:tblPr>
              <a:tblGrid>
                <a:gridCol w="1584176"/>
                <a:gridCol w="1728192"/>
                <a:gridCol w="2556287"/>
                <a:gridCol w="1980220"/>
              </a:tblGrid>
              <a:tr h="475253"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333333"/>
                          </a:solidFill>
                          <a:latin typeface="Verdana"/>
                          <a:ea typeface="+mn-ea"/>
                          <a:cs typeface="+mn-cs"/>
                        </a:rPr>
                        <a:t>weit</a:t>
                      </a:r>
                      <a:r>
                        <a:rPr lang="cs-CZ" sz="900" b="0" dirty="0">
                          <a:solidFill>
                            <a:srgbClr val="333333"/>
                          </a:solidFill>
                          <a:latin typeface="Verdana"/>
                        </a:rPr>
                        <a:t> </a:t>
                      </a:r>
                    </a:p>
                  </a:txBody>
                  <a:tcPr marL="47625" marR="47625" marT="47625" marB="47625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i="1" dirty="0" err="1" smtClean="0">
                          <a:solidFill>
                            <a:srgbClr val="0070C0"/>
                          </a:solidFill>
                          <a:latin typeface="Lucida Handwriting" pitchFamily="66" charset="0"/>
                        </a:rPr>
                        <a:t>weiter</a:t>
                      </a:r>
                      <a:endParaRPr lang="cs-CZ" sz="2400" i="1" dirty="0">
                        <a:solidFill>
                          <a:srgbClr val="0070C0"/>
                        </a:solidFill>
                        <a:latin typeface="Lucida Handwriting" pitchFamily="66" charset="0"/>
                      </a:endParaRP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i="1" dirty="0" err="1" smtClean="0">
                          <a:solidFill>
                            <a:srgbClr val="0070C0"/>
                          </a:solidFill>
                          <a:latin typeface="Lucida Handwriting" pitchFamily="66" charset="0"/>
                        </a:rPr>
                        <a:t>am</a:t>
                      </a:r>
                      <a:r>
                        <a:rPr lang="cs-CZ" sz="2400" i="1" dirty="0" smtClean="0">
                          <a:solidFill>
                            <a:srgbClr val="0070C0"/>
                          </a:solidFill>
                          <a:latin typeface="Lucida Handwriting" pitchFamily="66" charset="0"/>
                        </a:rPr>
                        <a:t> </a:t>
                      </a:r>
                      <a:r>
                        <a:rPr lang="cs-CZ" sz="2400" i="1" dirty="0" err="1" smtClean="0">
                          <a:solidFill>
                            <a:srgbClr val="0070C0"/>
                          </a:solidFill>
                          <a:latin typeface="Lucida Handwriting" pitchFamily="66" charset="0"/>
                        </a:rPr>
                        <a:t>weitesten</a:t>
                      </a:r>
                      <a:endParaRPr lang="cs-CZ" sz="2400" i="1" dirty="0">
                        <a:solidFill>
                          <a:srgbClr val="0070C0"/>
                        </a:solidFill>
                        <a:latin typeface="Lucida Handwriting" pitchFamily="66" charset="0"/>
                      </a:endParaRP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i="1" dirty="0" smtClean="0">
                          <a:solidFill>
                            <a:srgbClr val="0070C0"/>
                          </a:solidFill>
                          <a:latin typeface="Lucida Handwriting" pitchFamily="66" charset="0"/>
                        </a:rPr>
                        <a:t>daleko</a:t>
                      </a:r>
                      <a:endParaRPr lang="cs-CZ" sz="2400" i="1" dirty="0">
                        <a:solidFill>
                          <a:srgbClr val="0070C0"/>
                        </a:solidFill>
                        <a:latin typeface="Lucida Handwriting" pitchFamily="66" charset="0"/>
                      </a:endParaRP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1800" dirty="0" err="1" smtClean="0">
                          <a:solidFill>
                            <a:srgbClr val="333333"/>
                          </a:solidFill>
                          <a:latin typeface="Verdana"/>
                        </a:rPr>
                        <a:t>hell</a:t>
                      </a:r>
                      <a:r>
                        <a:rPr lang="cs-CZ" sz="1800" dirty="0" smtClean="0">
                          <a:solidFill>
                            <a:srgbClr val="333333"/>
                          </a:solidFill>
                          <a:latin typeface="Verdana"/>
                        </a:rPr>
                        <a:t> </a:t>
                      </a:r>
                      <a:endParaRPr lang="cs-CZ" dirty="0">
                        <a:solidFill>
                          <a:srgbClr val="333333"/>
                        </a:solidFill>
                        <a:latin typeface="Verdana"/>
                      </a:endParaRPr>
                    </a:p>
                  </a:txBody>
                  <a:tcPr marL="47625" marR="47625" marT="47625" marB="47625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1800" dirty="0" err="1" smtClean="0">
                          <a:solidFill>
                            <a:srgbClr val="333333"/>
                          </a:solidFill>
                          <a:latin typeface="Verdana"/>
                        </a:rPr>
                        <a:t>glücklich</a:t>
                      </a:r>
                      <a:r>
                        <a:rPr lang="cs-CZ" sz="1800" dirty="0" smtClean="0">
                          <a:solidFill>
                            <a:srgbClr val="333333"/>
                          </a:solidFill>
                          <a:latin typeface="Verdana"/>
                        </a:rPr>
                        <a:t> </a:t>
                      </a:r>
                      <a:endParaRPr lang="cs-CZ" dirty="0">
                        <a:solidFill>
                          <a:srgbClr val="333333"/>
                        </a:solidFill>
                        <a:latin typeface="Verdana"/>
                      </a:endParaRPr>
                    </a:p>
                  </a:txBody>
                  <a:tcPr marL="47625" marR="47625" marT="47625" marB="47625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1800" dirty="0" err="1" smtClean="0">
                          <a:solidFill>
                            <a:srgbClr val="333333"/>
                          </a:solidFill>
                          <a:latin typeface="Verdana"/>
                        </a:rPr>
                        <a:t>geizig</a:t>
                      </a:r>
                      <a:r>
                        <a:rPr lang="cs-CZ" sz="1800" dirty="0" smtClean="0">
                          <a:solidFill>
                            <a:srgbClr val="333333"/>
                          </a:solidFill>
                          <a:latin typeface="Verdana"/>
                        </a:rPr>
                        <a:t> </a:t>
                      </a:r>
                      <a:endParaRPr lang="cs-CZ" dirty="0">
                        <a:solidFill>
                          <a:srgbClr val="333333"/>
                        </a:solidFill>
                        <a:latin typeface="Verdana"/>
                      </a:endParaRPr>
                    </a:p>
                  </a:txBody>
                  <a:tcPr marL="47625" marR="47625" marT="47625" marB="47625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1800" dirty="0" err="1" smtClean="0">
                          <a:solidFill>
                            <a:srgbClr val="333333"/>
                          </a:solidFill>
                          <a:latin typeface="Verdana"/>
                        </a:rPr>
                        <a:t>zart</a:t>
                      </a:r>
                      <a:r>
                        <a:rPr lang="cs-CZ" sz="1800" dirty="0" smtClean="0">
                          <a:solidFill>
                            <a:srgbClr val="333333"/>
                          </a:solidFill>
                          <a:latin typeface="Verdana"/>
                        </a:rPr>
                        <a:t> </a:t>
                      </a:r>
                      <a:endParaRPr lang="cs-CZ" dirty="0">
                        <a:solidFill>
                          <a:srgbClr val="333333"/>
                        </a:solidFill>
                        <a:latin typeface="Verdana"/>
                      </a:endParaRPr>
                    </a:p>
                  </a:txBody>
                  <a:tcPr marL="47625" marR="47625" marT="47625" marB="47625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1800" dirty="0" err="1" smtClean="0">
                          <a:solidFill>
                            <a:srgbClr val="333333"/>
                          </a:solidFill>
                          <a:latin typeface="Verdana"/>
                        </a:rPr>
                        <a:t>schwach</a:t>
                      </a:r>
                      <a:r>
                        <a:rPr lang="cs-CZ" sz="1800" dirty="0" smtClean="0">
                          <a:solidFill>
                            <a:srgbClr val="333333"/>
                          </a:solidFill>
                          <a:latin typeface="Verdana"/>
                        </a:rPr>
                        <a:t> </a:t>
                      </a:r>
                      <a:endParaRPr lang="cs-CZ" dirty="0">
                        <a:solidFill>
                          <a:srgbClr val="333333"/>
                        </a:solidFill>
                        <a:latin typeface="Verdana"/>
                      </a:endParaRPr>
                    </a:p>
                  </a:txBody>
                  <a:tcPr marL="47625" marR="47625" marT="47625" marB="47625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333333"/>
                          </a:solidFill>
                          <a:latin typeface="Verdana"/>
                        </a:rPr>
                        <a:t>nett </a:t>
                      </a:r>
                      <a:endParaRPr lang="cs-CZ" dirty="0">
                        <a:solidFill>
                          <a:srgbClr val="333333"/>
                        </a:solidFill>
                        <a:latin typeface="Verdana"/>
                      </a:endParaRPr>
                    </a:p>
                  </a:txBody>
                  <a:tcPr marL="47625" marR="47625" marT="47625" marB="47625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1800" dirty="0" err="1" smtClean="0">
                          <a:solidFill>
                            <a:srgbClr val="333333"/>
                          </a:solidFill>
                          <a:latin typeface="Verdana"/>
                        </a:rPr>
                        <a:t>spät</a:t>
                      </a:r>
                      <a:r>
                        <a:rPr lang="cs-CZ" sz="1800" dirty="0" smtClean="0">
                          <a:solidFill>
                            <a:srgbClr val="333333"/>
                          </a:solidFill>
                          <a:latin typeface="Verdana"/>
                        </a:rPr>
                        <a:t> </a:t>
                      </a:r>
                      <a:endParaRPr lang="cs-CZ" dirty="0">
                        <a:solidFill>
                          <a:srgbClr val="333333"/>
                        </a:solidFill>
                        <a:latin typeface="Verdana"/>
                      </a:endParaRPr>
                    </a:p>
                  </a:txBody>
                  <a:tcPr marL="47625" marR="47625" marT="47625" marB="47625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1800" dirty="0" err="1" smtClean="0">
                          <a:solidFill>
                            <a:srgbClr val="333333"/>
                          </a:solidFill>
                          <a:latin typeface="Verdana"/>
                        </a:rPr>
                        <a:t>billig</a:t>
                      </a:r>
                      <a:r>
                        <a:rPr lang="cs-CZ" sz="1800" dirty="0" smtClean="0">
                          <a:solidFill>
                            <a:srgbClr val="333333"/>
                          </a:solidFill>
                          <a:latin typeface="Verdana"/>
                        </a:rPr>
                        <a:t> </a:t>
                      </a:r>
                      <a:endParaRPr lang="cs-CZ" dirty="0">
                        <a:solidFill>
                          <a:srgbClr val="333333"/>
                        </a:solidFill>
                        <a:latin typeface="Verdana"/>
                      </a:endParaRPr>
                    </a:p>
                  </a:txBody>
                  <a:tcPr marL="47625" marR="47625" marT="47625" marB="47625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sz="1800" dirty="0" err="1" smtClean="0">
                          <a:solidFill>
                            <a:srgbClr val="333333"/>
                          </a:solidFill>
                          <a:latin typeface="Verdana"/>
                        </a:rPr>
                        <a:t>nass</a:t>
                      </a:r>
                      <a:r>
                        <a:rPr lang="cs-CZ" sz="1800" dirty="0" smtClean="0">
                          <a:solidFill>
                            <a:srgbClr val="333333"/>
                          </a:solidFill>
                          <a:latin typeface="Verdana"/>
                        </a:rPr>
                        <a:t> </a:t>
                      </a:r>
                      <a:endParaRPr lang="cs-CZ" dirty="0">
                        <a:solidFill>
                          <a:srgbClr val="333333"/>
                        </a:solidFill>
                        <a:latin typeface="Verdana"/>
                      </a:endParaRPr>
                    </a:p>
                  </a:txBody>
                  <a:tcPr marL="47625" marR="47625" marT="47625" marB="47625" anchor="ctr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616624"/>
          </a:xfrm>
        </p:spPr>
        <p:txBody>
          <a:bodyPr/>
          <a:lstStyle/>
          <a:p>
            <a:pPr>
              <a:buNone/>
            </a:pPr>
            <a:r>
              <a:rPr lang="de-DE" b="1" dirty="0" smtClean="0"/>
              <a:t>Aber nein! Ergänzen Sie die Sätze wie im Beispiel. </a:t>
            </a: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Inge</a:t>
            </a:r>
            <a:r>
              <a:rPr lang="cs-CZ" dirty="0" smtClean="0"/>
              <a:t> </a:t>
            </a:r>
            <a:r>
              <a:rPr lang="de-DE" dirty="0" smtClean="0"/>
              <a:t>ist so sportlich. </a:t>
            </a:r>
            <a:r>
              <a:rPr lang="cs-CZ" dirty="0" smtClean="0"/>
              <a:t>	</a:t>
            </a:r>
            <a:r>
              <a:rPr lang="de-DE" dirty="0" smtClean="0"/>
              <a:t>Aber du bist doch viel </a:t>
            </a:r>
            <a:r>
              <a:rPr lang="de-DE" b="1" dirty="0" smtClean="0"/>
              <a:t>sportlicher</a:t>
            </a:r>
            <a:r>
              <a:rPr lang="de-DE" dirty="0" smtClean="0"/>
              <a:t>! 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Inge</a:t>
            </a:r>
            <a:r>
              <a:rPr lang="cs-CZ" dirty="0" smtClean="0"/>
              <a:t> </a:t>
            </a:r>
            <a:r>
              <a:rPr lang="de-DE" dirty="0" smtClean="0"/>
              <a:t>ist so lustig. </a:t>
            </a:r>
            <a:r>
              <a:rPr lang="cs-CZ" dirty="0" smtClean="0"/>
              <a:t>		</a:t>
            </a:r>
            <a:r>
              <a:rPr lang="de-DE" dirty="0" smtClean="0"/>
              <a:t>Aber du bist doch viel </a:t>
            </a:r>
            <a:r>
              <a:rPr lang="cs-CZ" dirty="0" smtClean="0"/>
              <a:t>_________!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Inge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so</a:t>
            </a:r>
            <a:r>
              <a:rPr lang="cs-CZ" dirty="0" smtClean="0"/>
              <a:t> </a:t>
            </a:r>
            <a:r>
              <a:rPr lang="cs-CZ" dirty="0" err="1" smtClean="0"/>
              <a:t>schnell</a:t>
            </a:r>
            <a:r>
              <a:rPr lang="cs-CZ" dirty="0" smtClean="0"/>
              <a:t>. 	</a:t>
            </a:r>
            <a:r>
              <a:rPr lang="cs-CZ" dirty="0" err="1" smtClean="0"/>
              <a:t>Aber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bist</a:t>
            </a:r>
            <a:r>
              <a:rPr lang="cs-CZ" dirty="0" smtClean="0"/>
              <a:t> </a:t>
            </a:r>
            <a:r>
              <a:rPr lang="cs-CZ" dirty="0" err="1" smtClean="0"/>
              <a:t>doch</a:t>
            </a:r>
            <a:r>
              <a:rPr lang="cs-CZ" dirty="0" smtClean="0"/>
              <a:t> ____________ !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Inge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so</a:t>
            </a:r>
            <a:r>
              <a:rPr lang="cs-CZ" dirty="0" smtClean="0"/>
              <a:t> </a:t>
            </a:r>
            <a:r>
              <a:rPr lang="cs-CZ" dirty="0" err="1" smtClean="0"/>
              <a:t>jung</a:t>
            </a:r>
            <a:r>
              <a:rPr lang="cs-CZ" dirty="0" smtClean="0"/>
              <a:t>.		</a:t>
            </a:r>
            <a:r>
              <a:rPr lang="de-DE" dirty="0" smtClean="0"/>
              <a:t>Aber du</a:t>
            </a:r>
            <a:r>
              <a:rPr lang="cs-CZ" dirty="0" smtClean="0"/>
              <a:t> ____________________ !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Inge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so</a:t>
            </a:r>
            <a:r>
              <a:rPr lang="cs-CZ" dirty="0" smtClean="0"/>
              <a:t> reich.		___________________________ !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Inge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so</a:t>
            </a:r>
            <a:r>
              <a:rPr lang="cs-CZ" dirty="0" smtClean="0"/>
              <a:t> inteligent.	___________________________ !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Documents and Settings\zpolakova00\Local Settings\Temporary Internet Files\Content.IE5\KFSZ47EF\MC90044063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509120"/>
            <a:ext cx="1812925" cy="1812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2996952"/>
            <a:ext cx="5987008" cy="2304256"/>
          </a:xfr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_________ </a:t>
            </a:r>
            <a:r>
              <a:rPr lang="cs-CZ" dirty="0" err="1" smtClean="0"/>
              <a:t>als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Wohnung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Mein</a:t>
            </a:r>
            <a:r>
              <a:rPr lang="cs-CZ" dirty="0" smtClean="0"/>
              <a:t> </a:t>
            </a:r>
            <a:r>
              <a:rPr lang="cs-CZ" dirty="0" err="1" smtClean="0"/>
              <a:t>Bruder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so</a:t>
            </a:r>
            <a:r>
              <a:rPr lang="cs-CZ" dirty="0" smtClean="0"/>
              <a:t> _________ </a:t>
            </a: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Der </a:t>
            </a:r>
            <a:r>
              <a:rPr lang="cs-CZ" dirty="0" err="1" smtClean="0"/>
              <a:t>Hund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___________ </a:t>
            </a:r>
            <a:r>
              <a:rPr lang="cs-CZ" dirty="0" err="1" smtClean="0"/>
              <a:t>als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Pferd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Oma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______________ </a:t>
            </a:r>
            <a:r>
              <a:rPr lang="cs-CZ" dirty="0" err="1" smtClean="0"/>
              <a:t>als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.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844824"/>
            <a:ext cx="720080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de-DE" sz="2400" dirty="0" smtClean="0"/>
              <a:t>teuer	billig	groß	arm	reich	alt	jung 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611560" y="836712"/>
            <a:ext cx="7128792" cy="567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Ergänzen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Sie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0" i="0" u="sng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 – </a:t>
            </a:r>
            <a:r>
              <a:rPr lang="cs-CZ" dirty="0" err="1" smtClean="0"/>
              <a:t>als</a:t>
            </a:r>
            <a:r>
              <a:rPr lang="cs-CZ" dirty="0" smtClean="0"/>
              <a:t> - </a:t>
            </a:r>
            <a:r>
              <a:rPr lang="cs-CZ" dirty="0" err="1" smtClean="0"/>
              <a:t>von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72816"/>
            <a:ext cx="6840760" cy="3888432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de-DE" smtClean="0"/>
              <a:t>Er ist viel besser ____________ ich.</a:t>
            </a:r>
          </a:p>
          <a:p>
            <a:pPr marL="457200" indent="-457200">
              <a:buFont typeface="+mj-lt"/>
              <a:buAutoNum type="arabicPeriod"/>
            </a:pPr>
            <a:r>
              <a:rPr lang="de-DE" smtClean="0"/>
              <a:t>Dieses Auto ist das schnellste _________ allen.</a:t>
            </a:r>
          </a:p>
          <a:p>
            <a:pPr marL="457200" indent="-457200">
              <a:buFont typeface="+mj-lt"/>
              <a:buAutoNum type="arabicPeriod"/>
            </a:pPr>
            <a:r>
              <a:rPr lang="de-DE" smtClean="0"/>
              <a:t>Sabine ist grösser ______________ Monika.</a:t>
            </a:r>
          </a:p>
          <a:p>
            <a:pPr marL="457200" indent="-457200">
              <a:buFont typeface="+mj-lt"/>
              <a:buAutoNum type="arabicPeriod"/>
            </a:pPr>
            <a:r>
              <a:rPr lang="de-DE" smtClean="0"/>
              <a:t>Dieser Schloss ist der älteste __________ allen.</a:t>
            </a:r>
          </a:p>
          <a:p>
            <a:pPr marL="457200" indent="-457200">
              <a:buFont typeface="+mj-lt"/>
              <a:buAutoNum type="arabicPeriod"/>
            </a:pPr>
            <a:r>
              <a:rPr lang="de-DE" smtClean="0"/>
              <a:t>Erika ist die älteste _______ uns.</a:t>
            </a:r>
          </a:p>
          <a:p>
            <a:pPr marL="457200" indent="-457200">
              <a:buFont typeface="+mj-lt"/>
              <a:buAutoNum type="arabicPeriod"/>
            </a:pPr>
            <a:r>
              <a:rPr lang="de-DE" smtClean="0"/>
              <a:t>Bist du schneller _________ ich?</a:t>
            </a:r>
          </a:p>
          <a:p>
            <a:pPr marL="457200" indent="-457200">
              <a:buFont typeface="+mj-lt"/>
              <a:buAutoNum type="arabicPeriod"/>
            </a:pPr>
            <a:r>
              <a:rPr lang="de-DE" smtClean="0"/>
              <a:t>Wir sind nicht so dumm _______ der Lehrer sagt.</a:t>
            </a:r>
          </a:p>
          <a:p>
            <a:pPr marL="457200" indent="-457200">
              <a:buFont typeface="+mj-lt"/>
              <a:buAutoNum type="arabicPeriod"/>
            </a:pPr>
            <a:r>
              <a:rPr lang="de-DE" smtClean="0"/>
              <a:t>Was ist härter ____________ Diamant?</a:t>
            </a:r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Baumbach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Rudolf a </a:t>
            </a: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václavková</a:t>
            </a:r>
            <a:r>
              <a:rPr lang="cs-CZ" sz="2000" cap="all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Gertruda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Mluvnice němčiny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Olomouc: FIN PUBLISHING, 1997,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ISBN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80-86002-27-6. 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charset="0"/>
                <a:cs typeface="Arial" charset="0"/>
              </a:rPr>
              <a:t>Obrázky </a:t>
            </a:r>
            <a:r>
              <a:rPr lang="cs-CZ" sz="2000" dirty="0">
                <a:latin typeface="Arial" charset="0"/>
                <a:cs typeface="Arial" charset="0"/>
              </a:rPr>
              <a:t>galerie Kliparty kvalitně [cit. </a:t>
            </a:r>
            <a:r>
              <a:rPr lang="cs-CZ" sz="2000" dirty="0" smtClean="0">
                <a:latin typeface="Arial" charset="0"/>
                <a:cs typeface="Arial" charset="0"/>
              </a:rPr>
              <a:t>11.8.2012]. </a:t>
            </a:r>
            <a:r>
              <a:rPr lang="cs-CZ" sz="2000" dirty="0">
                <a:latin typeface="Arial" charset="0"/>
                <a:cs typeface="Arial" charset="0"/>
              </a:rPr>
              <a:t>Dostupný pod licencí Microsoft Office 2010 WWW: &lt;http://office.microsoft.com/</a:t>
            </a:r>
            <a:r>
              <a:rPr lang="cs-CZ" sz="2000" dirty="0" err="1">
                <a:latin typeface="Arial" charset="0"/>
                <a:cs typeface="Arial" charset="0"/>
              </a:rPr>
              <a:t>cs-cz</a:t>
            </a:r>
            <a:r>
              <a:rPr lang="cs-CZ" sz="2000" dirty="0">
                <a:latin typeface="Arial" charset="0"/>
                <a:cs typeface="Arial" charset="0"/>
              </a:rPr>
              <a:t>/</a:t>
            </a:r>
            <a:r>
              <a:rPr lang="cs-CZ" sz="2000" dirty="0" err="1">
                <a:latin typeface="Arial" charset="0"/>
                <a:cs typeface="Arial" charset="0"/>
              </a:rPr>
              <a:t>images</a:t>
            </a:r>
            <a:r>
              <a:rPr lang="cs-CZ" sz="2000" dirty="0">
                <a:latin typeface="Arial" charset="0"/>
                <a:cs typeface="Arial" charset="0"/>
              </a:rPr>
              <a:t>/&gt;.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15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0999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323</TotalTime>
  <Words>490</Words>
  <Application>Microsoft Office PowerPoint</Application>
  <PresentationFormat>Předvádění na obrazovce (4:3)</PresentationFormat>
  <Paragraphs>175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Exekutivní</vt:lpstr>
      <vt:lpstr>Prezentace aplikace PowerPoint</vt:lpstr>
      <vt:lpstr>Prezentace aplikace PowerPoint</vt:lpstr>
      <vt:lpstr>Stupňování příslovcí a přídavných jmen</vt:lpstr>
      <vt:lpstr>OBECNÁ GRAMATICKÁ PRAVIDLA</vt:lpstr>
      <vt:lpstr>Prezentace aplikace PowerPoint</vt:lpstr>
      <vt:lpstr>Prezentace aplikace PowerPoint</vt:lpstr>
      <vt:lpstr>Stupňování přídavných jmen</vt:lpstr>
      <vt:lpstr>Stupňování příslovcí</vt:lpstr>
      <vt:lpstr>Nepravidelné tvary</vt:lpstr>
      <vt:lpstr>Srovnávání</vt:lpstr>
      <vt:lpstr>Doplň tabulku podle vzoru</vt:lpstr>
      <vt:lpstr>Prezentace aplikace PowerPoint</vt:lpstr>
      <vt:lpstr>Prezentace aplikace PowerPoint</vt:lpstr>
      <vt:lpstr>wie – als - von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POLÁKOVÁ Dagmar</dc:creator>
  <cp:lastModifiedBy>POLÁKOVÁ Dagmar</cp:lastModifiedBy>
  <cp:revision>22</cp:revision>
  <dcterms:created xsi:type="dcterms:W3CDTF">2013-05-21T06:11:53Z</dcterms:created>
  <dcterms:modified xsi:type="dcterms:W3CDTF">2013-06-04T10:43:18Z</dcterms:modified>
</cp:coreProperties>
</file>