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bookmarkIdSeed="8">
  <p:sldMasterIdLst>
    <p:sldMasterId id="2147483768" r:id="rId1"/>
  </p:sldMasterIdLst>
  <p:notesMasterIdLst>
    <p:notesMasterId r:id="rId11"/>
  </p:notesMasterIdLst>
  <p:sldIdLst>
    <p:sldId id="256" r:id="rId2"/>
    <p:sldId id="263" r:id="rId3"/>
    <p:sldId id="264" r:id="rId4"/>
    <p:sldId id="266" r:id="rId5"/>
    <p:sldId id="269" r:id="rId6"/>
    <p:sldId id="270" r:id="rId7"/>
    <p:sldId id="271" r:id="rId8"/>
    <p:sldId id="268" r:id="rId9"/>
    <p:sldId id="27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DDDDD"/>
    <a:srgbClr val="CCFFCC"/>
    <a:srgbClr val="CC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4" autoAdjust="0"/>
    <p:restoredTop sz="90582" autoAdjust="0"/>
  </p:normalViewPr>
  <p:slideViewPr>
    <p:cSldViewPr>
      <p:cViewPr>
        <p:scale>
          <a:sx n="90" d="100"/>
          <a:sy n="90" d="100"/>
        </p:scale>
        <p:origin x="-942" y="5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2D6096B-6455-4ED7-AB3F-236366E68D06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CF6952-A43E-4E8A-AB4D-15FA3F15CA2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90534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0119A-06C6-4C7D-8A30-79DA581D753D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276B1D-7B29-4A45-B875-491C57BE4636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D63961-5D27-4AC6-9413-63F6E35C9230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7193A-CA74-4D8E-A0F8-CCEC7250BA47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5B8A5B-B048-484B-9914-0C446FE6971D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EC5E9F-845C-4E02-83B4-7E26F8483C4D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0BDA8-EA25-4546-AB18-C4B0F894877F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CCC19-CCA9-42B2-889C-3AC9E4CA2124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0B439-0C12-487D-923B-25DE47D1B033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8354F-F0E5-4F89-A223-54338ACE418D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4E9D6-036A-44F8-9876-D92DE796B242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DBFBAFA3-4EE0-4BC6-A60B-E89B6EF6C2AD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fade/>
  </p:transition>
  <p:timing>
    <p:tnLst>
      <p:par>
        <p:cTn id="1" dur="indefinite" restart="never" nodeType="tmRoot"/>
      </p:par>
    </p:tnLst>
  </p:timing>
  <p:hf hdr="0" ftr="0" dt="0"/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sasou-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43091419"/>
              </p:ext>
            </p:extLst>
          </p:nvPr>
        </p:nvGraphicFramePr>
        <p:xfrm>
          <a:off x="1115616" y="2132856"/>
          <a:ext cx="6929486" cy="372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smtClean="0">
                          <a:latin typeface="Arial" pitchFamily="34" charset="0"/>
                          <a:cs typeface="Times New Roman" pitchFamily="18" charset="0"/>
                        </a:rPr>
                        <a:t>VY_32_INOVACE_10_B_08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MS Word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Odrážky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a číslování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Ing.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Pavel Novotný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4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6"/>
          <p:cNvSpPr txBox="1">
            <a:spLocks/>
          </p:cNvSpPr>
          <p:nvPr/>
        </p:nvSpPr>
        <p:spPr>
          <a:xfrm>
            <a:off x="457200" y="1916832"/>
            <a:ext cx="8229600" cy="4536503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Anotace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Materiál je určen pro 1. ročník studijního oboru 37-41-M/01 </a:t>
            </a:r>
            <a:r>
              <a:rPr lang="cs-CZ" sz="1600" cap="all" dirty="0" smtClean="0">
                <a:latin typeface="Arial" pitchFamily="34" charset="0"/>
                <a:cs typeface="Arial" pitchFamily="34" charset="0"/>
              </a:rPr>
              <a:t>Provoz </a:t>
            </a:r>
            <a:r>
              <a:rPr lang="cs-CZ" sz="1600" cap="all" dirty="0">
                <a:latin typeface="Arial" pitchFamily="34" charset="0"/>
                <a:cs typeface="Arial" pitchFamily="34" charset="0"/>
              </a:rPr>
              <a:t>a ekonomika dopravy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, předmětu Informační a komunikační technologie, inovuje výuku použitím multimediálních pomůcek – prezentace s názornými obrázky doplněnými textem a podporující výklad učitele.</a:t>
            </a: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1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endParaRPr lang="cs-CZ" sz="16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1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Pokud není uvedeno jinak, použitý materiál je z vlastních zdrojů autora.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endParaRPr lang="cs-CZ" sz="16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endParaRPr kumimoji="0" lang="cs-CZ" sz="30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endParaRPr kumimoji="0" lang="cs-CZ" sz="30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610243" y="836712"/>
            <a:ext cx="208903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en-US" dirty="0" err="1" smtClean="0">
                <a:latin typeface="Times New Roman" pitchFamily="18" charset="0"/>
                <a:cs typeface="Times New Roman" pitchFamily="18" charset="0"/>
              </a:rPr>
              <a:t>Odrážky</a:t>
            </a:r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en-US" dirty="0" err="1" smtClean="0">
                <a:latin typeface="Times New Roman" pitchFamily="18" charset="0"/>
                <a:cs typeface="Times New Roman" pitchFamily="18" charset="0"/>
              </a:rPr>
              <a:t>číslování</a:t>
            </a:r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b="1" dirty="0" smtClean="0">
              <a:latin typeface="Times New Roman" pitchFamily="18" charset="0"/>
              <a:ea typeface="Times New Roman" pitchFamily="18" charset="0"/>
              <a:cs typeface="Times New Roman" pitchFamily="18" charset="0"/>
            </a:endParaRPr>
          </a:p>
        </p:txBody>
      </p:sp>
      <p:sp>
        <p:nvSpPr>
          <p:cNvPr id="8196" name="Rectangle 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" name="Rectangle 1"/>
          <p:cNvSpPr>
            <a:spLocks noChangeArrowheads="1"/>
          </p:cNvSpPr>
          <p:nvPr/>
        </p:nvSpPr>
        <p:spPr bwMode="auto">
          <a:xfrm>
            <a:off x="323528" y="1340768"/>
            <a:ext cx="8352927" cy="313932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	Při psaní textu často potřebujeme informace uspořádat do seznamu. Jednotlivé položky můžeme napsat za sebou do jednoho odstavce, přehlednější je uspořádání do řádků pod sebou. V </a:t>
            </a:r>
            <a:r>
              <a:rPr lang="cs-CZ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ěchto případech využijeme odrážky. </a:t>
            </a: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Ve skupině Odstavec je řada možností jejich použití, mohou být i číslované.</a:t>
            </a: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	V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e většině návodů na vytvoření seznamu s odrážkami se doporučuje napsat nejprve seznam  - první položka a stisknout Enter, druhá a stisknout Enter, atd. poté vybrat celý seznam a zvolit si vhodnou odrážku a nebo číslování seznamu.</a:t>
            </a: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	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Tento způsob funguje bez problémů do té doby než potřebujete</a:t>
            </a:r>
            <a:r>
              <a:rPr kumimoji="0" lang="cs-CZ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 vytvořit víceúrovňový seznam. Tady bych doporučoval začít s výběrem víceúrovňového číslování, či odrážek hned na začátku a používat klávesy pro zvětšení a zmenšení odsazení.</a:t>
            </a: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207" t="5303" r="54376" b="85061"/>
          <a:stretch/>
        </p:blipFill>
        <p:spPr bwMode="auto">
          <a:xfrm>
            <a:off x="2987824" y="5627284"/>
            <a:ext cx="2114625" cy="8260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827584" y="5065439"/>
            <a:ext cx="80342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Odrážky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483768" y="4639296"/>
            <a:ext cx="87395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Číslování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246367" y="4662317"/>
            <a:ext cx="184698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Víceúrovňový seznam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444208" y="4653136"/>
            <a:ext cx="20874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Zmenšit a zvětšit odsazení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1654759" y="5373216"/>
            <a:ext cx="1265987" cy="360040"/>
          </a:xfrm>
          <a:prstGeom prst="straightConnector1">
            <a:avLst/>
          </a:prstGeom>
          <a:ln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>
            <a:off x="2921865" y="4970094"/>
            <a:ext cx="435860" cy="583142"/>
          </a:xfrm>
          <a:prstGeom prst="straightConnector1">
            <a:avLst/>
          </a:prstGeom>
          <a:ln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H="1">
            <a:off x="3851920" y="5004925"/>
            <a:ext cx="1100007" cy="548311"/>
          </a:xfrm>
          <a:prstGeom prst="straightConnector1">
            <a:avLst/>
          </a:prstGeom>
          <a:ln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 flipH="1">
            <a:off x="4364460" y="4970094"/>
            <a:ext cx="2799828" cy="604972"/>
          </a:xfrm>
          <a:prstGeom prst="straightConnector1">
            <a:avLst/>
          </a:prstGeom>
          <a:ln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82998459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1187624" y="1268760"/>
            <a:ext cx="253146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Definování nové odrážky</a:t>
            </a:r>
            <a:endParaRPr lang="cs-CZ" b="1" dirty="0" smtClean="0">
              <a:latin typeface="Times New Roman" pitchFamily="18" charset="0"/>
              <a:ea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90981" y="1916832"/>
            <a:ext cx="2667000" cy="3514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39552" y="1916832"/>
            <a:ext cx="46858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Co když se nám ale přednastavené typy odrážek 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našem železářství nebudou hodit do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krámu ?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39552" y="2611958"/>
            <a:ext cx="5288499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Vybereme myší celý seznam </a:t>
            </a:r>
          </a:p>
          <a:p>
            <a:pPr marL="285750" indent="-285750">
              <a:buFontTx/>
              <a:buChar char="-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Klikneme na šipku vedle příkazu odrážky</a:t>
            </a:r>
          </a:p>
          <a:p>
            <a:pPr marL="285750" indent="-285750">
              <a:buFontTx/>
              <a:buChar char="-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Vybereme příkaz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definovat novou odrážku</a:t>
            </a:r>
          </a:p>
          <a:p>
            <a:pPr marL="285750" indent="-285750">
              <a:buFontTx/>
              <a:buChar char="-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Zvolíme symbol, nebo obrázek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/>
              <a:t>Zvolíme-li </a:t>
            </a:r>
            <a:r>
              <a:rPr lang="cs-CZ" b="1" dirty="0"/>
              <a:t>Symbol</a:t>
            </a:r>
            <a:r>
              <a:rPr lang="cs-CZ" dirty="0"/>
              <a:t>, objeví se nám nové dialogové </a:t>
            </a:r>
            <a:endParaRPr lang="cs-CZ" dirty="0" smtClean="0"/>
          </a:p>
          <a:p>
            <a:r>
              <a:rPr lang="cs-CZ" dirty="0" smtClean="0"/>
              <a:t>okno </a:t>
            </a:r>
            <a:r>
              <a:rPr lang="cs-CZ" b="1" dirty="0"/>
              <a:t>Symbol</a:t>
            </a:r>
            <a:r>
              <a:rPr lang="cs-CZ" dirty="0"/>
              <a:t> se stovkami nabízených symbolů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.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/>
              <a:t>Zvolíme-li </a:t>
            </a:r>
            <a:r>
              <a:rPr lang="cs-CZ" b="1" dirty="0"/>
              <a:t>Obrázek</a:t>
            </a:r>
            <a:r>
              <a:rPr lang="cs-CZ" dirty="0"/>
              <a:t>, možnosti úprav jsou sice </a:t>
            </a:r>
            <a:endParaRPr lang="cs-CZ" dirty="0" smtClean="0"/>
          </a:p>
          <a:p>
            <a:r>
              <a:rPr lang="cs-CZ" dirty="0" smtClean="0"/>
              <a:t>poněkud </a:t>
            </a:r>
            <a:r>
              <a:rPr lang="cs-CZ" dirty="0"/>
              <a:t>omezenější, ale i tak je stále z čeho vybírat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44538447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1187624" y="692696"/>
            <a:ext cx="225574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Víceúrovňový seznam</a:t>
            </a:r>
            <a:endParaRPr lang="cs-CZ" b="1" dirty="0" smtClean="0">
              <a:latin typeface="Times New Roman" pitchFamily="18" charset="0"/>
              <a:ea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539553" y="1556792"/>
            <a:ext cx="4410182" cy="424731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 začátku této lekce jsem doporučoval </a:t>
            </a:r>
          </a:p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při tvorbě víceúrovňového seznamu používat </a:t>
            </a:r>
          </a:p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příkazy zvětšit a zmenšit odsazení.</a:t>
            </a:r>
          </a:p>
          <a:p>
            <a:pPr algn="just"/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Dalším možným jednoduchým způsobem </a:t>
            </a:r>
          </a:p>
          <a:p>
            <a:pPr algn="just"/>
            <a:r>
              <a:rPr lang="cs-CZ" dirty="0">
                <a:latin typeface="Times New Roman" pitchFamily="18" charset="0"/>
                <a:cs typeface="Times New Roman" pitchFamily="18" charset="0"/>
              </a:rPr>
              <a:t>j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e: 	- vybrat (zamodřit) celý seznam</a:t>
            </a:r>
          </a:p>
          <a:p>
            <a:pPr algn="just"/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 kliknout na šipku vedle příkazu</a:t>
            </a:r>
          </a:p>
          <a:p>
            <a:pPr algn="just"/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víceúrovňový seznam</a:t>
            </a:r>
          </a:p>
          <a:p>
            <a:pPr algn="just"/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 vybrat vhodný typ číslování</a:t>
            </a:r>
          </a:p>
          <a:p>
            <a:pPr algn="just"/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 klávesou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tab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u každé položky</a:t>
            </a:r>
          </a:p>
          <a:p>
            <a:pPr algn="just"/>
            <a:r>
              <a:rPr lang="cs-CZ" dirty="0">
                <a:latin typeface="Times New Roman" pitchFamily="18" charset="0"/>
                <a:cs typeface="Times New Roman" pitchFamily="18" charset="0"/>
              </a:rPr>
              <a:t>	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počtem úhozů vybrat úroveň</a:t>
            </a:r>
          </a:p>
          <a:p>
            <a:pPr algn="just"/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Nebojte se a vyzkoušejte si tvorbu </a:t>
            </a:r>
          </a:p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víceúrovňového seznamu</a:t>
            </a:r>
          </a:p>
          <a:p>
            <a:pPr algn="just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266" t="8872" r="46321" b="28145"/>
          <a:stretch/>
        </p:blipFill>
        <p:spPr bwMode="auto">
          <a:xfrm>
            <a:off x="5580112" y="692696"/>
            <a:ext cx="2525603" cy="53991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15367507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1187624" y="692696"/>
            <a:ext cx="281359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Nastavení hodnoty číslování</a:t>
            </a:r>
            <a:endParaRPr lang="cs-CZ" b="1" dirty="0" smtClean="0">
              <a:latin typeface="Times New Roman" pitchFamily="18" charset="0"/>
              <a:ea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472226" y="1268760"/>
            <a:ext cx="5000087" cy="507831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just"/>
            <a:r>
              <a:rPr lang="cs-CZ" dirty="0"/>
              <a:t>Celý seznam opatřený odrážkami můžeme </a:t>
            </a:r>
            <a:endParaRPr lang="cs-CZ" dirty="0" smtClean="0"/>
          </a:p>
          <a:p>
            <a:pPr algn="just"/>
            <a:r>
              <a:rPr lang="cs-CZ" dirty="0" smtClean="0"/>
              <a:t>jednoduše </a:t>
            </a:r>
            <a:r>
              <a:rPr lang="cs-CZ" dirty="0"/>
              <a:t>převést na seznam číslovaný:</a:t>
            </a:r>
          </a:p>
          <a:p>
            <a:pPr algn="just"/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85750" indent="-285750" algn="just">
              <a:buFontTx/>
              <a:buChar char="-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Vyberte celý seznam</a:t>
            </a:r>
          </a:p>
          <a:p>
            <a:pPr marL="285750" indent="-285750" algn="just">
              <a:buFontTx/>
              <a:buChar char="-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Klikněte na číslování</a:t>
            </a:r>
          </a:p>
          <a:p>
            <a:pPr algn="just"/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Seznam je nyní očíslovaný čísly1 – 5</a:t>
            </a:r>
          </a:p>
          <a:p>
            <a:pPr algn="just"/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ředpokládejme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, že chceme z nějakého 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rozmaru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začít od Sekyr číslovat jednotlivé 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položky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zase od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jedničky.</a:t>
            </a:r>
          </a:p>
          <a:p>
            <a:pPr algn="just"/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lvl="0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 Postavíme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se kurzorem myši před položku 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Sekyra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lvl="0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 Klikneme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na šipku vedle příkazu 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Číslování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lvl="0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 Vybereme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příkaz 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Nastavit hodnotu číslování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lvl="0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 Změníme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hodnotu z 3 na 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1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 Klikneme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na 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OK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algn="just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372200" y="1334351"/>
            <a:ext cx="1349896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1. Pilníky</a:t>
            </a:r>
          </a:p>
          <a:p>
            <a:pPr lvl="0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2. Rašple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lvl="0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3. Sekyry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lvl="0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4. Hřebíky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lvl="0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5. Šperháky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597" t="5303" r="64804" b="90205"/>
          <a:stretch/>
        </p:blipFill>
        <p:spPr bwMode="auto">
          <a:xfrm>
            <a:off x="3728667" y="2517230"/>
            <a:ext cx="545095" cy="5888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0810" y="4395788"/>
            <a:ext cx="2352675" cy="1933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71417845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1187624" y="692696"/>
            <a:ext cx="367921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Definování nového číselného formátu</a:t>
            </a:r>
            <a:endParaRPr lang="cs-CZ" b="1" dirty="0" smtClean="0">
              <a:latin typeface="Times New Roman" pitchFamily="18" charset="0"/>
              <a:ea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379246" y="1268760"/>
            <a:ext cx="5186035" cy="424731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Pod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šipkou vedle příkazu 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Číslování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se 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nachází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příkaz 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Definovat nový číselný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formát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algn="just"/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 kliknutí se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otevře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nové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okno, kde můžeme 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nastavit 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Styl číslování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na abecedu, římské číslice 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nebo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klasické arabské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číslice, jež jsou nastaveny 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jako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výchozí styl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číslování.</a:t>
            </a:r>
          </a:p>
          <a:p>
            <a:pPr algn="just"/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Nachází se zde také příkaz 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Písmo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, díky kterému 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se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nám otevřou téměř nekonečné možnosti 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dalších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úprav číslování. Vedle velikosti číslic 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či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jejich barev zde máme k dispozici i stínování číslic 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celou řadu dalších nabídek. 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Zpravidla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si ovšem vystačíme se základními 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přednastavenými styly.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6091" y="1340768"/>
            <a:ext cx="2600325" cy="4057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611671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6"/>
          <p:cNvSpPr txBox="1">
            <a:spLocks/>
          </p:cNvSpPr>
          <p:nvPr/>
        </p:nvSpPr>
        <p:spPr>
          <a:xfrm>
            <a:off x="457200" y="548680"/>
            <a:ext cx="8229600" cy="590465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algn="just"/>
            <a:r>
              <a:rPr lang="cs-CZ" dirty="0" smtClean="0">
                <a:latin typeface="Times New Roman"/>
                <a:ea typeface="Times New Roman"/>
              </a:rPr>
              <a:t>Opakování:</a:t>
            </a:r>
          </a:p>
          <a:p>
            <a:pPr algn="just"/>
            <a:endParaRPr kumimoji="0" lang="cs-CZ" sz="16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Times New Roman"/>
              <a:cs typeface="Arial" pitchFamily="34" charset="0"/>
            </a:endParaRPr>
          </a:p>
          <a:p>
            <a:pPr marL="342900" indent="-342900" algn="just">
              <a:buAutoNum type="arabicPeriod"/>
            </a:pPr>
            <a:r>
              <a:rPr lang="cs-CZ" dirty="0" smtClean="0">
                <a:latin typeface="Times New Roman"/>
                <a:cs typeface="Arial" pitchFamily="34" charset="0"/>
              </a:rPr>
              <a:t>Vytvořte následující víceúrovňový seznam:</a:t>
            </a:r>
          </a:p>
          <a:p>
            <a:pPr algn="just"/>
            <a:r>
              <a:rPr kumimoji="0" lang="cs-CZ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Times New Roman"/>
                <a:cs typeface="Arial" pitchFamily="34" charset="0"/>
              </a:rPr>
              <a:t>	</a:t>
            </a:r>
            <a:r>
              <a:rPr kumimoji="0" lang="cs-CZ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/>
                <a:cs typeface="Arial" pitchFamily="34" charset="0"/>
              </a:rPr>
              <a:t>1. automobil</a:t>
            </a:r>
          </a:p>
          <a:p>
            <a:pPr algn="just"/>
            <a:r>
              <a:rPr lang="cs-CZ" dirty="0">
                <a:latin typeface="Times New Roman"/>
                <a:cs typeface="Arial" pitchFamily="34" charset="0"/>
              </a:rPr>
              <a:t>	</a:t>
            </a:r>
            <a:r>
              <a:rPr lang="cs-CZ" dirty="0" smtClean="0">
                <a:latin typeface="Times New Roman"/>
                <a:cs typeface="Arial" pitchFamily="34" charset="0"/>
              </a:rPr>
              <a:t>	1.1. motor</a:t>
            </a:r>
          </a:p>
          <a:p>
            <a:pPr algn="just"/>
            <a:r>
              <a:rPr kumimoji="0" lang="cs-CZ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Times New Roman"/>
                <a:cs typeface="Arial" pitchFamily="34" charset="0"/>
              </a:rPr>
              <a:t>	</a:t>
            </a:r>
            <a:r>
              <a:rPr kumimoji="0" lang="cs-CZ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/>
                <a:cs typeface="Arial" pitchFamily="34" charset="0"/>
              </a:rPr>
              <a:t>		1.1.1. kliková hřídel</a:t>
            </a:r>
          </a:p>
          <a:p>
            <a:pPr algn="just"/>
            <a:r>
              <a:rPr lang="cs-CZ" dirty="0">
                <a:latin typeface="Times New Roman"/>
                <a:cs typeface="Arial" pitchFamily="34" charset="0"/>
              </a:rPr>
              <a:t>	</a:t>
            </a:r>
            <a:r>
              <a:rPr lang="cs-CZ" dirty="0" smtClean="0">
                <a:latin typeface="Times New Roman"/>
                <a:cs typeface="Arial" pitchFamily="34" charset="0"/>
              </a:rPr>
              <a:t>		1.1.2. ojnice</a:t>
            </a:r>
          </a:p>
          <a:p>
            <a:pPr algn="just"/>
            <a:r>
              <a:rPr kumimoji="0" lang="cs-CZ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Times New Roman"/>
                <a:cs typeface="Arial" pitchFamily="34" charset="0"/>
              </a:rPr>
              <a:t>	</a:t>
            </a:r>
            <a:r>
              <a:rPr kumimoji="0" lang="cs-CZ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/>
                <a:cs typeface="Arial" pitchFamily="34" charset="0"/>
              </a:rPr>
              <a:t>		1.1.3. píst</a:t>
            </a:r>
          </a:p>
          <a:p>
            <a:pPr algn="just"/>
            <a:r>
              <a:rPr lang="cs-CZ" dirty="0">
                <a:latin typeface="Times New Roman"/>
                <a:cs typeface="Arial" pitchFamily="34" charset="0"/>
              </a:rPr>
              <a:t>	</a:t>
            </a:r>
            <a:r>
              <a:rPr lang="cs-CZ" dirty="0" smtClean="0">
                <a:latin typeface="Times New Roman"/>
                <a:cs typeface="Arial" pitchFamily="34" charset="0"/>
              </a:rPr>
              <a:t>	1.2. převodovka</a:t>
            </a:r>
          </a:p>
          <a:p>
            <a:pPr algn="just"/>
            <a:r>
              <a:rPr kumimoji="0" lang="cs-CZ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Times New Roman"/>
                <a:cs typeface="Arial" pitchFamily="34" charset="0"/>
              </a:rPr>
              <a:t>	</a:t>
            </a:r>
            <a:r>
              <a:rPr kumimoji="0" lang="cs-CZ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/>
                <a:cs typeface="Arial" pitchFamily="34" charset="0"/>
              </a:rPr>
              <a:t>		1.2.1. hnaná hřídel</a:t>
            </a:r>
          </a:p>
          <a:p>
            <a:pPr algn="just"/>
            <a:r>
              <a:rPr lang="cs-CZ" dirty="0">
                <a:latin typeface="Times New Roman"/>
                <a:cs typeface="Arial" pitchFamily="34" charset="0"/>
              </a:rPr>
              <a:t>	</a:t>
            </a:r>
            <a:r>
              <a:rPr lang="cs-CZ" dirty="0" smtClean="0">
                <a:latin typeface="Times New Roman"/>
                <a:cs typeface="Arial" pitchFamily="34" charset="0"/>
              </a:rPr>
              <a:t>		1.2.2. hnací hřídel</a:t>
            </a:r>
          </a:p>
          <a:p>
            <a:pPr algn="just"/>
            <a:r>
              <a:rPr kumimoji="0" lang="cs-CZ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Times New Roman"/>
                <a:cs typeface="Arial" pitchFamily="34" charset="0"/>
              </a:rPr>
              <a:t>	</a:t>
            </a:r>
            <a:r>
              <a:rPr kumimoji="0" lang="cs-CZ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/>
                <a:cs typeface="Arial" pitchFamily="34" charset="0"/>
              </a:rPr>
              <a:t>		1.2.3. ozubená kola</a:t>
            </a:r>
          </a:p>
          <a:p>
            <a:pPr algn="just"/>
            <a:r>
              <a:rPr lang="cs-CZ" dirty="0">
                <a:latin typeface="Times New Roman"/>
                <a:cs typeface="Arial" pitchFamily="34" charset="0"/>
              </a:rPr>
              <a:t>	</a:t>
            </a:r>
            <a:r>
              <a:rPr lang="cs-CZ" dirty="0" smtClean="0">
                <a:latin typeface="Times New Roman"/>
                <a:cs typeface="Arial" pitchFamily="34" charset="0"/>
              </a:rPr>
              <a:t>	1.3. palivová soustava</a:t>
            </a:r>
          </a:p>
          <a:p>
            <a:pPr algn="just"/>
            <a:r>
              <a:rPr kumimoji="0" lang="cs-CZ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Times New Roman"/>
                <a:cs typeface="Arial" pitchFamily="34" charset="0"/>
              </a:rPr>
              <a:t>	</a:t>
            </a:r>
            <a:r>
              <a:rPr kumimoji="0" lang="cs-CZ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/>
                <a:cs typeface="Arial" pitchFamily="34" charset="0"/>
              </a:rPr>
              <a:t>		1.3.1. nádrž paliva</a:t>
            </a:r>
          </a:p>
          <a:p>
            <a:pPr algn="just"/>
            <a:r>
              <a:rPr lang="cs-CZ" dirty="0">
                <a:latin typeface="Times New Roman"/>
                <a:cs typeface="Arial" pitchFamily="34" charset="0"/>
              </a:rPr>
              <a:t>	</a:t>
            </a:r>
            <a:r>
              <a:rPr lang="cs-CZ" dirty="0" smtClean="0">
                <a:latin typeface="Times New Roman"/>
                <a:cs typeface="Arial" pitchFamily="34" charset="0"/>
              </a:rPr>
              <a:t>		1.3.2. palivový filtr</a:t>
            </a:r>
          </a:p>
          <a:p>
            <a:pPr algn="just"/>
            <a:endParaRPr kumimoji="0" lang="cs-CZ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Times New Roman"/>
              <a:cs typeface="Arial" pitchFamily="34" charset="0"/>
            </a:endParaRPr>
          </a:p>
          <a:p>
            <a:pPr algn="just"/>
            <a:r>
              <a:rPr lang="cs-CZ" dirty="0" smtClean="0">
                <a:latin typeface="Times New Roman"/>
                <a:cs typeface="Arial" pitchFamily="34" charset="0"/>
              </a:rPr>
              <a:t>2. Vyzkoušejte nastavení hodnoty číslování</a:t>
            </a:r>
          </a:p>
          <a:p>
            <a:pPr algn="just"/>
            <a:endParaRPr kumimoji="0" lang="cs-CZ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Times New Roman"/>
              <a:cs typeface="Arial" pitchFamily="34" charset="0"/>
            </a:endParaRPr>
          </a:p>
          <a:p>
            <a:pPr algn="just"/>
            <a:r>
              <a:rPr lang="cs-CZ" dirty="0" smtClean="0">
                <a:latin typeface="Times New Roman"/>
                <a:cs typeface="Arial" pitchFamily="34" charset="0"/>
              </a:rPr>
              <a:t>3. Nadefinujte jiný číselný formát</a:t>
            </a:r>
            <a:endParaRPr kumimoji="0" lang="cs-CZ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cs typeface="Arial" pitchFamily="34" charset="0"/>
            </a:endParaRPr>
          </a:p>
          <a:p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99671072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6"/>
          <p:cNvSpPr txBox="1">
            <a:spLocks/>
          </p:cNvSpPr>
          <p:nvPr/>
        </p:nvSpPr>
        <p:spPr>
          <a:xfrm>
            <a:off x="457200" y="548680"/>
            <a:ext cx="8229600" cy="590465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683568" y="1196752"/>
            <a:ext cx="7632848" cy="9879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Použité zdroje: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Pokud není uvedeno jinak, použitý materiál je z vlastních zdrojů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1476526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S Word 2010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MS Word 2010</Template>
  <TotalTime>496</TotalTime>
  <Words>428</Words>
  <Application>Microsoft Office PowerPoint</Application>
  <PresentationFormat>Předvádění na obrazovce (4:3)</PresentationFormat>
  <Paragraphs>130</Paragraphs>
  <Slides>9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MS Word 2010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DOMA</dc:creator>
  <cp:lastModifiedBy>NOVOTNÝ Pavel</cp:lastModifiedBy>
  <cp:revision>79</cp:revision>
  <dcterms:created xsi:type="dcterms:W3CDTF">2013-03-18T13:09:52Z</dcterms:created>
  <dcterms:modified xsi:type="dcterms:W3CDTF">2013-06-04T06:13:39Z</dcterms:modified>
</cp:coreProperties>
</file>