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2"/>
  </p:notesMasterIdLst>
  <p:sldIdLst>
    <p:sldId id="261" r:id="rId2"/>
    <p:sldId id="266" r:id="rId3"/>
    <p:sldId id="256" r:id="rId4"/>
    <p:sldId id="262" r:id="rId5"/>
    <p:sldId id="259" r:id="rId6"/>
    <p:sldId id="263" r:id="rId7"/>
    <p:sldId id="257" r:id="rId8"/>
    <p:sldId id="264" r:id="rId9"/>
    <p:sldId id="258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448ED0-8094-44CF-8D8E-CF26BAF05EB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70E665-3CCF-41C9-8916-B29B89ADFD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93701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CAAEA3F-A655-4194-8AE6-4C109201839D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32E9D6D-3CC5-418A-9F9F-A3E410DFB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AAEA3F-A655-4194-8AE6-4C109201839D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2E9D6D-3CC5-418A-9F9F-A3E410DFB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CAAEA3F-A655-4194-8AE6-4C109201839D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D32E9D6D-3CC5-418A-9F9F-A3E410DFB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AAEA3F-A655-4194-8AE6-4C109201839D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2E9D6D-3CC5-418A-9F9F-A3E410DFB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AAEA3F-A655-4194-8AE6-4C109201839D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2E9D6D-3CC5-418A-9F9F-A3E410DFB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AAEA3F-A655-4194-8AE6-4C109201839D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2E9D6D-3CC5-418A-9F9F-A3E410DFB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CAAEA3F-A655-4194-8AE6-4C109201839D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2E9D6D-3CC5-418A-9F9F-A3E410DFB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AAEA3F-A655-4194-8AE6-4C109201839D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2E9D6D-3CC5-418A-9F9F-A3E410DFB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AAEA3F-A655-4194-8AE6-4C109201839D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2E9D6D-3CC5-418A-9F9F-A3E410DFBC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AAEA3F-A655-4194-8AE6-4C109201839D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2E9D6D-3CC5-418A-9F9F-A3E410DFB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CAAEA3F-A655-4194-8AE6-4C109201839D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32E9D6D-3CC5-418A-9F9F-A3E410DFB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CAAEA3F-A655-4194-8AE6-4C109201839D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D32E9D6D-3CC5-418A-9F9F-A3E410DFB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4489450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VY_32_INOVACE_04_A_09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Mluvnice a gramatika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Silná slovesa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Bc. Dagmar Poláková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15616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404663"/>
            <a:ext cx="8229600" cy="612068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000" dirty="0">
                <a:solidFill>
                  <a:schemeClr val="bg1"/>
                </a:solidFill>
              </a:rPr>
              <a:t>Materiál je určen pro </a:t>
            </a:r>
            <a:r>
              <a:rPr lang="cs-CZ" sz="2000" dirty="0" smtClean="0">
                <a:solidFill>
                  <a:schemeClr val="bg1"/>
                </a:solidFill>
              </a:rPr>
              <a:t>studijní obory k výuce  </a:t>
            </a:r>
            <a:r>
              <a:rPr lang="cs-CZ" sz="2000" dirty="0">
                <a:solidFill>
                  <a:schemeClr val="bg1"/>
                </a:solidFill>
              </a:rPr>
              <a:t>předmětu </a:t>
            </a:r>
            <a:r>
              <a:rPr lang="cs-CZ" sz="2000" dirty="0" smtClean="0">
                <a:solidFill>
                  <a:schemeClr val="bg1"/>
                </a:solidFill>
              </a:rPr>
              <a:t>německý jazyk, </a:t>
            </a:r>
            <a:r>
              <a:rPr lang="cs-CZ" sz="2000" dirty="0">
                <a:solidFill>
                  <a:schemeClr val="bg1"/>
                </a:solidFill>
              </a:rPr>
              <a:t>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000" dirty="0">
                <a:solidFill>
                  <a:schemeClr val="bg1"/>
                </a:solidFill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20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20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78182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Silná slovesa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Slovesa se změnou kmenové samohlásky</a:t>
            </a:r>
          </a:p>
          <a:p>
            <a:r>
              <a:rPr lang="cs-CZ" dirty="0" smtClean="0"/>
              <a:t>v přítomném čase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4967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OBECNÁ GRAMATICKÁ PRAVIDLA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7715200" cy="4322880"/>
          </a:xfrm>
        </p:spPr>
        <p:txBody>
          <a:bodyPr/>
          <a:lstStyle/>
          <a:p>
            <a:r>
              <a:rPr lang="cs-CZ" dirty="0" smtClean="0"/>
              <a:t>V</a:t>
            </a:r>
            <a:r>
              <a:rPr lang="cs-CZ" b="1" dirty="0" smtClean="0"/>
              <a:t> </a:t>
            </a:r>
            <a:r>
              <a:rPr lang="cs-CZ" dirty="0" smtClean="0"/>
              <a:t>přítomném čase mají silná slovesa při skloňování stejné koncovky jako slabá slovesa.</a:t>
            </a:r>
          </a:p>
          <a:p>
            <a:r>
              <a:rPr lang="cs-CZ" dirty="0" smtClean="0"/>
              <a:t>Ve 2. a 3. os. č. </a:t>
            </a:r>
            <a:r>
              <a:rPr lang="cs-CZ" dirty="0" err="1" smtClean="0"/>
              <a:t>j</a:t>
            </a:r>
            <a:r>
              <a:rPr lang="cs-CZ" dirty="0" smtClean="0"/>
              <a:t>. dochází </a:t>
            </a:r>
          </a:p>
          <a:p>
            <a:pPr marL="749808" lvl="1" indent="-457200">
              <a:buFont typeface="+mj-lt"/>
              <a:buAutoNum type="alphaLcPeriod"/>
            </a:pPr>
            <a:r>
              <a:rPr lang="cs-CZ" dirty="0" smtClean="0"/>
              <a:t>k </a:t>
            </a:r>
            <a:r>
              <a:rPr lang="cs-CZ" b="1" dirty="0" smtClean="0"/>
              <a:t>přehlásce</a:t>
            </a:r>
          </a:p>
          <a:p>
            <a:pPr marL="749808" lvl="1" indent="-457200">
              <a:buFont typeface="+mj-lt"/>
              <a:buAutoNum type="alphaLcPeriod"/>
            </a:pPr>
            <a:r>
              <a:rPr lang="cs-CZ" dirty="0" smtClean="0"/>
              <a:t>ke </a:t>
            </a:r>
            <a:r>
              <a:rPr lang="cs-CZ" b="1" dirty="0" smtClean="0"/>
              <a:t>změně kmenové samohlásky </a:t>
            </a:r>
          </a:p>
          <a:p>
            <a:r>
              <a:rPr lang="cs-CZ" dirty="0" smtClean="0"/>
              <a:t>Množné číslo zůstává beze změny.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229600" cy="89268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</a:t>
            </a:r>
            <a:r>
              <a:rPr lang="cs-CZ" dirty="0" smtClean="0">
                <a:solidFill>
                  <a:schemeClr val="tx1"/>
                </a:solidFill>
              </a:rPr>
              <a:t>	</a:t>
            </a:r>
            <a:r>
              <a:rPr lang="cs-CZ" b="1" dirty="0" smtClean="0">
                <a:solidFill>
                  <a:schemeClr val="tx1"/>
                </a:solidFill>
              </a:rPr>
              <a:t>ä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27784" y="1628800"/>
            <a:ext cx="1395677" cy="465501"/>
          </a:xfrm>
        </p:spPr>
        <p:txBody>
          <a:bodyPr>
            <a:noAutofit/>
          </a:bodyPr>
          <a:lstStyle/>
          <a:p>
            <a:pPr marL="18288" indent="0">
              <a:buNone/>
            </a:pPr>
            <a:r>
              <a:rPr lang="cs-CZ" sz="3200" dirty="0" err="1" smtClean="0"/>
              <a:t>fahren</a:t>
            </a:r>
            <a:endParaRPr lang="cs-CZ" sz="32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211960" y="980728"/>
            <a:ext cx="432048" cy="0"/>
          </a:xfrm>
          <a:prstGeom prst="straightConnector1">
            <a:avLst/>
          </a:prstGeom>
          <a:ln w="53975"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0973206"/>
              </p:ext>
            </p:extLst>
          </p:nvPr>
        </p:nvGraphicFramePr>
        <p:xfrm>
          <a:off x="467544" y="2420888"/>
          <a:ext cx="5544616" cy="17373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480020"/>
                <a:gridCol w="306459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ich</a:t>
                      </a:r>
                      <a:r>
                        <a:rPr lang="cs-CZ" sz="3200" dirty="0" smtClean="0"/>
                        <a:t> </a:t>
                      </a:r>
                      <a:r>
                        <a:rPr lang="cs-CZ" sz="3200" dirty="0" err="1" smtClean="0">
                          <a:solidFill>
                            <a:schemeClr val="tx1"/>
                          </a:solidFill>
                        </a:rPr>
                        <a:t>f</a:t>
                      </a:r>
                      <a:r>
                        <a:rPr lang="cs-CZ" sz="3200" b="1" dirty="0" err="1" smtClean="0">
                          <a:solidFill>
                            <a:schemeClr val="tx1"/>
                          </a:solidFill>
                        </a:rPr>
                        <a:t>a</a:t>
                      </a:r>
                      <a:r>
                        <a:rPr lang="cs-CZ" sz="3200" dirty="0" err="1" smtClean="0">
                          <a:solidFill>
                            <a:schemeClr val="tx1"/>
                          </a:solidFill>
                        </a:rPr>
                        <a:t>hre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wir</a:t>
                      </a:r>
                      <a:r>
                        <a:rPr lang="cs-CZ" sz="3200" dirty="0" smtClean="0"/>
                        <a:t> </a:t>
                      </a:r>
                      <a:r>
                        <a:rPr lang="cs-CZ" sz="3200" dirty="0" err="1" smtClean="0"/>
                        <a:t>fahren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du</a:t>
                      </a:r>
                      <a:r>
                        <a:rPr lang="cs-CZ" sz="3200" dirty="0" smtClean="0"/>
                        <a:t> </a:t>
                      </a:r>
                      <a:r>
                        <a:rPr lang="cs-CZ" sz="3200" dirty="0" err="1" smtClean="0"/>
                        <a:t>f</a:t>
                      </a:r>
                      <a:r>
                        <a:rPr lang="cs-CZ" sz="3200" b="1" dirty="0" err="1" smtClean="0">
                          <a:solidFill>
                            <a:srgbClr val="FF0000"/>
                          </a:solidFill>
                        </a:rPr>
                        <a:t>ä</a:t>
                      </a:r>
                      <a:r>
                        <a:rPr lang="cs-CZ" sz="3200" b="0" dirty="0" err="1" smtClean="0">
                          <a:solidFill>
                            <a:schemeClr val="dk1"/>
                          </a:solidFill>
                        </a:rPr>
                        <a:t>hrst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ihr</a:t>
                      </a:r>
                      <a:r>
                        <a:rPr lang="cs-CZ" sz="3200" dirty="0" smtClean="0"/>
                        <a:t> </a:t>
                      </a:r>
                      <a:r>
                        <a:rPr lang="cs-CZ" sz="3200" dirty="0" err="1" smtClean="0"/>
                        <a:t>fahrt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err="1" smtClean="0"/>
                        <a:t>er</a:t>
                      </a:r>
                      <a:r>
                        <a:rPr lang="cs-CZ" sz="3200" dirty="0" smtClean="0"/>
                        <a:t> </a:t>
                      </a:r>
                      <a:r>
                        <a:rPr lang="cs-CZ" sz="3200" dirty="0" err="1" smtClean="0"/>
                        <a:t>f</a:t>
                      </a:r>
                      <a:r>
                        <a:rPr lang="cs-CZ" sz="3200" b="1" dirty="0" err="1" smtClean="0">
                          <a:solidFill>
                            <a:srgbClr val="FF0000"/>
                          </a:solidFill>
                        </a:rPr>
                        <a:t>ä</a:t>
                      </a:r>
                      <a:r>
                        <a:rPr lang="cs-CZ" sz="3200" b="0" dirty="0" err="1" smtClean="0">
                          <a:solidFill>
                            <a:schemeClr val="dk1"/>
                          </a:solidFill>
                        </a:rPr>
                        <a:t>hrt</a:t>
                      </a:r>
                      <a:endParaRPr lang="cs-CZ" sz="32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sie</a:t>
                      </a:r>
                      <a:r>
                        <a:rPr lang="cs-CZ" sz="3200" dirty="0" smtClean="0"/>
                        <a:t> </a:t>
                      </a:r>
                      <a:r>
                        <a:rPr lang="cs-CZ" sz="3200" dirty="0" err="1" smtClean="0"/>
                        <a:t>fahren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 rot="224404">
            <a:off x="4277786" y="4362047"/>
            <a:ext cx="4392487" cy="2161699"/>
          </a:xfrm>
          <a:prstGeom prst="foldedCorner">
            <a:avLst>
              <a:gd name="adj" fmla="val 27843"/>
            </a:avLst>
          </a:prstGeom>
          <a:solidFill>
            <a:schemeClr val="bg1">
              <a:lumMod val="9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endParaRPr lang="cs-CZ" sz="2400" b="1" dirty="0" smtClean="0">
              <a:solidFill>
                <a:srgbClr val="0070C0"/>
              </a:solidFill>
              <a:latin typeface="Bradley Hand ITC" pitchFamily="66" charset="0"/>
            </a:endParaRPr>
          </a:p>
          <a:p>
            <a:r>
              <a:rPr lang="cs-CZ" sz="2400" b="1" dirty="0" err="1" smtClean="0">
                <a:solidFill>
                  <a:srgbClr val="0070C0"/>
                </a:solidFill>
                <a:latin typeface="Bradley Hand ITC" pitchFamily="66" charset="0"/>
              </a:rPr>
              <a:t>Ich</a:t>
            </a:r>
            <a:r>
              <a:rPr lang="cs-CZ" sz="2400" b="1" dirty="0" smtClean="0">
                <a:solidFill>
                  <a:srgbClr val="0070C0"/>
                </a:solidFill>
                <a:latin typeface="Bradley Hand ITC" pitchFamily="66" charset="0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Bradley Hand ITC" pitchFamily="66" charset="0"/>
              </a:rPr>
              <a:t>fahre</a:t>
            </a:r>
            <a:r>
              <a:rPr lang="cs-CZ" sz="2400" b="1" dirty="0" smtClean="0">
                <a:solidFill>
                  <a:srgbClr val="0070C0"/>
                </a:solidFill>
                <a:latin typeface="Bradley Hand ITC" pitchFamily="66" charset="0"/>
              </a:rPr>
              <a:t> nach </a:t>
            </a:r>
            <a:r>
              <a:rPr lang="cs-CZ" sz="2400" b="1" dirty="0" err="1" smtClean="0">
                <a:solidFill>
                  <a:srgbClr val="0070C0"/>
                </a:solidFill>
                <a:latin typeface="Bradley Hand ITC" pitchFamily="66" charset="0"/>
              </a:rPr>
              <a:t>Hause</a:t>
            </a:r>
            <a:r>
              <a:rPr lang="cs-CZ" sz="2400" b="1" dirty="0" smtClean="0">
                <a:solidFill>
                  <a:srgbClr val="0070C0"/>
                </a:solidFill>
                <a:latin typeface="Bradley Hand ITC" pitchFamily="66" charset="0"/>
              </a:rPr>
              <a:t>. </a:t>
            </a:r>
            <a:r>
              <a:rPr lang="cs-CZ" sz="2400" b="1" dirty="0" err="1" smtClean="0">
                <a:solidFill>
                  <a:srgbClr val="0070C0"/>
                </a:solidFill>
                <a:latin typeface="Bradley Hand ITC" pitchFamily="66" charset="0"/>
              </a:rPr>
              <a:t>Mein</a:t>
            </a:r>
            <a:r>
              <a:rPr lang="cs-CZ" sz="2400" b="1" dirty="0" smtClean="0">
                <a:solidFill>
                  <a:srgbClr val="0070C0"/>
                </a:solidFill>
                <a:latin typeface="Bradley Hand ITC" pitchFamily="66" charset="0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Bradley Hand ITC" pitchFamily="66" charset="0"/>
              </a:rPr>
              <a:t>Freund</a:t>
            </a:r>
            <a:r>
              <a:rPr lang="cs-CZ" sz="2400" b="1" dirty="0" smtClean="0">
                <a:solidFill>
                  <a:srgbClr val="0070C0"/>
                </a:solidFill>
                <a:latin typeface="Bradley Hand ITC" pitchFamily="66" charset="0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Bradley Hand ITC" pitchFamily="66" charset="0"/>
              </a:rPr>
              <a:t>fährt</a:t>
            </a:r>
            <a:r>
              <a:rPr lang="cs-CZ" sz="2400" b="1" dirty="0" smtClean="0">
                <a:solidFill>
                  <a:srgbClr val="0070C0"/>
                </a:solidFill>
                <a:latin typeface="Bradley Hand ITC" pitchFamily="66" charset="0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Bradley Hand ITC" pitchFamily="66" charset="0"/>
              </a:rPr>
              <a:t>mit</a:t>
            </a:r>
            <a:r>
              <a:rPr lang="cs-CZ" sz="2400" b="1" dirty="0" smtClean="0">
                <a:solidFill>
                  <a:srgbClr val="0070C0"/>
                </a:solidFill>
                <a:latin typeface="Bradley Hand ITC" pitchFamily="66" charset="0"/>
              </a:rPr>
              <a:t>. </a:t>
            </a:r>
            <a:r>
              <a:rPr lang="cs-CZ" sz="2400" b="1" dirty="0" err="1" smtClean="0">
                <a:solidFill>
                  <a:srgbClr val="0070C0"/>
                </a:solidFill>
                <a:latin typeface="Bradley Hand ITC" pitchFamily="66" charset="0"/>
              </a:rPr>
              <a:t>Fährst</a:t>
            </a:r>
            <a:r>
              <a:rPr lang="cs-CZ" sz="2400" b="1" dirty="0" smtClean="0">
                <a:solidFill>
                  <a:srgbClr val="0070C0"/>
                </a:solidFill>
                <a:latin typeface="Bradley Hand ITC" pitchFamily="66" charset="0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Bradley Hand ITC" pitchFamily="66" charset="0"/>
              </a:rPr>
              <a:t>du</a:t>
            </a:r>
            <a:r>
              <a:rPr lang="cs-CZ" sz="2400" b="1" dirty="0" smtClean="0">
                <a:solidFill>
                  <a:srgbClr val="0070C0"/>
                </a:solidFill>
                <a:latin typeface="Bradley Hand ITC" pitchFamily="66" charset="0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Bradley Hand ITC" pitchFamily="66" charset="0"/>
              </a:rPr>
              <a:t>auch</a:t>
            </a:r>
            <a:r>
              <a:rPr lang="cs-CZ" sz="2400" b="1" dirty="0" smtClean="0">
                <a:solidFill>
                  <a:srgbClr val="0070C0"/>
                </a:solidFill>
                <a:latin typeface="Bradley Hand ITC" pitchFamily="66" charset="0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Bradley Hand ITC" pitchFamily="66" charset="0"/>
              </a:rPr>
              <a:t>mit</a:t>
            </a:r>
            <a:r>
              <a:rPr lang="cs-CZ" sz="2400" b="1" dirty="0" smtClean="0">
                <a:solidFill>
                  <a:srgbClr val="0070C0"/>
                </a:solidFill>
                <a:latin typeface="Bradley Hand ITC" pitchFamily="66" charset="0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Bradley Hand ITC" pitchFamily="66" charset="0"/>
              </a:rPr>
              <a:t>uns</a:t>
            </a:r>
            <a:r>
              <a:rPr lang="cs-CZ" sz="2400" b="1" dirty="0" smtClean="0">
                <a:solidFill>
                  <a:srgbClr val="0070C0"/>
                </a:solidFill>
                <a:latin typeface="Bradley Hand ITC" pitchFamily="66" charset="0"/>
              </a:rPr>
              <a:t>?</a:t>
            </a:r>
            <a:endParaRPr lang="cs-CZ" sz="2400" b="1" dirty="0">
              <a:solidFill>
                <a:srgbClr val="0070C0"/>
              </a:solidFill>
              <a:latin typeface="Bradley Hand ITC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9677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nejčastější slovesa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8663110"/>
              </p:ext>
            </p:extLst>
          </p:nvPr>
        </p:nvGraphicFramePr>
        <p:xfrm>
          <a:off x="1763688" y="2276872"/>
          <a:ext cx="5112568" cy="27736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341000"/>
                <a:gridCol w="1592439"/>
                <a:gridCol w="217912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f</a:t>
                      </a:r>
                      <a:r>
                        <a:rPr lang="cs-CZ" sz="2000" dirty="0" err="1" smtClean="0">
                          <a:solidFill>
                            <a:schemeClr val="tx1"/>
                          </a:solidFill>
                        </a:rPr>
                        <a:t>a</a:t>
                      </a:r>
                      <a:r>
                        <a:rPr lang="cs-CZ" sz="2000" dirty="0" err="1" smtClean="0"/>
                        <a:t>llen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du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f</a:t>
                      </a:r>
                      <a:r>
                        <a:rPr lang="cs-CZ" sz="2000" dirty="0" err="1" smtClean="0">
                          <a:solidFill>
                            <a:srgbClr val="FF0000"/>
                          </a:solidFill>
                        </a:rPr>
                        <a:t>ä</a:t>
                      </a:r>
                      <a:r>
                        <a:rPr lang="cs-CZ" sz="2000" dirty="0" err="1" smtClean="0"/>
                        <a:t>llst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er</a:t>
                      </a:r>
                      <a:r>
                        <a:rPr lang="cs-CZ" sz="2000" dirty="0" smtClean="0"/>
                        <a:t>/</a:t>
                      </a:r>
                      <a:r>
                        <a:rPr lang="cs-CZ" sz="2000" dirty="0" err="1" smtClean="0"/>
                        <a:t>sie</a:t>
                      </a:r>
                      <a:r>
                        <a:rPr lang="cs-CZ" sz="2000" dirty="0" smtClean="0"/>
                        <a:t>/es </a:t>
                      </a:r>
                      <a:r>
                        <a:rPr lang="cs-CZ" sz="2000" dirty="0" err="1" smtClean="0"/>
                        <a:t>f</a:t>
                      </a:r>
                      <a:r>
                        <a:rPr lang="cs-CZ" sz="2000" dirty="0" err="1" smtClean="0">
                          <a:solidFill>
                            <a:srgbClr val="FF0000"/>
                          </a:solidFill>
                        </a:rPr>
                        <a:t>ä</a:t>
                      </a:r>
                      <a:r>
                        <a:rPr lang="cs-CZ" sz="2000" dirty="0" err="1" smtClean="0"/>
                        <a:t>llt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halten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du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h</a:t>
                      </a:r>
                      <a:r>
                        <a:rPr lang="cs-CZ" sz="2000" dirty="0" err="1" smtClean="0">
                          <a:solidFill>
                            <a:srgbClr val="FF0000"/>
                          </a:solidFill>
                        </a:rPr>
                        <a:t>ä</a:t>
                      </a:r>
                      <a:r>
                        <a:rPr lang="cs-CZ" sz="2000" dirty="0" err="1" smtClean="0"/>
                        <a:t>lltst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er</a:t>
                      </a:r>
                      <a:r>
                        <a:rPr lang="cs-CZ" sz="2000" dirty="0" smtClean="0"/>
                        <a:t>/</a:t>
                      </a:r>
                      <a:r>
                        <a:rPr lang="cs-CZ" sz="2000" dirty="0" err="1" smtClean="0"/>
                        <a:t>sie</a:t>
                      </a:r>
                      <a:r>
                        <a:rPr lang="cs-CZ" sz="2000" dirty="0" smtClean="0"/>
                        <a:t>/es </a:t>
                      </a:r>
                      <a:r>
                        <a:rPr lang="cs-CZ" sz="2000" dirty="0" err="1" smtClean="0"/>
                        <a:t>h</a:t>
                      </a:r>
                      <a:r>
                        <a:rPr lang="cs-CZ" sz="2000" dirty="0" err="1" smtClean="0">
                          <a:solidFill>
                            <a:srgbClr val="FF0000"/>
                          </a:solidFill>
                        </a:rPr>
                        <a:t>ä</a:t>
                      </a:r>
                      <a:r>
                        <a:rPr lang="cs-CZ" sz="2000" dirty="0" err="1" smtClean="0"/>
                        <a:t>llt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lassen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du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l</a:t>
                      </a:r>
                      <a:r>
                        <a:rPr lang="cs-CZ" sz="2000" dirty="0" err="1" smtClean="0">
                          <a:solidFill>
                            <a:srgbClr val="FF0000"/>
                          </a:solidFill>
                        </a:rPr>
                        <a:t>ä</a:t>
                      </a:r>
                      <a:r>
                        <a:rPr lang="cs-CZ" sz="2000" dirty="0" err="1" smtClean="0"/>
                        <a:t>sst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er</a:t>
                      </a:r>
                      <a:r>
                        <a:rPr lang="cs-CZ" sz="2000" dirty="0" smtClean="0"/>
                        <a:t>/</a:t>
                      </a:r>
                      <a:r>
                        <a:rPr lang="cs-CZ" sz="2000" dirty="0" err="1" smtClean="0"/>
                        <a:t>sie</a:t>
                      </a:r>
                      <a:r>
                        <a:rPr lang="cs-CZ" sz="2000" dirty="0" smtClean="0"/>
                        <a:t>/es </a:t>
                      </a:r>
                      <a:r>
                        <a:rPr lang="cs-CZ" sz="2000" dirty="0" err="1" smtClean="0"/>
                        <a:t>l</a:t>
                      </a:r>
                      <a:r>
                        <a:rPr lang="cs-CZ" sz="2000" dirty="0" err="1" smtClean="0">
                          <a:solidFill>
                            <a:srgbClr val="FF0000"/>
                          </a:solidFill>
                        </a:rPr>
                        <a:t>ä</a:t>
                      </a:r>
                      <a:r>
                        <a:rPr lang="cs-CZ" sz="2000" dirty="0" err="1" smtClean="0"/>
                        <a:t>sst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tx1"/>
                          </a:solidFill>
                        </a:rPr>
                        <a:t>laden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du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l</a:t>
                      </a:r>
                      <a:r>
                        <a:rPr lang="cs-CZ" sz="2000" dirty="0" err="1" smtClean="0">
                          <a:solidFill>
                            <a:srgbClr val="FF0000"/>
                          </a:solidFill>
                        </a:rPr>
                        <a:t>ä</a:t>
                      </a:r>
                      <a:r>
                        <a:rPr lang="cs-CZ" sz="2000" dirty="0" err="1" smtClean="0"/>
                        <a:t>dst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er</a:t>
                      </a:r>
                      <a:r>
                        <a:rPr lang="cs-CZ" sz="2000" dirty="0" smtClean="0"/>
                        <a:t>/</a:t>
                      </a:r>
                      <a:r>
                        <a:rPr lang="cs-CZ" sz="2000" dirty="0" err="1" smtClean="0"/>
                        <a:t>sie</a:t>
                      </a:r>
                      <a:r>
                        <a:rPr lang="cs-CZ" sz="2000" dirty="0" smtClean="0"/>
                        <a:t>/es </a:t>
                      </a:r>
                      <a:r>
                        <a:rPr lang="cs-CZ" sz="2000" dirty="0" err="1" smtClean="0"/>
                        <a:t>l</a:t>
                      </a:r>
                      <a:r>
                        <a:rPr lang="cs-CZ" sz="2000" dirty="0" err="1" smtClean="0">
                          <a:solidFill>
                            <a:srgbClr val="FF0000"/>
                          </a:solidFill>
                        </a:rPr>
                        <a:t>ä</a:t>
                      </a:r>
                      <a:r>
                        <a:rPr lang="cs-CZ" sz="2000" dirty="0" err="1" smtClean="0"/>
                        <a:t>dt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wachsen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du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w</a:t>
                      </a:r>
                      <a:r>
                        <a:rPr lang="cs-CZ" sz="2000" dirty="0" err="1" smtClean="0">
                          <a:solidFill>
                            <a:srgbClr val="FF0000"/>
                          </a:solidFill>
                        </a:rPr>
                        <a:t>ä</a:t>
                      </a:r>
                      <a:r>
                        <a:rPr lang="cs-CZ" sz="2000" dirty="0" err="1" smtClean="0"/>
                        <a:t>chst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er</a:t>
                      </a:r>
                      <a:r>
                        <a:rPr lang="cs-CZ" sz="2000" dirty="0" smtClean="0"/>
                        <a:t>/</a:t>
                      </a:r>
                      <a:r>
                        <a:rPr lang="cs-CZ" sz="2000" dirty="0" err="1" smtClean="0"/>
                        <a:t>sie</a:t>
                      </a:r>
                      <a:r>
                        <a:rPr lang="cs-CZ" sz="2000" dirty="0" smtClean="0"/>
                        <a:t>/es </a:t>
                      </a:r>
                      <a:r>
                        <a:rPr lang="cs-CZ" sz="2000" dirty="0" err="1" smtClean="0"/>
                        <a:t>w</a:t>
                      </a:r>
                      <a:r>
                        <a:rPr lang="cs-CZ" sz="2000" dirty="0" err="1" smtClean="0">
                          <a:solidFill>
                            <a:srgbClr val="FF0000"/>
                          </a:solidFill>
                        </a:rPr>
                        <a:t>ä</a:t>
                      </a:r>
                      <a:r>
                        <a:rPr lang="cs-CZ" sz="2000" dirty="0" err="1" smtClean="0"/>
                        <a:t>chst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waschen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du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w</a:t>
                      </a:r>
                      <a:r>
                        <a:rPr lang="cs-CZ" sz="2000" dirty="0" err="1" smtClean="0">
                          <a:solidFill>
                            <a:srgbClr val="FF0000"/>
                          </a:solidFill>
                        </a:rPr>
                        <a:t>ä</a:t>
                      </a:r>
                      <a:r>
                        <a:rPr lang="cs-CZ" sz="2000" dirty="0" err="1" smtClean="0"/>
                        <a:t>schst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er</a:t>
                      </a:r>
                      <a:r>
                        <a:rPr lang="cs-CZ" sz="2000" dirty="0" smtClean="0"/>
                        <a:t>/</a:t>
                      </a:r>
                      <a:r>
                        <a:rPr lang="cs-CZ" sz="2000" dirty="0" err="1" smtClean="0"/>
                        <a:t>sie</a:t>
                      </a:r>
                      <a:r>
                        <a:rPr lang="cs-CZ" sz="2000" dirty="0" smtClean="0"/>
                        <a:t>/es </a:t>
                      </a:r>
                      <a:r>
                        <a:rPr lang="cs-CZ" sz="2000" dirty="0" err="1" smtClean="0"/>
                        <a:t>w</a:t>
                      </a:r>
                      <a:r>
                        <a:rPr lang="cs-CZ" sz="2000" dirty="0" err="1" smtClean="0">
                          <a:solidFill>
                            <a:srgbClr val="FF0000"/>
                          </a:solidFill>
                        </a:rPr>
                        <a:t>ä</a:t>
                      </a:r>
                      <a:r>
                        <a:rPr lang="cs-CZ" sz="2000" dirty="0" err="1" smtClean="0"/>
                        <a:t>scht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tragen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du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tr</a:t>
                      </a:r>
                      <a:r>
                        <a:rPr lang="cs-CZ" sz="2000" dirty="0" err="1" smtClean="0">
                          <a:solidFill>
                            <a:srgbClr val="FF0000"/>
                          </a:solidFill>
                        </a:rPr>
                        <a:t>ä</a:t>
                      </a:r>
                      <a:r>
                        <a:rPr lang="cs-CZ" sz="2000" dirty="0" err="1" smtClean="0"/>
                        <a:t>gst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er</a:t>
                      </a:r>
                      <a:r>
                        <a:rPr lang="cs-CZ" sz="2000" dirty="0" smtClean="0"/>
                        <a:t>/</a:t>
                      </a:r>
                      <a:r>
                        <a:rPr lang="cs-CZ" sz="2000" dirty="0" err="1" smtClean="0"/>
                        <a:t>sie</a:t>
                      </a:r>
                      <a:r>
                        <a:rPr lang="cs-CZ" sz="2000" dirty="0" smtClean="0"/>
                        <a:t>/es </a:t>
                      </a:r>
                      <a:r>
                        <a:rPr lang="cs-CZ" sz="2000" dirty="0" err="1" smtClean="0"/>
                        <a:t>tr</a:t>
                      </a:r>
                      <a:r>
                        <a:rPr lang="cs-CZ" sz="2000" dirty="0" err="1" smtClean="0">
                          <a:solidFill>
                            <a:srgbClr val="FF0000"/>
                          </a:solidFill>
                        </a:rPr>
                        <a:t>ä</a:t>
                      </a:r>
                      <a:r>
                        <a:rPr lang="cs-CZ" sz="2000" dirty="0" err="1" smtClean="0"/>
                        <a:t>gt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e</a:t>
            </a:r>
            <a:r>
              <a:rPr lang="cs-CZ" dirty="0" smtClean="0">
                <a:solidFill>
                  <a:srgbClr val="002060"/>
                </a:solidFill>
              </a:rPr>
              <a:t>	</a:t>
            </a:r>
            <a:r>
              <a:rPr lang="cs-CZ" b="1" dirty="0" smtClean="0">
                <a:solidFill>
                  <a:srgbClr val="002060"/>
                </a:solidFill>
              </a:rPr>
              <a:t>i / </a:t>
            </a:r>
            <a:r>
              <a:rPr lang="cs-CZ" b="1" dirty="0" err="1" smtClean="0">
                <a:solidFill>
                  <a:srgbClr val="002060"/>
                </a:solidFill>
              </a:rPr>
              <a:t>ie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0"/>
            <a:ext cx="1584176" cy="465501"/>
          </a:xfrm>
        </p:spPr>
        <p:txBody>
          <a:bodyPr>
            <a:noAutofit/>
          </a:bodyPr>
          <a:lstStyle/>
          <a:p>
            <a:pPr marL="18288" indent="0">
              <a:buNone/>
            </a:pPr>
            <a:r>
              <a:rPr lang="cs-CZ" sz="2400" dirty="0" err="1" smtClean="0"/>
              <a:t>sprechen</a:t>
            </a:r>
            <a:endParaRPr lang="cs-CZ" sz="24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491880" y="1196752"/>
            <a:ext cx="432048" cy="0"/>
          </a:xfrm>
          <a:prstGeom prst="straightConnector1">
            <a:avLst/>
          </a:prstGeom>
          <a:ln w="53975"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2668765"/>
              </p:ext>
            </p:extLst>
          </p:nvPr>
        </p:nvGraphicFramePr>
        <p:xfrm>
          <a:off x="251520" y="2204864"/>
          <a:ext cx="4680520" cy="15544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93523"/>
                <a:gridCol w="258699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ich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spr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e</a:t>
                      </a:r>
                      <a:r>
                        <a:rPr lang="cs-CZ" sz="2800" dirty="0" err="1" smtClean="0">
                          <a:solidFill>
                            <a:schemeClr val="tx1"/>
                          </a:solidFill>
                        </a:rPr>
                        <a:t>c</a:t>
                      </a:r>
                      <a:r>
                        <a:rPr lang="cs-CZ" sz="2800" dirty="0" err="1" smtClean="0"/>
                        <a:t>he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wir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sprechen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du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spr</a:t>
                      </a:r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800" dirty="0" err="1" smtClean="0"/>
                        <a:t>chst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smtClean="0"/>
                        <a:t>ihr </a:t>
                      </a:r>
                      <a:r>
                        <a:rPr lang="cs-CZ" sz="2800" dirty="0" err="1" smtClean="0"/>
                        <a:t>spricht</a:t>
                      </a:r>
                      <a:r>
                        <a:rPr lang="cs-CZ" sz="2800" dirty="0" smtClean="0"/>
                        <a:t> 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er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spr</a:t>
                      </a:r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800" dirty="0" err="1" smtClean="0"/>
                        <a:t>cht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sie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sprechen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Zástupný symbol pro obsah 2"/>
          <p:cNvSpPr txBox="1">
            <a:spLocks/>
          </p:cNvSpPr>
          <p:nvPr/>
        </p:nvSpPr>
        <p:spPr>
          <a:xfrm>
            <a:off x="2555776" y="4005064"/>
            <a:ext cx="1395677" cy="4655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288" indent="0">
              <a:buFont typeface="Symbol" pitchFamily="18" charset="2"/>
              <a:buNone/>
            </a:pPr>
            <a:r>
              <a:rPr lang="cs-CZ" dirty="0" err="1" smtClean="0">
                <a:solidFill>
                  <a:schemeClr val="tx1"/>
                </a:solidFill>
              </a:rPr>
              <a:t>sehen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9892260"/>
              </p:ext>
            </p:extLst>
          </p:nvPr>
        </p:nvGraphicFramePr>
        <p:xfrm>
          <a:off x="2483768" y="4581128"/>
          <a:ext cx="4968552" cy="15544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222356"/>
                <a:gridCol w="274619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ich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>
                          <a:solidFill>
                            <a:schemeClr val="tx1"/>
                          </a:solidFill>
                        </a:rPr>
                        <a:t>s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e</a:t>
                      </a:r>
                      <a:r>
                        <a:rPr lang="cs-CZ" sz="2800" dirty="0" err="1" smtClean="0">
                          <a:solidFill>
                            <a:schemeClr val="tx1"/>
                          </a:solidFill>
                        </a:rPr>
                        <a:t>he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wir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sehen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du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</a:t>
                      </a:r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ie</a:t>
                      </a:r>
                      <a:r>
                        <a:rPr lang="cs-CZ" sz="2800" dirty="0" err="1" smtClean="0"/>
                        <a:t>hst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ihr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seht</a:t>
                      </a:r>
                      <a:r>
                        <a:rPr lang="cs-CZ" sz="2800" dirty="0" smtClean="0"/>
                        <a:t> 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er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</a:t>
                      </a:r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ie</a:t>
                      </a:r>
                      <a:r>
                        <a:rPr lang="cs-CZ" sz="2800" dirty="0" err="1" smtClean="0"/>
                        <a:t>ht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sie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sehen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 rot="391691">
            <a:off x="4753899" y="1777595"/>
            <a:ext cx="4007515" cy="2161699"/>
          </a:xfrm>
          <a:prstGeom prst="foldedCorner">
            <a:avLst>
              <a:gd name="adj" fmla="val 27843"/>
            </a:avLst>
          </a:prstGeom>
          <a:solidFill>
            <a:schemeClr val="bg1">
              <a:lumMod val="9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endParaRPr lang="cs-CZ" sz="2400" b="1" dirty="0" smtClean="0">
              <a:solidFill>
                <a:srgbClr val="0070C0"/>
              </a:solidFill>
              <a:latin typeface="Bradley Hand ITC" pitchFamily="66" charset="0"/>
            </a:endParaRPr>
          </a:p>
          <a:p>
            <a:r>
              <a:rPr lang="cs-CZ" sz="2400" b="1" dirty="0" err="1" smtClean="0">
                <a:solidFill>
                  <a:srgbClr val="0070C0"/>
                </a:solidFill>
                <a:latin typeface="Bradley Hand ITC" pitchFamily="66" charset="0"/>
              </a:rPr>
              <a:t>Ich</a:t>
            </a:r>
            <a:r>
              <a:rPr lang="cs-CZ" sz="2400" b="1" dirty="0" smtClean="0">
                <a:solidFill>
                  <a:srgbClr val="0070C0"/>
                </a:solidFill>
                <a:latin typeface="Bradley Hand ITC" pitchFamily="66" charset="0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Bradley Hand ITC" pitchFamily="66" charset="0"/>
              </a:rPr>
              <a:t>sehe</a:t>
            </a:r>
            <a:r>
              <a:rPr lang="cs-CZ" sz="2400" b="1" dirty="0" smtClean="0">
                <a:solidFill>
                  <a:srgbClr val="0070C0"/>
                </a:solidFill>
                <a:latin typeface="Bradley Hand ITC" pitchFamily="66" charset="0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Bradley Hand ITC" pitchFamily="66" charset="0"/>
              </a:rPr>
              <a:t>was</a:t>
            </a:r>
            <a:r>
              <a:rPr lang="cs-CZ" sz="2400" b="1" dirty="0" smtClean="0">
                <a:solidFill>
                  <a:srgbClr val="0070C0"/>
                </a:solidFill>
                <a:latin typeface="Bradley Hand ITC" pitchFamily="66" charset="0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Bradley Hand ITC" pitchFamily="66" charset="0"/>
              </a:rPr>
              <a:t>du</a:t>
            </a:r>
            <a:r>
              <a:rPr lang="cs-CZ" sz="2400" b="1" dirty="0" smtClean="0">
                <a:solidFill>
                  <a:srgbClr val="0070C0"/>
                </a:solidFill>
                <a:latin typeface="Bradley Hand ITC" pitchFamily="66" charset="0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Bradley Hand ITC" pitchFamily="66" charset="0"/>
              </a:rPr>
              <a:t>nicht</a:t>
            </a:r>
            <a:r>
              <a:rPr lang="cs-CZ" sz="2400" b="1" dirty="0" smtClean="0">
                <a:solidFill>
                  <a:srgbClr val="0070C0"/>
                </a:solidFill>
                <a:latin typeface="Bradley Hand ITC" pitchFamily="66" charset="0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Bradley Hand ITC" pitchFamily="66" charset="0"/>
              </a:rPr>
              <a:t>siehst</a:t>
            </a:r>
            <a:r>
              <a:rPr lang="cs-CZ" sz="2400" b="1" dirty="0" smtClean="0">
                <a:solidFill>
                  <a:srgbClr val="0070C0"/>
                </a:solidFill>
                <a:latin typeface="Bradley Hand ITC" pitchFamily="66" charset="0"/>
              </a:rPr>
              <a:t>. </a:t>
            </a:r>
          </a:p>
          <a:p>
            <a:r>
              <a:rPr lang="cs-CZ" sz="2400" b="1" dirty="0" err="1" smtClean="0">
                <a:solidFill>
                  <a:srgbClr val="0070C0"/>
                </a:solidFill>
                <a:latin typeface="Bradley Hand ITC" pitchFamily="66" charset="0"/>
              </a:rPr>
              <a:t>Ich</a:t>
            </a:r>
            <a:r>
              <a:rPr lang="cs-CZ" sz="2400" b="1" dirty="0" smtClean="0">
                <a:solidFill>
                  <a:srgbClr val="0070C0"/>
                </a:solidFill>
                <a:latin typeface="Bradley Hand ITC" pitchFamily="66" charset="0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Bradley Hand ITC" pitchFamily="66" charset="0"/>
              </a:rPr>
              <a:t>spreche</a:t>
            </a:r>
            <a:r>
              <a:rPr lang="cs-CZ" sz="2400" b="1" dirty="0" smtClean="0">
                <a:solidFill>
                  <a:srgbClr val="0070C0"/>
                </a:solidFill>
                <a:latin typeface="Bradley Hand ITC" pitchFamily="66" charset="0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Bradley Hand ITC" pitchFamily="66" charset="0"/>
              </a:rPr>
              <a:t>mit</a:t>
            </a:r>
            <a:r>
              <a:rPr lang="cs-CZ" sz="2400" b="1" dirty="0" smtClean="0">
                <a:solidFill>
                  <a:srgbClr val="0070C0"/>
                </a:solidFill>
                <a:latin typeface="Bradley Hand ITC" pitchFamily="66" charset="0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Bradley Hand ITC" pitchFamily="66" charset="0"/>
              </a:rPr>
              <a:t>dir</a:t>
            </a:r>
            <a:r>
              <a:rPr lang="cs-CZ" sz="2400" b="1" dirty="0" smtClean="0">
                <a:solidFill>
                  <a:srgbClr val="0070C0"/>
                </a:solidFill>
                <a:latin typeface="Bradley Hand ITC" pitchFamily="66" charset="0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Bradley Hand ITC" pitchFamily="66" charset="0"/>
              </a:rPr>
              <a:t>aber</a:t>
            </a:r>
            <a:r>
              <a:rPr lang="cs-CZ" sz="2400" b="1" dirty="0" smtClean="0">
                <a:solidFill>
                  <a:srgbClr val="0070C0"/>
                </a:solidFill>
                <a:latin typeface="Bradley Hand ITC" pitchFamily="66" charset="0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Bradley Hand ITC" pitchFamily="66" charset="0"/>
              </a:rPr>
              <a:t>du</a:t>
            </a:r>
            <a:r>
              <a:rPr lang="cs-CZ" sz="2400" b="1" dirty="0" smtClean="0">
                <a:solidFill>
                  <a:srgbClr val="0070C0"/>
                </a:solidFill>
                <a:latin typeface="Bradley Hand ITC" pitchFamily="66" charset="0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Bradley Hand ITC" pitchFamily="66" charset="0"/>
              </a:rPr>
              <a:t>sprichst</a:t>
            </a:r>
            <a:r>
              <a:rPr lang="cs-CZ" sz="2400" b="1" dirty="0" smtClean="0">
                <a:solidFill>
                  <a:srgbClr val="0070C0"/>
                </a:solidFill>
                <a:latin typeface="Bradley Hand ITC" pitchFamily="66" charset="0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Bradley Hand ITC" pitchFamily="66" charset="0"/>
              </a:rPr>
              <a:t>nicht</a:t>
            </a:r>
            <a:r>
              <a:rPr lang="cs-CZ" sz="2400" b="1" dirty="0" smtClean="0">
                <a:solidFill>
                  <a:srgbClr val="0070C0"/>
                </a:solidFill>
                <a:latin typeface="Bradley Hand ITC" pitchFamily="66" charset="0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Bradley Hand ITC" pitchFamily="66" charset="0"/>
              </a:rPr>
              <a:t>mit</a:t>
            </a:r>
            <a:r>
              <a:rPr lang="cs-CZ" sz="2400" b="1" dirty="0" smtClean="0">
                <a:solidFill>
                  <a:srgbClr val="0070C0"/>
                </a:solidFill>
                <a:latin typeface="Bradley Hand ITC" pitchFamily="66" charset="0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Bradley Hand ITC" pitchFamily="66" charset="0"/>
              </a:rPr>
              <a:t>mir</a:t>
            </a:r>
            <a:r>
              <a:rPr lang="cs-CZ" sz="2400" b="1" dirty="0" smtClean="0">
                <a:solidFill>
                  <a:srgbClr val="0070C0"/>
                </a:solidFill>
                <a:latin typeface="Bradley Hand ITC" pitchFamily="66" charset="0"/>
              </a:rPr>
              <a:t>.</a:t>
            </a:r>
            <a:endParaRPr lang="cs-CZ" sz="2400" b="1" dirty="0">
              <a:solidFill>
                <a:srgbClr val="0070C0"/>
              </a:solidFill>
              <a:latin typeface="Bradley Hand ITC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4741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5253390"/>
              </p:ext>
            </p:extLst>
          </p:nvPr>
        </p:nvGraphicFramePr>
        <p:xfrm>
          <a:off x="1907704" y="2492896"/>
          <a:ext cx="4608512" cy="25958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208789"/>
                <a:gridCol w="1435438"/>
                <a:gridCol w="196428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sprechen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spr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dirty="0" err="1" smtClean="0"/>
                        <a:t>chst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er</a:t>
                      </a:r>
                      <a:r>
                        <a:rPr lang="cs-CZ" dirty="0" smtClean="0"/>
                        <a:t>/</a:t>
                      </a:r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/es </a:t>
                      </a:r>
                      <a:r>
                        <a:rPr lang="cs-CZ" dirty="0" err="1" smtClean="0"/>
                        <a:t>spr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dirty="0" err="1" smtClean="0"/>
                        <a:t>cht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helfen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dirty="0" err="1" smtClean="0"/>
                        <a:t>lfst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er</a:t>
                      </a:r>
                      <a:r>
                        <a:rPr lang="cs-CZ" dirty="0" smtClean="0"/>
                        <a:t>/</a:t>
                      </a:r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/es </a:t>
                      </a:r>
                      <a:r>
                        <a:rPr lang="cs-CZ" dirty="0" err="1" smtClean="0"/>
                        <a:t>h</a:t>
                      </a:r>
                      <a:r>
                        <a:rPr lang="cs-CZ" sz="1800" b="1" kern="1200" dirty="0" err="1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r>
                        <a:rPr lang="cs-CZ" dirty="0" err="1" smtClean="0"/>
                        <a:t>lft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treffen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tr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dirty="0" err="1" smtClean="0"/>
                        <a:t>ffst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er</a:t>
                      </a:r>
                      <a:r>
                        <a:rPr lang="cs-CZ" dirty="0" smtClean="0"/>
                        <a:t>/</a:t>
                      </a:r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/es </a:t>
                      </a:r>
                      <a:r>
                        <a:rPr lang="cs-CZ" dirty="0" err="1" smtClean="0"/>
                        <a:t>tr</a:t>
                      </a:r>
                      <a:r>
                        <a:rPr lang="cs-CZ" sz="1800" b="1" kern="1200" dirty="0" err="1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r>
                        <a:rPr lang="cs-CZ" dirty="0" err="1" smtClean="0"/>
                        <a:t>fft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essen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du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dirty="0" err="1" smtClean="0"/>
                        <a:t>sst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er</a:t>
                      </a:r>
                      <a:r>
                        <a:rPr lang="cs-CZ" dirty="0" smtClean="0"/>
                        <a:t>/</a:t>
                      </a:r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/es </a:t>
                      </a:r>
                      <a:r>
                        <a:rPr lang="cs-CZ" sz="1800" b="1" kern="1200" dirty="0" err="1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r>
                        <a:rPr lang="cs-CZ" dirty="0" err="1" smtClean="0"/>
                        <a:t>sst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sehen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ie</a:t>
                      </a:r>
                      <a:r>
                        <a:rPr lang="cs-CZ" dirty="0" err="1" smtClean="0"/>
                        <a:t>hst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er</a:t>
                      </a:r>
                      <a:r>
                        <a:rPr lang="cs-CZ" dirty="0" smtClean="0"/>
                        <a:t>/</a:t>
                      </a:r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/es </a:t>
                      </a:r>
                      <a:r>
                        <a:rPr lang="cs-CZ" dirty="0" err="1" smtClean="0"/>
                        <a:t>s</a:t>
                      </a:r>
                      <a:r>
                        <a:rPr lang="cs-CZ" sz="1800" b="1" kern="1200" dirty="0" err="1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ie</a:t>
                      </a:r>
                      <a:r>
                        <a:rPr lang="cs-CZ" dirty="0" err="1" smtClean="0"/>
                        <a:t>ht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lesen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l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ie</a:t>
                      </a:r>
                      <a:r>
                        <a:rPr lang="cs-CZ" dirty="0" err="1" smtClean="0"/>
                        <a:t>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er</a:t>
                      </a:r>
                      <a:r>
                        <a:rPr lang="cs-CZ" dirty="0" smtClean="0"/>
                        <a:t>/</a:t>
                      </a:r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/es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l</a:t>
                      </a:r>
                      <a:r>
                        <a:rPr lang="cs-CZ" sz="1800" b="1" kern="1200" dirty="0" err="1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ie</a:t>
                      </a:r>
                      <a:r>
                        <a:rPr lang="cs-CZ" baseline="0" dirty="0" err="1" smtClean="0"/>
                        <a:t>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nehmen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n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imm</a:t>
                      </a:r>
                      <a:r>
                        <a:rPr lang="cs-CZ" dirty="0" err="1" smtClean="0"/>
                        <a:t>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er</a:t>
                      </a:r>
                      <a:r>
                        <a:rPr lang="cs-CZ" dirty="0" smtClean="0"/>
                        <a:t>/</a:t>
                      </a:r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/es </a:t>
                      </a:r>
                      <a:r>
                        <a:rPr lang="cs-CZ" dirty="0" err="1" smtClean="0"/>
                        <a:t>n</a:t>
                      </a:r>
                      <a:r>
                        <a:rPr lang="cs-CZ" sz="1800" b="1" kern="1200" dirty="0" err="1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imm</a:t>
                      </a:r>
                      <a:r>
                        <a:rPr lang="cs-CZ" dirty="0" err="1" smtClean="0"/>
                        <a:t>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nejčastější slovesa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948720"/>
          </a:xfrm>
        </p:spPr>
        <p:txBody>
          <a:bodyPr/>
          <a:lstStyle/>
          <a:p>
            <a:r>
              <a:rPr lang="cs-CZ" dirty="0" err="1" smtClean="0"/>
              <a:t>Ergänzen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844824"/>
            <a:ext cx="8064896" cy="4752528"/>
          </a:xfrm>
        </p:spPr>
        <p:txBody>
          <a:bodyPr>
            <a:normAutofit fontScale="85000" lnSpcReduction="10000"/>
          </a:bodyPr>
          <a:lstStyle/>
          <a:p>
            <a:pPr marL="838350" indent="-514350">
              <a:lnSpc>
                <a:spcPct val="110000"/>
              </a:lnSpc>
              <a:buFont typeface="+mj-lt"/>
              <a:buAutoNum type="arabicPeriod"/>
            </a:pPr>
            <a:r>
              <a:rPr lang="de-DE" dirty="0" smtClean="0"/>
              <a:t>In den Sommerferien </a:t>
            </a:r>
            <a:r>
              <a:rPr lang="de-DE" i="1" dirty="0" smtClean="0"/>
              <a:t>(fahren) </a:t>
            </a:r>
            <a:r>
              <a:rPr lang="de-DE" dirty="0" smtClean="0"/>
              <a:t>ich </a:t>
            </a:r>
            <a:r>
              <a:rPr lang="cs-CZ" dirty="0" smtClean="0"/>
              <a:t>nach </a:t>
            </a:r>
            <a:r>
              <a:rPr lang="cs-CZ" dirty="0" err="1" smtClean="0"/>
              <a:t>Deutschland</a:t>
            </a:r>
            <a:r>
              <a:rPr lang="de-DE" dirty="0" smtClean="0"/>
              <a:t>.</a:t>
            </a:r>
            <a:r>
              <a:rPr lang="cs-CZ" dirty="0" smtClean="0"/>
              <a:t> </a:t>
            </a:r>
          </a:p>
          <a:p>
            <a:pPr marL="838350" indent="-514350">
              <a:lnSpc>
                <a:spcPct val="110000"/>
              </a:lnSpc>
              <a:buFont typeface="+mj-lt"/>
              <a:buAutoNum type="arabicPeriod"/>
            </a:pPr>
            <a:r>
              <a:rPr lang="de-DE" dirty="0" smtClean="0"/>
              <a:t>Wohin </a:t>
            </a:r>
            <a:r>
              <a:rPr lang="de-DE" i="1" dirty="0" smtClean="0"/>
              <a:t>(fahren) </a:t>
            </a:r>
            <a:r>
              <a:rPr lang="de-DE" dirty="0" smtClean="0"/>
              <a:t>du? </a:t>
            </a:r>
            <a:r>
              <a:rPr lang="de-DE" i="1" dirty="0" smtClean="0"/>
              <a:t>(fahren) </a:t>
            </a:r>
            <a:r>
              <a:rPr lang="de-DE" dirty="0" smtClean="0"/>
              <a:t> dein Freund auch mit?</a:t>
            </a:r>
            <a:endParaRPr lang="cs-CZ" dirty="0" smtClean="0"/>
          </a:p>
          <a:p>
            <a:pPr marL="838350" indent="-514350">
              <a:lnSpc>
                <a:spcPct val="110000"/>
              </a:lnSpc>
              <a:buFont typeface="+mj-lt"/>
              <a:buAutoNum type="arabicPeriod"/>
            </a:pPr>
            <a:r>
              <a:rPr lang="de-DE" dirty="0" smtClean="0"/>
              <a:t>Der Junge </a:t>
            </a:r>
            <a:r>
              <a:rPr lang="de-DE" i="1" dirty="0" smtClean="0"/>
              <a:t>(halten) </a:t>
            </a:r>
            <a:r>
              <a:rPr lang="de-DE" dirty="0" smtClean="0"/>
              <a:t> der Frau die Tür. </a:t>
            </a:r>
            <a:endParaRPr lang="cs-CZ" dirty="0" smtClean="0"/>
          </a:p>
          <a:p>
            <a:pPr marL="838350" indent="-514350">
              <a:lnSpc>
                <a:spcPct val="110000"/>
              </a:lnSpc>
              <a:buFont typeface="+mj-lt"/>
              <a:buAutoNum type="arabicPeriod"/>
            </a:pPr>
            <a:r>
              <a:rPr lang="de-DE" dirty="0" smtClean="0"/>
              <a:t>Der Lehrer</a:t>
            </a:r>
            <a:r>
              <a:rPr lang="cs-CZ" dirty="0" smtClean="0"/>
              <a:t> </a:t>
            </a:r>
            <a:r>
              <a:rPr lang="de-DE" i="1" dirty="0" smtClean="0"/>
              <a:t>(lassen) </a:t>
            </a:r>
            <a:r>
              <a:rPr lang="de-DE" dirty="0" smtClean="0"/>
              <a:t> die Schüler </a:t>
            </a:r>
            <a:r>
              <a:rPr lang="cs-CZ" dirty="0" err="1" smtClean="0"/>
              <a:t>schreiben</a:t>
            </a:r>
            <a:r>
              <a:rPr lang="de-DE" dirty="0" smtClean="0"/>
              <a:t>. </a:t>
            </a:r>
            <a:endParaRPr lang="cs-CZ" dirty="0" smtClean="0"/>
          </a:p>
          <a:p>
            <a:pPr marL="838350" indent="-514350">
              <a:lnSpc>
                <a:spcPct val="110000"/>
              </a:lnSpc>
              <a:buFont typeface="+mj-lt"/>
              <a:buAutoNum type="arabicPeriod"/>
            </a:pPr>
            <a:r>
              <a:rPr lang="de-DE" dirty="0" smtClean="0"/>
              <a:t>Der Schüler</a:t>
            </a:r>
            <a:r>
              <a:rPr lang="cs-CZ" dirty="0" smtClean="0"/>
              <a:t> </a:t>
            </a:r>
            <a:r>
              <a:rPr lang="de-DE" i="1" dirty="0" smtClean="0"/>
              <a:t>(lassen) </a:t>
            </a:r>
            <a:r>
              <a:rPr lang="de-DE" dirty="0" smtClean="0"/>
              <a:t> in der Pause das Fenster öffnen.</a:t>
            </a:r>
            <a:endParaRPr lang="cs-CZ" dirty="0" smtClean="0"/>
          </a:p>
          <a:p>
            <a:pPr marL="838350" indent="-514350">
              <a:lnSpc>
                <a:spcPct val="110000"/>
              </a:lnSpc>
              <a:buFont typeface="+mj-lt"/>
              <a:buAutoNum type="arabicPeriod"/>
            </a:pPr>
            <a:r>
              <a:rPr lang="de-DE" i="1" dirty="0" smtClean="0"/>
              <a:t> </a:t>
            </a:r>
            <a:r>
              <a:rPr lang="de-DE" dirty="0" smtClean="0"/>
              <a:t>Ich </a:t>
            </a:r>
            <a:r>
              <a:rPr lang="de-DE" i="1" dirty="0" smtClean="0"/>
              <a:t>(nehmen)</a:t>
            </a:r>
            <a:r>
              <a:rPr lang="de-DE" dirty="0" smtClean="0"/>
              <a:t> den Koffer. </a:t>
            </a:r>
            <a:endParaRPr lang="cs-CZ" dirty="0" smtClean="0"/>
          </a:p>
          <a:p>
            <a:pPr marL="838350" indent="-514350">
              <a:lnSpc>
                <a:spcPct val="110000"/>
              </a:lnSpc>
              <a:buFont typeface="+mj-lt"/>
              <a:buAutoNum type="arabicPeriod"/>
            </a:pPr>
            <a:r>
              <a:rPr lang="de-DE" dirty="0" smtClean="0"/>
              <a:t>Er </a:t>
            </a:r>
            <a:r>
              <a:rPr lang="de-DE" i="1" dirty="0" smtClean="0"/>
              <a:t>(essen) </a:t>
            </a:r>
            <a:r>
              <a:rPr lang="de-DE" dirty="0" smtClean="0"/>
              <a:t> für drei. </a:t>
            </a:r>
            <a:endParaRPr lang="cs-CZ" dirty="0" smtClean="0"/>
          </a:p>
          <a:p>
            <a:pPr marL="838350" indent="-514350">
              <a:lnSpc>
                <a:spcPct val="110000"/>
              </a:lnSpc>
              <a:buFont typeface="+mj-lt"/>
              <a:buAutoNum type="arabicPeriod"/>
            </a:pPr>
            <a:r>
              <a:rPr lang="de-DE" dirty="0" smtClean="0"/>
              <a:t>Du </a:t>
            </a:r>
            <a:r>
              <a:rPr lang="de-DE" i="1" dirty="0" smtClean="0"/>
              <a:t>(sprechen) </a:t>
            </a:r>
            <a:r>
              <a:rPr lang="de-DE" dirty="0" smtClean="0"/>
              <a:t> gut deutsch. </a:t>
            </a:r>
            <a:endParaRPr lang="cs-CZ" dirty="0" smtClean="0"/>
          </a:p>
          <a:p>
            <a:pPr marL="838350" indent="-514350">
              <a:lnSpc>
                <a:spcPct val="110000"/>
              </a:lnSpc>
              <a:buFont typeface="+mj-lt"/>
              <a:buAutoNum type="arabicPeriod"/>
            </a:pPr>
            <a:r>
              <a:rPr lang="de-DE" dirty="0" smtClean="0"/>
              <a:t>Deine Kusine </a:t>
            </a:r>
            <a:r>
              <a:rPr lang="de-DE" i="1" dirty="0" smtClean="0"/>
              <a:t>(sprechen) </a:t>
            </a:r>
            <a:r>
              <a:rPr lang="de-DE" dirty="0" smtClean="0"/>
              <a:t> </a:t>
            </a:r>
            <a:r>
              <a:rPr lang="cs-CZ" dirty="0" err="1" smtClean="0"/>
              <a:t>sehr</a:t>
            </a:r>
            <a:r>
              <a:rPr lang="cs-CZ" dirty="0" smtClean="0"/>
              <a:t> gut </a:t>
            </a:r>
            <a:r>
              <a:rPr lang="de-DE" dirty="0" smtClean="0"/>
              <a:t>englisch.</a:t>
            </a:r>
            <a:endParaRPr lang="cs-CZ" dirty="0" smtClean="0"/>
          </a:p>
          <a:p>
            <a:pPr marL="838350" indent="-514350">
              <a:lnSpc>
                <a:spcPct val="110000"/>
              </a:lnSpc>
              <a:buFont typeface="+mj-lt"/>
              <a:buAutoNum type="arabicPeriod"/>
            </a:pPr>
            <a:r>
              <a:rPr lang="de-DE" dirty="0" smtClean="0"/>
              <a:t> </a:t>
            </a:r>
            <a:r>
              <a:rPr lang="cs-CZ" dirty="0" smtClean="0"/>
              <a:t>Sabine</a:t>
            </a:r>
            <a:r>
              <a:rPr lang="de-DE" dirty="0" smtClean="0"/>
              <a:t> </a:t>
            </a:r>
            <a:r>
              <a:rPr lang="de-DE" i="1" dirty="0" smtClean="0"/>
              <a:t>(helfen) </a:t>
            </a:r>
            <a:r>
              <a:rPr lang="de-DE" dirty="0" smtClean="0"/>
              <a:t> </a:t>
            </a:r>
            <a:r>
              <a:rPr lang="cs-CZ" dirty="0" err="1" smtClean="0"/>
              <a:t>beim</a:t>
            </a:r>
            <a:r>
              <a:rPr lang="cs-CZ" dirty="0" smtClean="0"/>
              <a:t> </a:t>
            </a:r>
            <a:r>
              <a:rPr lang="cs-CZ" dirty="0" err="1" smtClean="0"/>
              <a:t>Umzug</a:t>
            </a:r>
            <a:r>
              <a:rPr lang="cs-CZ" dirty="0" smtClean="0"/>
              <a:t>.</a:t>
            </a:r>
            <a:r>
              <a:rPr lang="de-DE" dirty="0" smtClean="0"/>
              <a:t> </a:t>
            </a:r>
            <a:endParaRPr lang="cs-CZ" dirty="0" smtClean="0"/>
          </a:p>
          <a:p>
            <a:pPr marL="838350" indent="-514350">
              <a:lnSpc>
                <a:spcPct val="110000"/>
              </a:lnSpc>
              <a:buFont typeface="+mj-lt"/>
              <a:buAutoNum type="arabicPeriod"/>
            </a:pPr>
            <a:r>
              <a:rPr lang="de-DE" dirty="0" smtClean="0"/>
              <a:t>Er </a:t>
            </a:r>
            <a:r>
              <a:rPr lang="de-DE" i="1" dirty="0" smtClean="0"/>
              <a:t>(lesen) </a:t>
            </a:r>
            <a:r>
              <a:rPr lang="de-DE" dirty="0" smtClean="0"/>
              <a:t> jeden Tag Zeitung.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8351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cap="all" dirty="0" err="1" smtClean="0">
                <a:latin typeface="Arial" pitchFamily="34" charset="0"/>
                <a:cs typeface="Arial" pitchFamily="34" charset="0"/>
              </a:rPr>
              <a:t>Baumbach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Rudolf a </a:t>
            </a:r>
            <a:r>
              <a:rPr lang="cs-CZ" sz="2000" cap="all" dirty="0" err="1" smtClean="0">
                <a:latin typeface="Arial" pitchFamily="34" charset="0"/>
                <a:cs typeface="Arial" pitchFamily="34" charset="0"/>
              </a:rPr>
              <a:t>václavková</a:t>
            </a:r>
            <a:r>
              <a:rPr lang="cs-CZ" sz="2000" cap="all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Gertruda 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Mluvnice němčiny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Olomouc: FIN PUBLISHING, 1997,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ISBN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80-86002-27-6. 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latin typeface="Arial" charset="0"/>
                <a:cs typeface="Arial" charset="0"/>
              </a:rPr>
              <a:t>Obrázky </a:t>
            </a:r>
            <a:r>
              <a:rPr lang="cs-CZ" sz="2000" dirty="0">
                <a:latin typeface="Arial" charset="0"/>
                <a:cs typeface="Arial" charset="0"/>
              </a:rPr>
              <a:t>galerie Kliparty kvalitně [cit. </a:t>
            </a:r>
            <a:r>
              <a:rPr lang="cs-CZ" sz="2000" dirty="0" smtClean="0">
                <a:latin typeface="Arial" charset="0"/>
                <a:cs typeface="Arial" charset="0"/>
              </a:rPr>
              <a:t>11.8.2012]. </a:t>
            </a:r>
            <a:r>
              <a:rPr lang="cs-CZ" sz="2000" dirty="0">
                <a:latin typeface="Arial" charset="0"/>
                <a:cs typeface="Arial" charset="0"/>
              </a:rPr>
              <a:t>Dostupný pod licencí Microsoft Office 2010 WWW: &lt;http://office.microsoft.com/</a:t>
            </a:r>
            <a:r>
              <a:rPr lang="cs-CZ" sz="2000" dirty="0" err="1">
                <a:latin typeface="Arial" charset="0"/>
                <a:cs typeface="Arial" charset="0"/>
              </a:rPr>
              <a:t>cs-cz</a:t>
            </a:r>
            <a:r>
              <a:rPr lang="cs-CZ" sz="2000" dirty="0">
                <a:latin typeface="Arial" charset="0"/>
                <a:cs typeface="Arial" charset="0"/>
              </a:rPr>
              <a:t>/</a:t>
            </a:r>
            <a:r>
              <a:rPr lang="cs-CZ" sz="2000" dirty="0" err="1">
                <a:latin typeface="Arial" charset="0"/>
                <a:cs typeface="Arial" charset="0"/>
              </a:rPr>
              <a:t>images</a:t>
            </a:r>
            <a:r>
              <a:rPr lang="cs-CZ" sz="2000" dirty="0">
                <a:latin typeface="Arial" charset="0"/>
                <a:cs typeface="Arial" charset="0"/>
              </a:rPr>
              <a:t>/&gt;.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6310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137</TotalTime>
  <Words>315</Words>
  <Application>Microsoft Office PowerPoint</Application>
  <PresentationFormat>Předvádění na obrazovce (4:3)</PresentationFormat>
  <Paragraphs>120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Prezentace aplikace PowerPoint</vt:lpstr>
      <vt:lpstr>Prezentace aplikace PowerPoint</vt:lpstr>
      <vt:lpstr>Silná slovesa</vt:lpstr>
      <vt:lpstr>OBECNÁ GRAMATICKÁ PRAVIDLA</vt:lpstr>
      <vt:lpstr>a ä </vt:lpstr>
      <vt:lpstr>Další nejčastější slovesa</vt:lpstr>
      <vt:lpstr>e i / ie </vt:lpstr>
      <vt:lpstr>Další nejčastější slovesa</vt:lpstr>
      <vt:lpstr>Ergänzen Sie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POLÁKOVÁ Dagmar</dc:creator>
  <cp:lastModifiedBy>POLÁKOVÁ Dagmar</cp:lastModifiedBy>
  <cp:revision>17</cp:revision>
  <dcterms:created xsi:type="dcterms:W3CDTF">2013-03-26T07:08:50Z</dcterms:created>
  <dcterms:modified xsi:type="dcterms:W3CDTF">2013-06-04T10:47:32Z</dcterms:modified>
</cp:coreProperties>
</file>