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11">
  <p:sldMasterIdLst>
    <p:sldMasterId id="2147483768" r:id="rId1"/>
  </p:sldMasterIdLst>
  <p:notesMasterIdLst>
    <p:notesMasterId r:id="rId11"/>
  </p:notesMasterIdLst>
  <p:sldIdLst>
    <p:sldId id="256" r:id="rId2"/>
    <p:sldId id="263" r:id="rId3"/>
    <p:sldId id="264" r:id="rId4"/>
    <p:sldId id="266" r:id="rId5"/>
    <p:sldId id="269" r:id="rId6"/>
    <p:sldId id="270" r:id="rId7"/>
    <p:sldId id="271" r:id="rId8"/>
    <p:sldId id="268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1" autoAdjust="0"/>
    <p:restoredTop sz="90582" autoAdjust="0"/>
  </p:normalViewPr>
  <p:slideViewPr>
    <p:cSldViewPr>
      <p:cViewPr>
        <p:scale>
          <a:sx n="90" d="100"/>
          <a:sy n="90" d="100"/>
        </p:scale>
        <p:origin x="-960" y="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9228655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VY_32_INOVACE_10_B_09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 2010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Tabulka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a graf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10243" y="836712"/>
            <a:ext cx="9380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bulky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9512" y="1379531"/>
            <a:ext cx="8173415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Při psaní textu často potřebujeme informace uspořádat do tabulky. Pomáhají nám lépe organizovat data a tím zvýšit přehlednost.  Vytvořit  je můžeme několika způsoby.  Jednoduché je využít  na kartě Vložení příkaz Tabulky a po kliknutí na příkaz Rychlé tabulky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si vybrat některou z připravených.</a:t>
            </a:r>
            <a:r>
              <a:rPr kumimoji="0" lang="cs-CZ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Před ukázkou dalších způsobů tvorby tabulek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si ukažme rozdíl v použití kláves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Delete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Backspace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využívanými při práci s celou tabulkou. P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ři najetí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kurzorem na modrý křížek v levém horním rohu tabulky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kliknutí na něj celou tabulku vybereme.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Při stisknutí klávesy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Delete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tabulka zůstane zachována,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smazána budou všechna data.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stisknutí klávesy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Backspace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smažeme celou tabulku 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39" t="27206" r="60259" b="61245"/>
          <a:stretch/>
        </p:blipFill>
        <p:spPr bwMode="auto">
          <a:xfrm>
            <a:off x="6372200" y="3391391"/>
            <a:ext cx="1879317" cy="98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utoShape 7"/>
          <p:cNvSpPr>
            <a:spLocks noChangeShapeType="1"/>
          </p:cNvSpPr>
          <p:nvPr/>
        </p:nvSpPr>
        <p:spPr bwMode="auto">
          <a:xfrm flipV="1">
            <a:off x="5508104" y="3717032"/>
            <a:ext cx="936104" cy="33870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-324544" y="27809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908720"/>
            <a:ext cx="33073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způsoby vytvoření tabulky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51520" y="1202269"/>
            <a:ext cx="8340960" cy="5016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68165" tIns="190440" rIns="91440" bIns="114264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Tradiční postup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5400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Postavíme se do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místa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kam chceme tabulku vložit a p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řemístíme se na kartu Vložení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Pod příkazem Tabulka</a:t>
            </a:r>
            <a:r>
              <a:rPr lang="cs-CZ" b="1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vybereme položku Vložit tabulku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57897"/>
            <a:ext cx="2400300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573016"/>
            <a:ext cx="490390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just" defTabSz="5400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Otevře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se nám klasické dialogové okno,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kde můžeme nastavit počet řad i sloupců.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Zde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také můžeme nastavit způsoby automatického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přizpůsobení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buněk. Při volbě Pevná šířka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sloupce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(Auto) – ponecháme šířku na Wordu,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při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Přizpůsobit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obsahu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– šířka buněk se zúží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na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velikost vloženého obsahu a při volbě </a:t>
            </a:r>
            <a:endParaRPr lang="cs-CZ" dirty="0" smtClean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Přizpůsobit </a:t>
            </a: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oknu – bude tabulka přes celé okno.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5384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92696"/>
            <a:ext cx="3191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způsoby vytvoření tabulky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1340768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Postavíme se do místa, kam chceme tabulku vložit a přemístíme se na kartu Vložení </a:t>
            </a:r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251520" y="1988840"/>
            <a:ext cx="419858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Klikneme na příkaz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Tabulka, 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ajedeme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kurzorem myši nad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šachovnici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a vybereme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počet řádků a sloupců.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12" name="Rectangle 1"/>
          <p:cNvSpPr>
            <a:spLocks noChangeArrowheads="1"/>
          </p:cNvSpPr>
          <p:nvPr/>
        </p:nvSpPr>
        <p:spPr bwMode="auto">
          <a:xfrm>
            <a:off x="251520" y="3645024"/>
            <a:ext cx="388337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Klikneme na příkaz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Tabulka, vybereme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možnost Navrhnout tabulku. Kurzor se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změní v symbol tužky a můžeme začít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tvořit tabulku.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251520" y="5157192"/>
            <a:ext cx="914400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Další způsob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8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tvoření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00008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není přímo tvorbou tabulky, ale je také důležité ho zde zmínit. 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Jedná se o postup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přes schránku</a:t>
            </a:r>
            <a:r>
              <a:rPr lang="cs-CZ" b="1" dirty="0" smtClean="0">
                <a:solidFill>
                  <a:srgbClr val="00008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sady Office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zkopírování a vložení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tabulky vytvořené </a:t>
            </a:r>
          </a:p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 jiném dokumentu např. v Excelu.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247" b="53316"/>
          <a:stretch/>
        </p:blipFill>
        <p:spPr bwMode="auto">
          <a:xfrm>
            <a:off x="4450105" y="1747014"/>
            <a:ext cx="3722734" cy="326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3675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92696"/>
            <a:ext cx="6078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Graf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611560" y="1058253"/>
            <a:ext cx="813690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Graf prezentuje data atraktivnější formou, než je možné vyjádřit pomocí tabulky. Nejde ale jen o vzhled. Hodnoty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jsou v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grafu prezentovány pomocí symbolů, například sloupce, linie, kruhové výseče a pod., s jejichž pomocí lze jednotlivé hodnoty lépe srovnávat.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539552" y="2354397"/>
            <a:ext cx="5328592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Přejdeme na kartu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Vložení, v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e </a:t>
            </a:r>
          </a:p>
          <a:p>
            <a:pPr lvl="0" algn="just" defTabSz="5400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skupině příkazů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Ilustrace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klikneme na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příkaz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Graf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, otevře se dialogové okno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Vložit graf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které skýtá obrovskou škálu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možností, jak graficky vyjádřit naše data,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pečlivě volte, který graf je právě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pro vaše data nejvhodnější.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1560" y="4653136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defTabSz="540000"/>
            <a:r>
              <a:rPr lang="cs-CZ" dirty="0" smtClean="0"/>
              <a:t>	Nejtypičtějším je sloupcový graf, na obrázku je zvolen čtvrtý – prostorový,  skupinový .</a:t>
            </a:r>
          </a:p>
          <a:p>
            <a:pPr algn="just" defTabSz="540000"/>
            <a:r>
              <a:rPr lang="cs-CZ" dirty="0" smtClean="0"/>
              <a:t>	Po kliknutí na vybraný typ se otevře aplikace Excel, tam zadáme naše data. Excel zavřeme a v našem dokumentu se vytvoří zvolený graf. Ten můžeme dále upravovat, pomocí příkazů ze tří speciálních karet , které se objeví po kliknutí do grafu.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65624"/>
            <a:ext cx="3618784" cy="248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14178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620688"/>
            <a:ext cx="14221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Editace grafu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468165" tIns="190440" rIns="91440" bIns="114264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-396552" y="476672"/>
            <a:ext cx="3024336" cy="1061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68165" tIns="190440" rIns="91440" bIns="114264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300" b="1" i="0" u="none" strike="noStrike" cap="none" normalizeH="0" baseline="0" dirty="0" smtClean="0">
                <a:ln>
                  <a:noFill/>
                </a:ln>
                <a:solidFill>
                  <a:srgbClr val="0F243E"/>
                </a:solidFill>
                <a:effectLst/>
                <a:latin typeface="Trajan Pro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300" b="1" i="0" u="none" strike="noStrike" cap="none" normalizeH="0" baseline="0" dirty="0" smtClean="0">
                <a:ln>
                  <a:noFill/>
                </a:ln>
                <a:solidFill>
                  <a:srgbClr val="0F243E"/>
                </a:solidFill>
                <a:effectLst/>
                <a:latin typeface="Trajan Pro"/>
                <a:ea typeface="Calibri" pitchFamily="34" charset="0"/>
                <a:cs typeface="Times New Roman" pitchFamily="18" charset="0"/>
              </a:rPr>
            </a:b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</a:t>
            </a:r>
            <a:r>
              <a:rPr kumimoji="0" lang="cs-CZ" i="0" u="none" strike="noStrike" cap="none" normalizeH="0" baseline="0" dirty="0" smtClean="0" bmk="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arta Návrh</a:t>
            </a:r>
            <a:endParaRPr kumimoji="0" lang="cs-CZ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060848"/>
            <a:ext cx="8062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540000"/>
            <a:r>
              <a:rPr lang="cs-CZ" dirty="0" smtClean="0"/>
              <a:t>	Na této kartě můžeme změnit typ, všechny grafy ale nejsou vzájemně zaměnitelné.</a:t>
            </a:r>
            <a:endParaRPr lang="cs-CZ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539552" y="2636912"/>
            <a:ext cx="828092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Skupina příkazů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Data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pracuje s daty jako celkem, můžeme: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- zaměnit řádek za sloupec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– aktivní jen pro určité typy grafů; změní osu X za Y a naopak,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- Vybrat data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– otevře nové dialogové okno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Vybrat zdroj dat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kde si zvolíme oblast grafu, se kterou chceme pracovat. Můžeme prohodit sloupce a řádky, řádky či sloupce přidávat, upravovat nebo odebírat,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- Upravit data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– otevře zdrojovou tabulku v aplikaci Excel, kam můžeme zapsat nové číselné hodnoty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rovněž pracovat se sloupci i řádky,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- Aktualizovat data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– obnoví hodnoty v grafu.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5157192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540000"/>
            <a:r>
              <a:rPr lang="cs-CZ" dirty="0" smtClean="0"/>
              <a:t>	Ve skupině příkazů Rozložení grafu – volíme uspořádání jednotlivých prvků grafu a pomocí skupiny Styly grafů můžeme na celek aplikovat určité barevné schéma.</a:t>
            </a:r>
          </a:p>
          <a:p>
            <a:endParaRPr lang="cs-CZ" dirty="0"/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251520" y="5591659"/>
            <a:ext cx="7776864" cy="861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68165" tIns="190440" rIns="91440" bIns="114264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Obdobně intuitivní je využití možností na k</a:t>
            </a:r>
            <a:r>
              <a:rPr kumimoji="0" lang="cs-CZ" i="0" u="none" strike="noStrike" cap="none" normalizeH="0" baseline="0" dirty="0" smtClean="0" bmk="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artách Formát a Rozložení.</a:t>
            </a:r>
            <a:endParaRPr kumimoji="0" lang="cs-CZ" i="0" u="none" strike="noStrike" cap="none" normalizeH="0" baseline="0" dirty="0" smtClean="0">
              <a:ln>
                <a:noFill/>
              </a:ln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21" b="84257"/>
          <a:stretch/>
        </p:blipFill>
        <p:spPr bwMode="auto">
          <a:xfrm>
            <a:off x="1835696" y="980728"/>
            <a:ext cx="6765968" cy="10570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16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611560" y="908720"/>
            <a:ext cx="7920880" cy="5256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 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Vytvořte tabulku v MS Word , která bude mít 6 řádků a 9 sloupců – rozvrh hodin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Další tabulku vytvořte v MS Excel a zkopírujte do MS Word (délka, šířka, výška, výška malby a Kč/m2 jsou dány</a:t>
            </a:r>
            <a:r>
              <a:rPr lang="cs-CZ" smtClean="0">
                <a:latin typeface="Times New Roman"/>
                <a:ea typeface="Times New Roman"/>
              </a:rPr>
              <a:t>, ostatní </a:t>
            </a:r>
            <a:r>
              <a:rPr lang="cs-CZ" dirty="0" smtClean="0">
                <a:latin typeface="Times New Roman"/>
                <a:ea typeface="Times New Roman"/>
              </a:rPr>
              <a:t>hodnoty jsou pro kontrolu)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algn="just"/>
            <a:endParaRPr lang="cs-CZ" dirty="0" smtClean="0">
              <a:latin typeface="Times New Roman"/>
              <a:ea typeface="Times New Roman"/>
            </a:endParaRPr>
          </a:p>
          <a:p>
            <a:pPr algn="just"/>
            <a:endParaRPr kumimoji="0" lang="cs-CZ" sz="16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134317"/>
              </p:ext>
            </p:extLst>
          </p:nvPr>
        </p:nvGraphicFramePr>
        <p:xfrm>
          <a:off x="1482824" y="2708920"/>
          <a:ext cx="6113512" cy="324036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03711"/>
                <a:gridCol w="638725"/>
                <a:gridCol w="685685"/>
                <a:gridCol w="591766"/>
                <a:gridCol w="638725"/>
                <a:gridCol w="638725"/>
                <a:gridCol w="638725"/>
                <a:gridCol w="638725"/>
                <a:gridCol w="638725"/>
              </a:tblGrid>
              <a:tr h="367901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400" u="none" strike="noStrike">
                          <a:effectLst/>
                        </a:rPr>
                        <a:t>Malování bytu</a:t>
                      </a:r>
                      <a:endParaRPr lang="cs-CZ" sz="14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405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Místnost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Předsíň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Koupelna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WC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Obývací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dětský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ložnice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kuchyň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Celkem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405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 dirty="0" smtClean="0">
                          <a:effectLst/>
                        </a:rPr>
                        <a:t>Délka </a:t>
                      </a:r>
                      <a:endParaRPr lang="cs-CZ" sz="1000" b="0" i="0" u="none" strike="noStrike" dirty="0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405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Šířka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5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405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Výška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5470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Malování bytu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5470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Výška malby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0,2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0,2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0,2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971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Stěny m</a:t>
                      </a:r>
                      <a:r>
                        <a:rPr lang="cs-CZ" sz="1000" u="none" strike="noStrike" baseline="30000">
                          <a:effectLst/>
                        </a:rPr>
                        <a:t>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28,8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33,6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9,6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2,8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2,4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24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971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Strop m</a:t>
                      </a:r>
                      <a:r>
                        <a:rPr lang="cs-CZ" sz="1000" u="none" strike="noStrike" baseline="30000">
                          <a:effectLst/>
                        </a:rPr>
                        <a:t>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9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9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9715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Celkem m</a:t>
                      </a:r>
                      <a:r>
                        <a:rPr lang="cs-CZ" sz="1000" u="none" strike="noStrike" baseline="30000">
                          <a:effectLst/>
                        </a:rPr>
                        <a:t>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37,8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43,6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10,6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14,8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11,4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8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5470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Kč/m2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</a:t>
                      </a:r>
                      <a:endParaRPr lang="cs-CZ" sz="1000" b="1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 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  <a:tr h="254701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u="none" strike="noStrike">
                          <a:effectLst/>
                        </a:rPr>
                        <a:t>Malování Kč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453,60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523,20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127,20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177,60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136,80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96,00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>
                          <a:effectLst/>
                        </a:rPr>
                        <a:t>360,00</a:t>
                      </a:r>
                      <a:endParaRPr lang="cs-CZ" sz="1000" b="0" i="0" u="none" strike="noStrike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000" u="none" strike="noStrike" dirty="0">
                          <a:effectLst/>
                        </a:rPr>
                        <a:t>1874,40</a:t>
                      </a:r>
                      <a:endParaRPr lang="cs-CZ" sz="1000" b="0" i="0" u="none" strike="noStrike" dirty="0">
                        <a:effectLst/>
                        <a:latin typeface="Times New Roman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611560" y="908720"/>
            <a:ext cx="7920880" cy="52565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556792"/>
            <a:ext cx="7560840" cy="98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2938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791</TotalTime>
  <Words>392</Words>
  <Application>Microsoft Office PowerPoint</Application>
  <PresentationFormat>Předvádění na obrazovce (4:3)</PresentationFormat>
  <Paragraphs>215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123</cp:revision>
  <dcterms:created xsi:type="dcterms:W3CDTF">2013-03-18T13:09:52Z</dcterms:created>
  <dcterms:modified xsi:type="dcterms:W3CDTF">2013-06-04T06:14:19Z</dcterms:modified>
</cp:coreProperties>
</file>