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5" r:id="rId2"/>
    <p:sldId id="267" r:id="rId3"/>
    <p:sldId id="259" r:id="rId4"/>
    <p:sldId id="262" r:id="rId5"/>
    <p:sldId id="261" r:id="rId6"/>
    <p:sldId id="263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C699EC-1BBE-4DF3-856A-DD8D73BC1AC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CD0D72-BC74-47E5-918F-86E0B80A52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226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d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787474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VY_32_INOVACE_04_A_11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Mluvnice a gramatika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Konjunktiv II </a:t>
                      </a:r>
                      <a:r>
                        <a:rPr lang="cs-CZ" sz="1600" b="1" dirty="0" err="1" smtClean="0"/>
                        <a:t>Modalverben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3200" dirty="0"/>
              <a:t>Materiál je určen pro </a:t>
            </a:r>
            <a:r>
              <a:rPr lang="cs-CZ" sz="3200" dirty="0" smtClean="0"/>
              <a:t>studijní obory k výuce  </a:t>
            </a:r>
            <a:r>
              <a:rPr lang="cs-CZ" sz="3200" dirty="0"/>
              <a:t>předmětu </a:t>
            </a:r>
            <a:r>
              <a:rPr lang="cs-CZ" sz="3200" dirty="0" smtClean="0"/>
              <a:t>německý jazyk, </a:t>
            </a:r>
            <a:r>
              <a:rPr lang="cs-CZ" sz="3200" dirty="0"/>
              <a:t>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200" dirty="0"/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2587833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dirty="0" smtClean="0"/>
              <a:t>Konjunktiv II – konjunktiv préterita</a:t>
            </a:r>
            <a:endParaRPr lang="cs-CZ" sz="2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2457859"/>
              </p:ext>
            </p:extLst>
          </p:nvPr>
        </p:nvGraphicFramePr>
        <p:xfrm>
          <a:off x="467544" y="4221088"/>
          <a:ext cx="8013576" cy="185420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429896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Koncovky konjunktivu préterita</a:t>
                      </a:r>
                      <a:endParaRPr lang="pt-BR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Singular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err="1">
                          <a:solidFill>
                            <a:schemeClr val="bg1"/>
                          </a:solidFill>
                        </a:rPr>
                        <a:t>Plural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>
                          <a:solidFill>
                            <a:schemeClr val="bg1"/>
                          </a:solidFill>
                        </a:rPr>
                        <a:t>1. Person</a:t>
                      </a:r>
                    </a:p>
                  </a:txBody>
                  <a:tcPr anchor="ctr"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chemeClr val="bg1"/>
                          </a:solidFill>
                        </a:rPr>
                        <a:t>ich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19050" marR="19050" marT="9525" marB="9525"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-</a:t>
                      </a:r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te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19050" marR="19050" marT="9525" marB="9525" anchor="ctr"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chemeClr val="bg1"/>
                          </a:solidFill>
                        </a:rPr>
                        <a:t>wir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19050" marR="19050" marT="9525" marB="9525"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-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>
                          <a:solidFill>
                            <a:schemeClr val="bg1"/>
                          </a:solidFill>
                        </a:rPr>
                        <a:t>2. Person</a:t>
                      </a:r>
                    </a:p>
                  </a:txBody>
                  <a:tcPr anchor="ctr"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chemeClr val="bg1"/>
                          </a:solidFill>
                        </a:rPr>
                        <a:t>du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19050" marR="19050" marT="9525" marB="9525"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-test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19050" marR="19050" marT="9525" marB="9525" anchor="ctr"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chemeClr val="bg1"/>
                          </a:solidFill>
                        </a:rPr>
                        <a:t>ihr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19050" marR="19050" marT="9525" marB="9525"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-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tet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>
                          <a:solidFill>
                            <a:schemeClr val="bg1"/>
                          </a:solidFill>
                        </a:rPr>
                        <a:t>3. Person</a:t>
                      </a:r>
                    </a:p>
                  </a:txBody>
                  <a:tcPr anchor="ctr"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chemeClr val="bg1"/>
                          </a:solidFill>
                        </a:rPr>
                        <a:t>er</a:t>
                      </a:r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 / </a:t>
                      </a:r>
                      <a:r>
                        <a:rPr lang="cs-CZ" dirty="0" err="1">
                          <a:solidFill>
                            <a:schemeClr val="bg1"/>
                          </a:solidFill>
                        </a:rPr>
                        <a:t>sie</a:t>
                      </a:r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 / es</a:t>
                      </a:r>
                    </a:p>
                  </a:txBody>
                  <a:tcPr marL="19050" marR="19050" marT="9525" marB="9525"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- </a:t>
                      </a:r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te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19050" marR="19050" marT="9525" marB="9525" anchor="ctr"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chemeClr val="bg1"/>
                          </a:solidFill>
                        </a:rPr>
                        <a:t>Sie</a:t>
                      </a:r>
                      <a:r>
                        <a:rPr lang="cs-CZ" dirty="0">
                          <a:solidFill>
                            <a:schemeClr val="bg1"/>
                          </a:solidFill>
                        </a:rPr>
                        <a:t> / </a:t>
                      </a:r>
                      <a:r>
                        <a:rPr lang="cs-CZ" dirty="0" err="1">
                          <a:solidFill>
                            <a:schemeClr val="bg1"/>
                          </a:solidFill>
                        </a:rPr>
                        <a:t>sie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19050" marR="19050" marT="9525" marB="9525"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- ten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marL="19050" marR="19050" marT="9525" marB="9525"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3394528"/>
              </p:ext>
            </p:extLst>
          </p:nvPr>
        </p:nvGraphicFramePr>
        <p:xfrm>
          <a:off x="539552" y="2636912"/>
          <a:ext cx="8229600" cy="57912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err="1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Du</a:t>
                      </a:r>
                      <a:r>
                        <a:rPr lang="cs-CZ" sz="3200" b="0" dirty="0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 </a:t>
                      </a:r>
                      <a:r>
                        <a:rPr lang="cs-CZ" sz="3200" b="1" dirty="0" err="1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müss</a:t>
                      </a:r>
                      <a:r>
                        <a:rPr lang="cs-CZ" sz="3200" b="1" dirty="0" err="1" smtClean="0">
                          <a:solidFill>
                            <a:srgbClr val="FFC000"/>
                          </a:solidFill>
                          <a:latin typeface="+mn-lt"/>
                        </a:rPr>
                        <a:t>test</a:t>
                      </a:r>
                      <a:r>
                        <a:rPr lang="cs-CZ" sz="3200" b="1" dirty="0" smtClean="0">
                          <a:solidFill>
                            <a:srgbClr val="FFC000"/>
                          </a:solidFill>
                          <a:latin typeface="+mn-lt"/>
                        </a:rPr>
                        <a:t> </a:t>
                      </a:r>
                      <a:r>
                        <a:rPr lang="cs-CZ" sz="3200" b="0" dirty="0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nich so </a:t>
                      </a:r>
                      <a:r>
                        <a:rPr lang="cs-CZ" sz="3200" b="0" dirty="0" err="1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viel</a:t>
                      </a:r>
                      <a:r>
                        <a:rPr lang="cs-CZ" sz="3200" b="0" dirty="0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 </a:t>
                      </a:r>
                      <a:r>
                        <a:rPr lang="cs-CZ" sz="3200" b="1" dirty="0" err="1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arbeiten</a:t>
                      </a:r>
                      <a:r>
                        <a:rPr lang="cs-CZ" sz="3200" b="0" dirty="0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.</a:t>
                      </a:r>
                      <a:endParaRPr lang="cs-CZ" sz="3200" b="0" dirty="0">
                        <a:solidFill>
                          <a:sysClr val="windowText" lastClr="000000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Šipka ve tvaru U 12"/>
          <p:cNvSpPr/>
          <p:nvPr/>
        </p:nvSpPr>
        <p:spPr>
          <a:xfrm>
            <a:off x="3203848" y="2348880"/>
            <a:ext cx="3240360" cy="360040"/>
          </a:xfrm>
          <a:prstGeom prst="uturnArrow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Konjunktiv II</a:t>
            </a:r>
            <a:br>
              <a:rPr lang="cs-CZ" dirty="0" smtClean="0"/>
            </a:br>
            <a:r>
              <a:rPr lang="cs-CZ" dirty="0" err="1" smtClean="0"/>
              <a:t>Modalverben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1067702"/>
              </p:ext>
            </p:extLst>
          </p:nvPr>
        </p:nvGraphicFramePr>
        <p:xfrm>
          <a:off x="467544" y="2060848"/>
          <a:ext cx="7920881" cy="43446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6443"/>
                <a:gridCol w="1284290"/>
                <a:gridCol w="1417699"/>
                <a:gridCol w="403244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/>
                        <a:t>Infinitiv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Präteritum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1" smtClean="0">
                          <a:solidFill>
                            <a:srgbClr val="C00000"/>
                          </a:solidFill>
                        </a:rPr>
                        <a:t>Konjunktiv </a:t>
                      </a:r>
                      <a:r>
                        <a:rPr lang="cs-CZ" b="1" dirty="0">
                          <a:solidFill>
                            <a:srgbClr val="C00000"/>
                          </a:solidFill>
                        </a:rPr>
                        <a:t>II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dürfen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durf</a:t>
                      </a:r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dirty="0" err="1"/>
                        <a:t>en</a:t>
                      </a:r>
                      <a:endParaRPr lang="cs-CZ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1" dirty="0" err="1">
                          <a:solidFill>
                            <a:srgbClr val="C00000"/>
                          </a:solidFill>
                        </a:rPr>
                        <a:t>dürften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Dürfte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ich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Sie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etwas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fragen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?</a:t>
                      </a:r>
                      <a:r>
                        <a:rPr lang="cs-CZ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Směl bych se Vás na něco zeptat?</a:t>
                      </a:r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können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konn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dirty="0" err="1" smtClean="0"/>
                        <a:t>en</a:t>
                      </a:r>
                      <a:endParaRPr lang="cs-CZ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1">
                          <a:solidFill>
                            <a:srgbClr val="C00000"/>
                          </a:solidFill>
                        </a:rPr>
                        <a:t>könnten</a:t>
                      </a:r>
                      <a:endParaRPr lang="cs-CZ">
                        <a:solidFill>
                          <a:srgbClr val="C00000"/>
                        </a:solidFill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Wir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könnten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heute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kommen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.</a:t>
                      </a:r>
                    </a:p>
                    <a:p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Mohli bychom dnes přijít.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mögen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mo</a:t>
                      </a:r>
                      <a:r>
                        <a:rPr lang="cs-CZ" dirty="0" err="1">
                          <a:solidFill>
                            <a:srgbClr val="0070C0"/>
                          </a:solidFill>
                        </a:rPr>
                        <a:t>ch</a:t>
                      </a:r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dirty="0" err="1"/>
                        <a:t>en</a:t>
                      </a:r>
                      <a:endParaRPr lang="cs-CZ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1">
                          <a:solidFill>
                            <a:srgbClr val="C00000"/>
                          </a:solidFill>
                        </a:rPr>
                        <a:t>möchten</a:t>
                      </a:r>
                      <a:endParaRPr lang="cs-CZ">
                        <a:solidFill>
                          <a:srgbClr val="C00000"/>
                        </a:solidFill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Ich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möchte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mich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ausschlafen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. </a:t>
                      </a:r>
                    </a:p>
                    <a:p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Rád bych se vyspal.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müssen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muss</a:t>
                      </a:r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dirty="0" err="1"/>
                        <a:t>en</a:t>
                      </a:r>
                      <a:endParaRPr lang="cs-CZ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1">
                          <a:solidFill>
                            <a:srgbClr val="C00000"/>
                          </a:solidFill>
                        </a:rPr>
                        <a:t>müssten</a:t>
                      </a:r>
                      <a:endParaRPr lang="cs-CZ">
                        <a:solidFill>
                          <a:srgbClr val="C00000"/>
                        </a:solidFill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Ich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müsste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zu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Hause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fragen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.</a:t>
                      </a:r>
                    </a:p>
                    <a:p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Musel bych se zeptat doma.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sollen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soll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dirty="0" err="1" smtClean="0"/>
                        <a:t>en</a:t>
                      </a:r>
                      <a:endParaRPr lang="cs-CZ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sollten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Du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solltest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lernen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.</a:t>
                      </a:r>
                    </a:p>
                    <a:p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Měl by ses učit.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/>
                        <a:t>wollen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woll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dirty="0" err="1" smtClean="0"/>
                        <a:t>en</a:t>
                      </a:r>
                      <a:endParaRPr lang="cs-CZ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wollten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Er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wollte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mir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helfen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.</a:t>
                      </a:r>
                    </a:p>
                    <a:p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On by mi chtěl pomoct.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wissen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</a:t>
                      </a:r>
                      <a:r>
                        <a:rPr lang="cs-CZ" dirty="0" err="1" smtClean="0">
                          <a:solidFill>
                            <a:srgbClr val="0070C0"/>
                          </a:solidFill>
                        </a:rPr>
                        <a:t>u</a:t>
                      </a:r>
                      <a:r>
                        <a:rPr lang="cs-CZ" dirty="0" err="1" smtClean="0"/>
                        <a:t>ss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dirty="0" err="1" smtClean="0"/>
                        <a:t>en</a:t>
                      </a:r>
                      <a:endParaRPr lang="cs-CZ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wüssten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Sie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wüsste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es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nicht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.</a:t>
                      </a:r>
                    </a:p>
                    <a:p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Ona by to nevěděla.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marL="19050" marR="19050" marT="9525" marB="9525" anchor="ctr"/>
                </a:tc>
              </a:tr>
            </a:tbl>
          </a:graphicData>
        </a:graphic>
      </p:graphicFrame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Bilden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Konjunktiv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068960"/>
            <a:ext cx="4896544" cy="30963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de-DE" sz="2400" dirty="0" smtClean="0"/>
              <a:t>Er kann heute nicht kommen.</a:t>
            </a:r>
          </a:p>
          <a:p>
            <a:pPr>
              <a:buNone/>
            </a:pPr>
            <a:r>
              <a:rPr lang="de-DE" sz="2400" dirty="0" smtClean="0"/>
              <a:t>Du sollst dich waschen.</a:t>
            </a:r>
          </a:p>
          <a:p>
            <a:pPr>
              <a:buNone/>
            </a:pPr>
            <a:r>
              <a:rPr lang="de-DE" sz="2400" dirty="0" smtClean="0"/>
              <a:t>Der Verkäufer weißt es nicht.</a:t>
            </a:r>
          </a:p>
          <a:p>
            <a:pPr>
              <a:buNone/>
            </a:pPr>
            <a:r>
              <a:rPr lang="cs-CZ" sz="2400" dirty="0" err="1" smtClean="0"/>
              <a:t>Muss</a:t>
            </a:r>
            <a:r>
              <a:rPr lang="cs-CZ" sz="2400" dirty="0" smtClean="0"/>
              <a:t>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jetzt</a:t>
            </a:r>
            <a:r>
              <a:rPr lang="cs-CZ" sz="2400" dirty="0" smtClean="0"/>
              <a:t> </a:t>
            </a:r>
            <a:r>
              <a:rPr lang="cs-CZ" sz="2400" dirty="0" err="1" smtClean="0"/>
              <a:t>bezahlen</a:t>
            </a:r>
            <a:r>
              <a:rPr lang="cs-CZ" sz="2400" dirty="0" smtClean="0"/>
              <a:t>?</a:t>
            </a:r>
            <a:endParaRPr lang="de-DE" sz="2400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85192" y="1844824"/>
            <a:ext cx="8291264" cy="64807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err="1" smtClean="0">
                <a:solidFill>
                  <a:sysClr val="windowText" lastClr="000000"/>
                </a:solidFill>
              </a:rPr>
              <a:t>Du</a:t>
            </a:r>
            <a:r>
              <a:rPr lang="cs-CZ" sz="2400" dirty="0" smtClean="0">
                <a:solidFill>
                  <a:sysClr val="windowText" lastClr="000000"/>
                </a:solidFill>
              </a:rPr>
              <a:t> </a:t>
            </a:r>
            <a:r>
              <a:rPr lang="cs-CZ" sz="2400" dirty="0" err="1" smtClean="0">
                <a:solidFill>
                  <a:sysClr val="windowText" lastClr="000000"/>
                </a:solidFill>
              </a:rPr>
              <a:t>darfst</a:t>
            </a:r>
            <a:r>
              <a:rPr lang="cs-CZ" sz="2400" dirty="0" smtClean="0">
                <a:solidFill>
                  <a:sysClr val="windowText" lastClr="000000"/>
                </a:solidFill>
              </a:rPr>
              <a:t> </a:t>
            </a:r>
            <a:r>
              <a:rPr lang="cs-CZ" sz="2400" dirty="0" err="1" smtClean="0">
                <a:solidFill>
                  <a:sysClr val="windowText" lastClr="000000"/>
                </a:solidFill>
              </a:rPr>
              <a:t>jetzt</a:t>
            </a:r>
            <a:r>
              <a:rPr lang="cs-CZ" sz="2400" dirty="0" smtClean="0">
                <a:solidFill>
                  <a:sysClr val="windowText" lastClr="000000"/>
                </a:solidFill>
              </a:rPr>
              <a:t> </a:t>
            </a:r>
            <a:r>
              <a:rPr lang="cs-CZ" sz="2400" dirty="0" err="1" smtClean="0">
                <a:solidFill>
                  <a:sysClr val="windowText" lastClr="000000"/>
                </a:solidFill>
              </a:rPr>
              <a:t>nicht</a:t>
            </a:r>
            <a:r>
              <a:rPr lang="cs-CZ" sz="2400" dirty="0" smtClean="0">
                <a:solidFill>
                  <a:sysClr val="windowText" lastClr="000000"/>
                </a:solidFill>
              </a:rPr>
              <a:t> </a:t>
            </a:r>
            <a:r>
              <a:rPr lang="cs-CZ" sz="2400" dirty="0" err="1" smtClean="0">
                <a:solidFill>
                  <a:sysClr val="windowText" lastClr="000000"/>
                </a:solidFill>
              </a:rPr>
              <a:t>rauchen</a:t>
            </a:r>
            <a:r>
              <a:rPr lang="cs-CZ" sz="2400" dirty="0" smtClean="0">
                <a:solidFill>
                  <a:sysClr val="windowText" lastClr="000000"/>
                </a:solidFill>
              </a:rPr>
              <a:t>.</a:t>
            </a:r>
            <a:r>
              <a:rPr lang="de-DE" sz="2400" dirty="0" smtClean="0">
                <a:solidFill>
                  <a:sysClr val="windowText" lastClr="000000"/>
                </a:solidFill>
              </a:rPr>
              <a:t>  </a:t>
            </a:r>
            <a:r>
              <a:rPr lang="cs-CZ" sz="2400" i="1" dirty="0" err="1" smtClean="0">
                <a:solidFill>
                  <a:sysClr val="windowText" lastClr="000000"/>
                </a:solidFill>
              </a:rPr>
              <a:t>Du</a:t>
            </a:r>
            <a:r>
              <a:rPr lang="cs-CZ" sz="2400" i="1" dirty="0" smtClean="0">
                <a:solidFill>
                  <a:sysClr val="windowText" lastClr="000000"/>
                </a:solidFill>
              </a:rPr>
              <a:t> </a:t>
            </a:r>
            <a:r>
              <a:rPr lang="cs-CZ" sz="2400" i="1" dirty="0" err="1" smtClean="0">
                <a:solidFill>
                  <a:srgbClr val="00B0F0"/>
                </a:solidFill>
              </a:rPr>
              <a:t>durftest</a:t>
            </a:r>
            <a:r>
              <a:rPr lang="cs-CZ" sz="2400" i="1" dirty="0" smtClean="0">
                <a:solidFill>
                  <a:srgbClr val="00B0F0"/>
                </a:solidFill>
              </a:rPr>
              <a:t> </a:t>
            </a:r>
            <a:r>
              <a:rPr lang="cs-CZ" sz="2400" i="1" dirty="0" smtClean="0">
                <a:solidFill>
                  <a:sysClr val="windowText" lastClr="000000"/>
                </a:solidFill>
              </a:rPr>
              <a:t>in der Pause </a:t>
            </a:r>
            <a:r>
              <a:rPr lang="cs-CZ" sz="2400" i="1" dirty="0" err="1" smtClean="0">
                <a:solidFill>
                  <a:srgbClr val="00B0F0"/>
                </a:solidFill>
              </a:rPr>
              <a:t>rauchen</a:t>
            </a:r>
            <a:r>
              <a:rPr lang="de-DE" sz="2400" i="1" dirty="0" smtClean="0">
                <a:solidFill>
                  <a:sysClr val="windowText" lastClr="000000"/>
                </a:solidFill>
              </a:rPr>
              <a:t>.</a:t>
            </a:r>
            <a:endParaRPr kumimoji="0" lang="de-DE" sz="2400" b="0" i="1" u="none" strike="noStrike" kern="1200" cap="none" spc="0" normalizeH="0" baseline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23928" y="3068960"/>
            <a:ext cx="5796136" cy="28803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</a:rPr>
              <a:t>Er könnte morgen kommen.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</a:rPr>
              <a:t>Du solltest dich waschen.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</a:rPr>
              <a:t>Die Verkäuferin</a:t>
            </a:r>
            <a:r>
              <a:rPr kumimoji="0" lang="de-DE" sz="2400" b="0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</a:rPr>
              <a:t> wüsste es vielleicht.</a:t>
            </a:r>
            <a:endParaRPr kumimoji="0" lang="de-DE" sz="2400" b="0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</a:rPr>
              <a:t>Müsste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</a:rPr>
              <a:t>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</a:rPr>
              <a:t>ich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</a:rPr>
              <a:t>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</a:rPr>
              <a:t>jetz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</a:rPr>
              <a:t>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</a:rPr>
              <a:t>bezahlen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</a:rPr>
              <a:t>?</a:t>
            </a:r>
            <a:endParaRPr kumimoji="0" lang="de-DE" sz="2400" b="0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903" y="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/>
              <a:t>Přeložte do češtiny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6203032" cy="280831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sollten</a:t>
            </a:r>
            <a:r>
              <a:rPr lang="cs-CZ" sz="2800" dirty="0" smtClean="0"/>
              <a:t> </a:t>
            </a:r>
            <a:r>
              <a:rPr lang="cs-CZ" sz="2800" dirty="0" err="1" smtClean="0"/>
              <a:t>mehr</a:t>
            </a:r>
            <a:r>
              <a:rPr lang="cs-CZ" sz="2800" dirty="0" smtClean="0"/>
              <a:t> </a:t>
            </a:r>
            <a:r>
              <a:rPr lang="cs-CZ" sz="2800" dirty="0" err="1" smtClean="0"/>
              <a:t>lernen</a:t>
            </a:r>
            <a:r>
              <a:rPr lang="cs-CZ" sz="28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müsste</a:t>
            </a:r>
            <a:r>
              <a:rPr lang="cs-CZ" sz="2800" dirty="0" smtClean="0"/>
              <a:t> </a:t>
            </a:r>
            <a:r>
              <a:rPr lang="cs-CZ" sz="2800" dirty="0" err="1" smtClean="0"/>
              <a:t>mehr</a:t>
            </a:r>
            <a:r>
              <a:rPr lang="cs-CZ" sz="2800" dirty="0" smtClean="0"/>
              <a:t> </a:t>
            </a:r>
            <a:r>
              <a:rPr lang="cs-CZ" sz="2800" dirty="0" err="1" smtClean="0"/>
              <a:t>bezahlen</a:t>
            </a:r>
            <a:r>
              <a:rPr lang="cs-CZ" sz="28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dürftet</a:t>
            </a:r>
            <a:r>
              <a:rPr lang="cs-CZ" sz="2800" dirty="0" smtClean="0"/>
              <a:t> </a:t>
            </a:r>
            <a:r>
              <a:rPr lang="cs-CZ" sz="2800" dirty="0" err="1" smtClean="0"/>
              <a:t>nicht</a:t>
            </a:r>
            <a:r>
              <a:rPr lang="cs-CZ" sz="2800" dirty="0" smtClean="0"/>
              <a:t> Auto </a:t>
            </a:r>
            <a:r>
              <a:rPr lang="cs-CZ" sz="2800" dirty="0" err="1" smtClean="0"/>
              <a:t>fahren</a:t>
            </a:r>
            <a:r>
              <a:rPr lang="cs-CZ" sz="28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Er </a:t>
            </a:r>
            <a:r>
              <a:rPr lang="cs-CZ" sz="2800" dirty="0" err="1" smtClean="0"/>
              <a:t>müsste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Prüfung</a:t>
            </a:r>
            <a:r>
              <a:rPr lang="cs-CZ" sz="2800" dirty="0" smtClean="0"/>
              <a:t> </a:t>
            </a:r>
            <a:r>
              <a:rPr lang="cs-CZ" sz="2800" dirty="0" err="1" smtClean="0"/>
              <a:t>wiederholen</a:t>
            </a:r>
            <a:r>
              <a:rPr lang="cs-CZ" sz="28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könntest</a:t>
            </a:r>
            <a:r>
              <a:rPr lang="cs-CZ" sz="2800" dirty="0" smtClean="0"/>
              <a:t> </a:t>
            </a:r>
            <a:r>
              <a:rPr lang="cs-CZ" sz="2800" dirty="0" err="1" smtClean="0"/>
              <a:t>mich</a:t>
            </a:r>
            <a:r>
              <a:rPr lang="cs-CZ" sz="2800" dirty="0" smtClean="0"/>
              <a:t> </a:t>
            </a:r>
            <a:r>
              <a:rPr lang="cs-CZ" sz="2800" dirty="0" err="1" smtClean="0"/>
              <a:t>fragen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3875647"/>
            <a:ext cx="6203032" cy="2808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/>
            </a:pPr>
            <a:r>
              <a:rPr lang="cs-CZ" sz="2800" i="1" dirty="0" smtClean="0">
                <a:solidFill>
                  <a:srgbClr val="FFC000"/>
                </a:solidFill>
              </a:rPr>
              <a:t>Měli bychom se víc učit.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i="1" dirty="0" smtClean="0">
                <a:solidFill>
                  <a:srgbClr val="FFC000"/>
                </a:solidFill>
              </a:rPr>
              <a:t>Musel bych zaplatit víc.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i="1" dirty="0" smtClean="0">
                <a:solidFill>
                  <a:srgbClr val="FFC000"/>
                </a:solidFill>
              </a:rPr>
              <a:t>Vy byste nesměli řídit auto.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i="1" dirty="0" smtClean="0">
                <a:solidFill>
                  <a:srgbClr val="FFC000"/>
                </a:solidFill>
              </a:rPr>
              <a:t>On by musel tu zkoušku opakovat.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i="1" dirty="0" smtClean="0">
                <a:solidFill>
                  <a:srgbClr val="FFC000"/>
                </a:solidFill>
              </a:rPr>
              <a:t>Mohl by ses mě zeptat.</a:t>
            </a:r>
            <a:endParaRPr lang="cs-CZ" sz="28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2949586"/>
      </p:ext>
    </p:extLst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8363272" cy="543346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Vyjádřete přání (</a:t>
            </a:r>
            <a:r>
              <a:rPr lang="cs-CZ" b="1" dirty="0" smtClean="0"/>
              <a:t>převeďte věty do konjunktivu II</a:t>
            </a:r>
            <a:r>
              <a:rPr lang="cs-CZ" dirty="0" smtClean="0"/>
              <a:t>) a přeložte do češtiny: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Er </a:t>
            </a:r>
            <a:r>
              <a:rPr lang="cs-CZ" dirty="0" err="1" smtClean="0"/>
              <a:t>darf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rauchen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W</a:t>
            </a:r>
            <a:r>
              <a:rPr lang="de-DE" dirty="0" err="1" smtClean="0"/>
              <a:t>ir</a:t>
            </a:r>
            <a:r>
              <a:rPr lang="de-DE" dirty="0"/>
              <a:t> </a:t>
            </a:r>
            <a:r>
              <a:rPr lang="de-DE" dirty="0" smtClean="0"/>
              <a:t>können</a:t>
            </a:r>
            <a:r>
              <a:rPr lang="de-DE" dirty="0"/>
              <a:t> die Aufgabe nicht lösen</a:t>
            </a:r>
            <a:r>
              <a:rPr lang="de-DE" dirty="0" smtClean="0"/>
              <a:t>.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so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187624" y="2132856"/>
            <a:ext cx="6120680" cy="113877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Př.:	</a:t>
            </a:r>
            <a:r>
              <a:rPr lang="cs-CZ" sz="2000" b="1" dirty="0" err="1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Ich</a:t>
            </a:r>
            <a:r>
              <a:rPr lang="cs-CZ" sz="2000" b="1" dirty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 kann </a:t>
            </a:r>
            <a:r>
              <a:rPr lang="cs-CZ" sz="2000" b="1" dirty="0" err="1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nicht</a:t>
            </a:r>
            <a:r>
              <a:rPr lang="cs-CZ" sz="2000" b="1" dirty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b="1" dirty="0" err="1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schwimmen</a:t>
            </a:r>
            <a:r>
              <a:rPr lang="cs-CZ" sz="2000" b="1" dirty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000" dirty="0" err="1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Wenn</a:t>
            </a: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dirty="0" err="1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ich</a:t>
            </a: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dirty="0" err="1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nur</a:t>
            </a: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dirty="0" err="1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schwimmen</a:t>
            </a: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dirty="0" err="1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könnte</a:t>
            </a: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!</a:t>
            </a:r>
          </a:p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schemeClr val="bg2">
                    <a:lumMod val="75000"/>
                  </a:schemeClr>
                </a:solidFill>
                <a:latin typeface="Comic Sans MS" pitchFamily="66" charset="0"/>
              </a:rPr>
              <a:t>	(Neumím plavat. Kdybych tak uměl plavat!)</a:t>
            </a:r>
          </a:p>
        </p:txBody>
      </p:sp>
    </p:spTree>
    <p:extLst>
      <p:ext uri="{BB962C8B-B14F-4D97-AF65-F5344CB8AC3E}">
        <p14:creationId xmlns:p14="http://schemas.microsoft.com/office/powerpoint/2010/main" val="1934740581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Baumbach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Rudolf a </a:t>
            </a: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václavková</a:t>
            </a:r>
            <a:r>
              <a:rPr lang="cs-CZ" sz="2000" cap="al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Gertruda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Mluvnice němčiny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Olomouc: FIN PUBLISHING, 1997,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80-86002-27-6.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Obrázky </a:t>
            </a:r>
            <a:r>
              <a:rPr lang="cs-CZ" sz="2000" dirty="0">
                <a:latin typeface="Arial" charset="0"/>
                <a:cs typeface="Arial" charset="0"/>
              </a:rPr>
              <a:t>galerie Kliparty kvalitně [cit. </a:t>
            </a:r>
            <a:r>
              <a:rPr lang="cs-CZ" sz="2000" dirty="0" smtClean="0">
                <a:latin typeface="Arial" charset="0"/>
                <a:cs typeface="Arial" charset="0"/>
              </a:rPr>
              <a:t>11.8.2012]. </a:t>
            </a:r>
            <a:r>
              <a:rPr lang="cs-CZ" sz="2000" dirty="0">
                <a:latin typeface="Arial" charset="0"/>
                <a:cs typeface="Arial" charset="0"/>
              </a:rPr>
              <a:t>Dostupný pod licencí Microsoft Office 2010 WWW: &lt;http://office.microsoft.com/</a:t>
            </a:r>
            <a:r>
              <a:rPr lang="cs-CZ" sz="2000" dirty="0" err="1">
                <a:latin typeface="Arial" charset="0"/>
                <a:cs typeface="Arial" charset="0"/>
              </a:rPr>
              <a:t>cs-cz</a:t>
            </a:r>
            <a:r>
              <a:rPr lang="cs-CZ" sz="2000" dirty="0">
                <a:latin typeface="Arial" charset="0"/>
                <a:cs typeface="Arial" charset="0"/>
              </a:rPr>
              <a:t>/</a:t>
            </a:r>
            <a:r>
              <a:rPr lang="cs-CZ" sz="2000" dirty="0" err="1">
                <a:latin typeface="Arial" charset="0"/>
                <a:cs typeface="Arial" charset="0"/>
              </a:rPr>
              <a:t>images</a:t>
            </a:r>
            <a:r>
              <a:rPr lang="cs-CZ" sz="2000" dirty="0">
                <a:latin typeface="Arial" charset="0"/>
                <a:cs typeface="Arial" charset="0"/>
              </a:rPr>
              <a:t>/&gt;.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88942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vičení -rod podstatných jme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Cvičení -rod podstatných jmen</Template>
  <TotalTime>314</TotalTime>
  <Words>446</Words>
  <Application>Microsoft Office PowerPoint</Application>
  <PresentationFormat>Předvádění na obrazovce (4:3)</PresentationFormat>
  <Paragraphs>118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Cvičení -rod podstatných jmen</vt:lpstr>
      <vt:lpstr>Prezentace aplikace PowerPoint</vt:lpstr>
      <vt:lpstr>Prezentace aplikace PowerPoint</vt:lpstr>
      <vt:lpstr>Konjunktiv II – konjunktiv préterita</vt:lpstr>
      <vt:lpstr>Konjunktiv II Modalverben</vt:lpstr>
      <vt:lpstr>Bilden Sie Konjunktiv II.</vt:lpstr>
      <vt:lpstr>Přeložte do češtiny:</vt:lpstr>
      <vt:lpstr>Prezentace aplikace PowerPoint</vt:lpstr>
      <vt:lpstr>Prezentace aplikace PowerPoint</vt:lpstr>
    </vt:vector>
  </TitlesOfParts>
  <Company>vocelova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Konjunktiv II</dc:title>
  <dc:creator>zpolakova00</dc:creator>
  <cp:lastModifiedBy>POLÁKOVÁ Dagmar</cp:lastModifiedBy>
  <cp:revision>31</cp:revision>
  <dcterms:created xsi:type="dcterms:W3CDTF">2013-02-08T07:51:23Z</dcterms:created>
  <dcterms:modified xsi:type="dcterms:W3CDTF">2013-06-04T10:52:14Z</dcterms:modified>
</cp:coreProperties>
</file>