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0"/>
  </p:notesMasterIdLst>
  <p:sldIdLst>
    <p:sldId id="256" r:id="rId2"/>
    <p:sldId id="264" r:id="rId3"/>
    <p:sldId id="262" r:id="rId4"/>
    <p:sldId id="258" r:id="rId5"/>
    <p:sldId id="260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BAD1C-C3A2-4A9E-943C-2D660E9A213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D24D1-47B1-4ACF-BA69-0FCE0CF9AC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16C5678-EE20-4FA5-88E2-6E0BD67A2E26}" type="datetime1">
              <a:rPr lang="en-US" smtClean="0"/>
              <a:pPr/>
              <a:t>6/5/2013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11D738E-8962-435F-8C43-147B8DD7E819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9CAEA93-55E7-4DA9-90C2-089A26EEFEC4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4CF3C7-6809-4F39-BD67-A75817BDDE0A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EAEB24-CE78-465C-A726-91D0868FA48F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BAADF0-1749-4E8B-9691-B44A5F8C0895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8AF628A-A867-4937-BBE5-207DB6F9C51A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18BBB94-68E6-4675-A946-F1C5994EDBD7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3B8377-21E3-4835-B75D-4E2847E2750F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051B39-B140-43FE-96DB-472A2B59CE7C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600BB2-27C5-458B-ABCE-839C88CF47CE}" type="datetime1">
              <a:rPr lang="en-US" smtClean="0"/>
              <a:pPr/>
              <a:t>6/5/2013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685800" y="4114800"/>
            <a:ext cx="7772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0C4986D-6BE9-4264-908F-02DB36FD8D6C}" type="datetime1">
              <a:rPr lang="en-US" smtClean="0"/>
              <a:pPr/>
              <a:t>6/5/2013</a:t>
            </a:fld>
            <a:endParaRPr lang="en-US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0C4986D-6BE9-4264-908F-02DB36FD8D6C}" type="datetime1">
              <a:rPr lang="en-US" smtClean="0"/>
              <a:pPr/>
              <a:t>6/5/2013</a:t>
            </a:fld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Konjunktiv II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Hilfsverben</a:t>
            </a:r>
            <a:endParaRPr lang="cs-CZ" sz="4400" dirty="0" smtClean="0"/>
          </a:p>
          <a:p>
            <a:r>
              <a:rPr lang="cs-CZ" sz="4400" i="1" dirty="0" smtClean="0"/>
              <a:t>Pomocná slovesa</a:t>
            </a:r>
            <a:endParaRPr lang="cs-CZ" sz="4400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01213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4787474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VY_32_INOVACE_04_A_12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Konjunktiv II </a:t>
                      </a:r>
                      <a:r>
                        <a:rPr lang="cs-CZ" sz="1600" b="1" dirty="0" smtClean="0"/>
                        <a:t>- </a:t>
                      </a:r>
                      <a:r>
                        <a:rPr lang="cs-CZ" sz="1600" b="1" dirty="0" err="1" smtClean="0"/>
                        <a:t>Hilfsverben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9768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600200"/>
          </a:xfrm>
        </p:spPr>
        <p:txBody>
          <a:bodyPr/>
          <a:lstStyle/>
          <a:p>
            <a:r>
              <a:rPr lang="cs-CZ" dirty="0" err="1" smtClean="0">
                <a:solidFill>
                  <a:srgbClr val="2F5897"/>
                </a:solidFill>
                <a:latin typeface="Century Gothic"/>
              </a:rPr>
              <a:t>Hilfsverben</a:t>
            </a:r>
            <a:r>
              <a:rPr lang="cs-CZ" dirty="0" smtClean="0">
                <a:solidFill>
                  <a:srgbClr val="2F5897"/>
                </a:solidFill>
                <a:latin typeface="Century Gothic"/>
              </a:rPr>
              <a:t/>
            </a:r>
            <a:br>
              <a:rPr lang="cs-CZ" dirty="0" smtClean="0">
                <a:solidFill>
                  <a:srgbClr val="2F5897"/>
                </a:solidFill>
                <a:latin typeface="Century Gothic"/>
              </a:rPr>
            </a:br>
            <a:r>
              <a:rPr lang="cs-CZ" sz="3200" i="1" dirty="0" smtClean="0">
                <a:solidFill>
                  <a:srgbClr val="2F5897"/>
                </a:solidFill>
                <a:latin typeface="Century Gothic"/>
              </a:rPr>
              <a:t>pomocná slovesa</a:t>
            </a:r>
            <a:endParaRPr lang="cs-CZ" sz="3200" i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10858278"/>
              </p:ext>
            </p:extLst>
          </p:nvPr>
        </p:nvGraphicFramePr>
        <p:xfrm>
          <a:off x="107504" y="2420888"/>
          <a:ext cx="8939399" cy="202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7057"/>
                <a:gridCol w="1277057"/>
                <a:gridCol w="1277057"/>
                <a:gridCol w="1277057"/>
                <a:gridCol w="1277057"/>
                <a:gridCol w="1277057"/>
                <a:gridCol w="12770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Infinitiv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Präteritum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Konjunktiv </a:t>
                      </a:r>
                      <a:r>
                        <a:rPr lang="cs-CZ" b="0" dirty="0">
                          <a:solidFill>
                            <a:srgbClr val="FF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II</a:t>
                      </a:r>
                      <a:endParaRPr lang="cs-CZ" b="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ich </a:t>
                      </a:r>
                      <a:b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er / sie / 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du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wir</a:t>
                      </a:r>
                      <a:r>
                        <a:rPr lang="cs-CZ" b="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br>
                        <a:rPr lang="cs-CZ" b="0" dirty="0">
                          <a:effectLst/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b="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Sie</a:t>
                      </a:r>
                      <a:r>
                        <a:rPr lang="cs-CZ" b="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/ </a:t>
                      </a:r>
                      <a:r>
                        <a:rPr lang="cs-CZ" b="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sie</a:t>
                      </a:r>
                      <a:endParaRPr lang="cs-CZ" b="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ihr</a:t>
                      </a:r>
                      <a:endParaRPr lang="cs-CZ" b="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sein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waren</a:t>
                      </a: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wären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wäre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wär(e)st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wären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wäret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haben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hatten</a:t>
                      </a: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hätten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hätte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hättest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hätten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hättet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werden</a:t>
                      </a:r>
                      <a:endParaRPr lang="cs-CZ" b="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effectLst/>
                          <a:latin typeface="Arial" pitchFamily="34" charset="0"/>
                          <a:cs typeface="Arial" pitchFamily="34" charset="0"/>
                        </a:rPr>
                        <a:t>wurden</a:t>
                      </a: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würden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würde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würdest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würden</a:t>
                      </a:r>
                      <a:endParaRPr lang="cs-CZ" b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b="0" dirty="0" err="1">
                          <a:solidFill>
                            <a:srgbClr val="0000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würdet</a:t>
                      </a:r>
                      <a:endParaRPr lang="cs-CZ" b="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9525" marB="9525" anchor="ctr"/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1494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772400" cy="1800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/>
              <a:t>Slabá a silná slovesa vyjadřují konjunktiv </a:t>
            </a:r>
            <a:r>
              <a:rPr lang="cs-CZ" dirty="0" smtClean="0"/>
              <a:t>přítomného času především </a:t>
            </a:r>
            <a:r>
              <a:rPr lang="cs-CZ" dirty="0"/>
              <a:t>pomocí tvaru </a:t>
            </a:r>
            <a:r>
              <a:rPr lang="cs-CZ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würde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+ infinitiv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3182036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.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9162577"/>
              </p:ext>
            </p:extLst>
          </p:nvPr>
        </p:nvGraphicFramePr>
        <p:xfrm>
          <a:off x="251520" y="3244334"/>
          <a:ext cx="8640960" cy="1371600"/>
        </p:xfrm>
        <a:graphic>
          <a:graphicData uri="http://schemas.openxmlformats.org/drawingml/2006/table">
            <a:tbl>
              <a:tblPr firstCol="1">
                <a:tableStyleId>{5C22544A-7EE6-4342-B048-85BDC9FD1C3A}</a:tableStyleId>
              </a:tblPr>
              <a:tblGrid>
                <a:gridCol w="1224136"/>
                <a:gridCol w="2985562"/>
                <a:gridCol w="44312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0" kern="120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  <a:ea typeface="+mn-ea"/>
                          <a:cs typeface="+mn-cs"/>
                        </a:rPr>
                        <a:t>bauen</a:t>
                      </a:r>
                      <a:endParaRPr lang="cs-CZ" sz="2400" b="0" kern="1200" dirty="0">
                        <a:solidFill>
                          <a:sysClr val="windowText" lastClr="000000"/>
                        </a:solidFill>
                        <a:latin typeface="Cambria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Ich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baue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ein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Haus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Ich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würde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ein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Haus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bauen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kern="120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  <a:ea typeface="+mn-ea"/>
                          <a:cs typeface="+mn-cs"/>
                        </a:rPr>
                        <a:t>sagen</a:t>
                      </a:r>
                      <a:endParaRPr lang="cs-CZ" sz="2400" b="0" kern="1200" dirty="0">
                        <a:solidFill>
                          <a:sysClr val="windowText" lastClr="000000"/>
                        </a:solidFill>
                        <a:latin typeface="Cambria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sagt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es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mir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würde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es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mir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sagen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0" kern="120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  <a:ea typeface="+mn-ea"/>
                          <a:cs typeface="+mn-cs"/>
                        </a:rPr>
                        <a:t>kaufen</a:t>
                      </a:r>
                      <a:endParaRPr lang="cs-CZ" sz="2400" b="0" kern="1200" dirty="0">
                        <a:solidFill>
                          <a:sysClr val="windowText" lastClr="000000"/>
                        </a:solidFill>
                        <a:latin typeface="Cambria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Wir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kaufen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ein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Auto.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Wir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würden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ein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 Auto </a:t>
                      </a:r>
                      <a:r>
                        <a:rPr lang="cs-CZ" sz="2400" b="0" dirty="0" err="1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kaufen</a:t>
                      </a:r>
                      <a:r>
                        <a:rPr lang="cs-CZ" sz="2400" b="0" dirty="0" smtClean="0">
                          <a:solidFill>
                            <a:sysClr val="windowText" lastClr="000000"/>
                          </a:solidFill>
                          <a:latin typeface="Cambria" pitchFamily="18" charset="0"/>
                        </a:rPr>
                        <a:t>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9290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51520" y="1844824"/>
          <a:ext cx="8568952" cy="4348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20280"/>
                <a:gridCol w="1944216"/>
                <a:gridCol w="2160240"/>
                <a:gridCol w="1944216"/>
              </a:tblGrid>
              <a:tr h="370840"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Ich habe Hunger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800" b="0" noProof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Já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de-DE" sz="1800" b="0" noProof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mám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de-DE" sz="1800" b="0" noProof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hlad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.</a:t>
                      </a:r>
                      <a:endParaRPr lang="de-DE" sz="1800" b="0" noProof="0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Ich hätte Hunger.</a:t>
                      </a:r>
                      <a:endParaRPr lang="de-DE" sz="1800" b="0" noProof="0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M</a:t>
                      </a:r>
                      <a:r>
                        <a:rPr lang="cs-CZ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ě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l </a:t>
                      </a:r>
                      <a:r>
                        <a:rPr lang="de-DE" sz="1800" b="0" noProof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bych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de-DE" sz="1800" b="0" noProof="0" dirty="0" err="1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hlad</a:t>
                      </a:r>
                      <a:r>
                        <a:rPr lang="de-DE" sz="1800" b="0" noProof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.</a:t>
                      </a:r>
                      <a:endParaRPr lang="de-DE" sz="1800" b="0" noProof="0" dirty="0">
                        <a:solidFill>
                          <a:schemeClr val="accent2">
                            <a:lumMod val="75000"/>
                          </a:schemeClr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/>
                        <a:t>Ich habe Urlaub.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/>
                        <a:t>Wir haben kein Geld.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/>
                        <a:t>Du hast Glück.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Ihr habt viel Arbeit.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Sie haben kein Auto.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Er</a:t>
                      </a:r>
                      <a:r>
                        <a:rPr lang="de-DE" baseline="0" noProof="0" dirty="0" smtClean="0"/>
                        <a:t> hat eine gute Frau.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err="1" smtClean="0"/>
                        <a:t>Hast</a:t>
                      </a:r>
                      <a:r>
                        <a:rPr lang="cs-CZ" baseline="0" noProof="0" dirty="0" smtClean="0"/>
                        <a:t> </a:t>
                      </a:r>
                      <a:r>
                        <a:rPr lang="cs-CZ" baseline="0" noProof="0" dirty="0" err="1" smtClean="0"/>
                        <a:t>du</a:t>
                      </a:r>
                      <a:r>
                        <a:rPr lang="cs-CZ" baseline="0" noProof="0" dirty="0" smtClean="0"/>
                        <a:t> </a:t>
                      </a:r>
                      <a:r>
                        <a:rPr lang="cs-CZ" baseline="0" noProof="0" dirty="0" err="1" smtClean="0"/>
                        <a:t>Zeit</a:t>
                      </a:r>
                      <a:r>
                        <a:rPr lang="cs-CZ" baseline="0" noProof="0" dirty="0" smtClean="0"/>
                        <a:t>?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err="1" smtClean="0"/>
                        <a:t>Ich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habe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eine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Frage</a:t>
                      </a:r>
                      <a:r>
                        <a:rPr lang="cs-CZ" noProof="0" dirty="0" smtClean="0"/>
                        <a:t>.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err="1" smtClean="0"/>
                        <a:t>Haben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Sie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etwas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für</a:t>
                      </a:r>
                      <a:r>
                        <a:rPr lang="cs-CZ" noProof="0" dirty="0" smtClean="0"/>
                        <a:t> </a:t>
                      </a:r>
                      <a:r>
                        <a:rPr lang="cs-CZ" noProof="0" dirty="0" err="1" smtClean="0"/>
                        <a:t>mich</a:t>
                      </a:r>
                      <a:r>
                        <a:rPr lang="cs-CZ" noProof="0" dirty="0" smtClean="0"/>
                        <a:t>?</a:t>
                      </a:r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/>
                        <a:t>Es hat keinen Sinn.</a:t>
                      </a:r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de-DE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mtClean="0">
                <a:latin typeface="Comic Sans MS" pitchFamily="66" charset="0"/>
              </a:rPr>
              <a:t>Ergänze den Satz</a:t>
            </a:r>
            <a:endParaRPr lang="de-DE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2656" y="2924944"/>
            <a:ext cx="8062664" cy="194421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de-DE" sz="2400" dirty="0" smtClean="0">
                <a:latin typeface="Comic Sans MS" pitchFamily="66" charset="0"/>
              </a:rPr>
              <a:t>Wenn ich ein Auto hätte, (ich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de-DE" sz="2400" dirty="0" smtClean="0">
                <a:latin typeface="Comic Sans MS" pitchFamily="66" charset="0"/>
              </a:rPr>
              <a:t>nach Köln fahren).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>
                <a:latin typeface="Comic Sans MS" pitchFamily="66" charset="0"/>
              </a:rPr>
              <a:t>Wenn du kein Auto hättest, (du</a:t>
            </a:r>
            <a:r>
              <a:rPr lang="cs-CZ" sz="2400" dirty="0" smtClean="0">
                <a:latin typeface="Comic Sans MS" pitchFamily="66" charset="0"/>
              </a:rPr>
              <a:t> /</a:t>
            </a:r>
            <a:r>
              <a:rPr lang="de-DE" sz="2400" dirty="0" smtClean="0">
                <a:latin typeface="Comic Sans MS" pitchFamily="66" charset="0"/>
              </a:rPr>
              <a:t> zu </a:t>
            </a:r>
            <a:r>
              <a:rPr lang="de-DE" sz="2400" dirty="0" err="1" smtClean="0">
                <a:latin typeface="Comic Sans MS" pitchFamily="66" charset="0"/>
              </a:rPr>
              <a:t>Fuss</a:t>
            </a:r>
            <a:r>
              <a:rPr lang="de-DE" sz="2400" dirty="0" smtClean="0">
                <a:latin typeface="Comic Sans MS" pitchFamily="66" charset="0"/>
              </a:rPr>
              <a:t> gehen).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>
                <a:latin typeface="Comic Sans MS" pitchFamily="66" charset="0"/>
              </a:rPr>
              <a:t>Wenn </a:t>
            </a:r>
            <a:r>
              <a:rPr lang="cs-CZ" sz="2400" dirty="0" err="1" smtClean="0">
                <a:latin typeface="Comic Sans MS" pitchFamily="66" charset="0"/>
              </a:rPr>
              <a:t>wir</a:t>
            </a:r>
            <a:r>
              <a:rPr lang="cs-CZ" sz="2400" dirty="0" smtClean="0">
                <a:latin typeface="Comic Sans MS" pitchFamily="66" charset="0"/>
              </a:rPr>
              <a:t> alt </a:t>
            </a:r>
            <a:r>
              <a:rPr lang="cs-CZ" sz="2400" dirty="0" err="1" smtClean="0">
                <a:latin typeface="Comic Sans MS" pitchFamily="66" charset="0"/>
              </a:rPr>
              <a:t>wären</a:t>
            </a:r>
            <a:r>
              <a:rPr lang="de-DE" sz="2400" dirty="0" smtClean="0">
                <a:latin typeface="Comic Sans MS" pitchFamily="66" charset="0"/>
              </a:rPr>
              <a:t>, (</a:t>
            </a:r>
            <a:r>
              <a:rPr lang="cs-CZ" sz="2400" dirty="0" err="1" smtClean="0">
                <a:latin typeface="Comic Sans MS" pitchFamily="66" charset="0"/>
              </a:rPr>
              <a:t>wir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nicht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mehr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arbeiten</a:t>
            </a:r>
            <a:r>
              <a:rPr lang="de-DE" sz="2400" dirty="0" smtClean="0">
                <a:latin typeface="Comic Sans MS" pitchFamily="66" charset="0"/>
              </a:rPr>
              <a:t>).</a:t>
            </a:r>
            <a:endParaRPr lang="cs-CZ" sz="2400" dirty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>
                <a:latin typeface="Comic Sans MS" pitchFamily="66" charset="0"/>
              </a:rPr>
              <a:t>Wenn </a:t>
            </a:r>
            <a:r>
              <a:rPr lang="cs-CZ" sz="2400" dirty="0" smtClean="0">
                <a:latin typeface="Comic Sans MS" pitchFamily="66" charset="0"/>
              </a:rPr>
              <a:t>Sabine </a:t>
            </a:r>
            <a:r>
              <a:rPr lang="de-DE" sz="2400" dirty="0" smtClean="0">
                <a:latin typeface="Comic Sans MS" pitchFamily="66" charset="0"/>
              </a:rPr>
              <a:t>singen könnte, (sie, mit uns singen).</a:t>
            </a:r>
            <a:endParaRPr lang="de-DE" sz="2400" dirty="0">
              <a:latin typeface="Comic Sans MS" pitchFamily="66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395536" y="1700808"/>
            <a:ext cx="8136904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de-DE" sz="2000" dirty="0">
                <a:latin typeface="Comic Sans MS" pitchFamily="66" charset="0"/>
              </a:rPr>
              <a:t>Muster:   </a:t>
            </a:r>
            <a:r>
              <a:rPr lang="cs-CZ" sz="2000" dirty="0" smtClean="0">
                <a:latin typeface="Comic Sans MS" pitchFamily="66" charset="0"/>
              </a:rPr>
              <a:t>	</a:t>
            </a:r>
            <a:r>
              <a:rPr lang="de-DE" sz="2000" dirty="0" smtClean="0">
                <a:latin typeface="Comic Sans MS" pitchFamily="66" charset="0"/>
              </a:rPr>
              <a:t>Wenn </a:t>
            </a:r>
            <a:r>
              <a:rPr lang="de-DE" sz="2000" dirty="0">
                <a:latin typeface="Comic Sans MS" pitchFamily="66" charset="0"/>
              </a:rPr>
              <a:t>ich Zeit hätte, (ich, in den Klub gehen). </a:t>
            </a:r>
          </a:p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latin typeface="Freestyle Script" pitchFamily="66" charset="0"/>
              </a:rPr>
              <a:t>	</a:t>
            </a:r>
            <a:r>
              <a:rPr lang="cs-CZ" sz="3600" dirty="0">
                <a:solidFill>
                  <a:schemeClr val="accent2">
                    <a:lumMod val="50000"/>
                  </a:schemeClr>
                </a:solidFill>
                <a:latin typeface="Freestyle Script" pitchFamily="66" charset="0"/>
              </a:rPr>
              <a:t>	</a:t>
            </a:r>
            <a:r>
              <a:rPr lang="de-DE" sz="2000" dirty="0" smtClean="0">
                <a:solidFill>
                  <a:srgbClr val="000000"/>
                </a:solidFill>
                <a:latin typeface="Comic Sans MS" pitchFamily="66" charset="0"/>
              </a:rPr>
              <a:t>Wenn </a:t>
            </a:r>
            <a:r>
              <a:rPr lang="de-DE" sz="2000" dirty="0">
                <a:solidFill>
                  <a:srgbClr val="000000"/>
                </a:solidFill>
                <a:latin typeface="Comic Sans MS" pitchFamily="66" charset="0"/>
              </a:rPr>
              <a:t>ich Zeit hätte, </a:t>
            </a:r>
            <a:r>
              <a:rPr lang="de-DE" sz="3600" dirty="0" smtClean="0">
                <a:solidFill>
                  <a:schemeClr val="accent2">
                    <a:lumMod val="50000"/>
                  </a:schemeClr>
                </a:solidFill>
                <a:latin typeface="Freestyle Script" pitchFamily="66" charset="0"/>
              </a:rPr>
              <a:t>würde </a:t>
            </a:r>
            <a:r>
              <a:rPr lang="de-DE" sz="3600" dirty="0">
                <a:solidFill>
                  <a:schemeClr val="accent2">
                    <a:lumMod val="50000"/>
                  </a:schemeClr>
                </a:solidFill>
                <a:latin typeface="Freestyle Script" pitchFamily="66" charset="0"/>
              </a:rPr>
              <a:t>ich in den Klub gehen</a:t>
            </a:r>
            <a:r>
              <a:rPr lang="de-DE" sz="3600" dirty="0" smtClean="0">
                <a:solidFill>
                  <a:schemeClr val="accent2">
                    <a:lumMod val="50000"/>
                  </a:schemeClr>
                </a:solidFill>
                <a:latin typeface="Comic Sans MS" pitchFamily="66" charset="0"/>
              </a:rPr>
              <a:t>.</a:t>
            </a:r>
            <a:endParaRPr lang="de-DE" sz="3600" dirty="0">
              <a:solidFill>
                <a:schemeClr val="accent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088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8577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islcollective_trennbare_verben_262114dae7fbd1f2da4_26382409 (1)</Template>
  <TotalTime>191</TotalTime>
  <Words>362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Design</vt:lpstr>
      <vt:lpstr>Konjunktiv II </vt:lpstr>
      <vt:lpstr>Snímek 2</vt:lpstr>
      <vt:lpstr>Snímek 3</vt:lpstr>
      <vt:lpstr>Hilfsverben pomocná slovesa</vt:lpstr>
      <vt:lpstr>Snímek 5</vt:lpstr>
      <vt:lpstr>Doplňte tabulku</vt:lpstr>
      <vt:lpstr>Ergänze den Satz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Konjunktiv II</dc:title>
  <dc:creator>POLÁKOVÁ Dagmar</dc:creator>
  <cp:lastModifiedBy>znepokoj01</cp:lastModifiedBy>
  <cp:revision>18</cp:revision>
  <dcterms:created xsi:type="dcterms:W3CDTF">2013-04-26T06:42:08Z</dcterms:created>
  <dcterms:modified xsi:type="dcterms:W3CDTF">2013-06-05T08:22:32Z</dcterms:modified>
</cp:coreProperties>
</file>