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notesMasterIdLst>
    <p:notesMasterId r:id="rId17"/>
  </p:notesMasterIdLst>
  <p:sldIdLst>
    <p:sldId id="257" r:id="rId2"/>
    <p:sldId id="258" r:id="rId3"/>
    <p:sldId id="256" r:id="rId4"/>
    <p:sldId id="261" r:id="rId5"/>
    <p:sldId id="260" r:id="rId6"/>
    <p:sldId id="265" r:id="rId7"/>
    <p:sldId id="266" r:id="rId8"/>
    <p:sldId id="267" r:id="rId9"/>
    <p:sldId id="262" r:id="rId10"/>
    <p:sldId id="263" r:id="rId11"/>
    <p:sldId id="268" r:id="rId12"/>
    <p:sldId id="269" r:id="rId13"/>
    <p:sldId id="270" r:id="rId14"/>
    <p:sldId id="271" r:id="rId15"/>
    <p:sldId id="264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FF"/>
    <a:srgbClr val="000000"/>
    <a:srgbClr val="00006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61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58C0180-797D-4C34-BB9E-068BAE44D98D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2CDDEA3-E4CA-4DBE-B67B-DA23C705EAE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319061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794219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cs.wikipedia.org/wiki/Soubor:Acetaldehyde-2D.png" TargetMode="Externa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Acetaldehyde-2D.pn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794994876"/>
              </p:ext>
            </p:extLst>
          </p:nvPr>
        </p:nvGraphicFramePr>
        <p:xfrm>
          <a:off x="614836" y="281608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RNDr. Lenka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Hráčková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VY_32_INOVACE_06C_03_Karbonylové sloučeniny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VY_32_INOVACE_06C_Organická </a:t>
                      </a: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chemie a biochemie</a:t>
                      </a: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18. 2. 2013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967284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sz="3600" b="1" dirty="0" smtClean="0">
                <a:solidFill>
                  <a:schemeClr val="bg1"/>
                </a:solidFill>
                <a:latin typeface="Calibri" pitchFamily="34" charset="0"/>
              </a:rPr>
              <a:t>ANOTACE</a:t>
            </a:r>
            <a:endParaRPr lang="cs-CZ" sz="3600" b="1" dirty="0">
              <a:solidFill>
                <a:schemeClr val="bg1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.</a:t>
            </a:r>
            <a:r>
              <a:rPr lang="cs-CZ" sz="2800" dirty="0" smtClean="0">
                <a:solidFill>
                  <a:schemeClr val="bg1"/>
                </a:solidFill>
                <a:latin typeface="Calibri" pitchFamily="34" charset="0"/>
              </a:rPr>
              <a:t>Výklad, odvození tvorby názvů, </a:t>
            </a:r>
            <a:r>
              <a:rPr lang="cs-CZ" sz="2800" dirty="0" smtClean="0">
                <a:solidFill>
                  <a:schemeClr val="bg1"/>
                </a:solidFill>
                <a:latin typeface="Calibri" pitchFamily="34" charset="0"/>
              </a:rPr>
              <a:t>procvičení –žáci doplní vzorce, názvy. Doplněno řešení.</a:t>
            </a:r>
            <a:endParaRPr lang="cs-CZ" sz="2800" dirty="0" smtClean="0">
              <a:solidFill>
                <a:schemeClr val="bg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chemeClr val="bg1"/>
                </a:solidFill>
                <a:latin typeface="Calibri" pitchFamily="34" charset="0"/>
              </a:rPr>
              <a:t>Význam karbonylových sloučenin, výskyt v přírodě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bg1"/>
                </a:solidFill>
                <a:latin typeface="Calibri" pitchFamily="34" charset="0"/>
              </a:rPr>
              <a:t>Princip přípravy aldehydů a ketonů – odvodit na základě znalostí o vlastnostech alkoholů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bg1"/>
                </a:solidFill>
                <a:latin typeface="Calibri" pitchFamily="34" charset="0"/>
              </a:rPr>
              <a:t>Fyzikální vlastnosti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bg1"/>
                </a:solidFill>
                <a:latin typeface="Calibri" pitchFamily="34" charset="0"/>
              </a:rPr>
              <a:t>Určeno pro žáky 3. ročníku G4 a 5. ročníku G6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bg1"/>
                </a:solidFill>
                <a:latin typeface="Calibri" pitchFamily="34" charset="0"/>
              </a:rPr>
              <a:t>Materiál je určen k interaktivní výuce</a:t>
            </a: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KARBONYLOVÉ SLOUČENINY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Názvosloví, vlastnosti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bg1"/>
                </a:solidFill>
              </a:rPr>
              <a:t>1. Charakteristika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412776"/>
            <a:ext cx="9144000" cy="4896544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4000" b="1" dirty="0" smtClean="0">
                <a:solidFill>
                  <a:schemeClr val="bg1"/>
                </a:solidFill>
              </a:rPr>
              <a:t>					</a:t>
            </a:r>
          </a:p>
          <a:p>
            <a:pPr>
              <a:buNone/>
            </a:pPr>
            <a:r>
              <a:rPr lang="cs-CZ" sz="4000" b="1" dirty="0" smtClean="0">
                <a:solidFill>
                  <a:schemeClr val="bg1"/>
                </a:solidFill>
              </a:rPr>
              <a:t>			</a:t>
            </a:r>
            <a:r>
              <a:rPr lang="cs-CZ" sz="4000" b="1" dirty="0" smtClean="0">
                <a:solidFill>
                  <a:srgbClr val="FF00FF"/>
                </a:solidFill>
              </a:rPr>
              <a:t>	C = O	KARBONYL</a:t>
            </a:r>
          </a:p>
          <a:p>
            <a:pPr>
              <a:buNone/>
            </a:pPr>
            <a:r>
              <a:rPr lang="cs-CZ" sz="4000" b="1" dirty="0" smtClean="0">
                <a:solidFill>
                  <a:schemeClr val="bg1"/>
                </a:solidFill>
              </a:rPr>
              <a:t>							</a:t>
            </a:r>
          </a:p>
          <a:p>
            <a:pPr>
              <a:buNone/>
            </a:pPr>
            <a:r>
              <a:rPr lang="cs-CZ" sz="4000" b="1" dirty="0" smtClean="0">
                <a:solidFill>
                  <a:schemeClr val="bg1"/>
                </a:solidFill>
              </a:rPr>
              <a:t>	    R		     </a:t>
            </a:r>
            <a:r>
              <a:rPr lang="cs-CZ" sz="4000" b="1" dirty="0" err="1" smtClean="0">
                <a:solidFill>
                  <a:schemeClr val="bg1"/>
                </a:solidFill>
              </a:rPr>
              <a:t>R</a:t>
            </a:r>
            <a:endParaRPr lang="cs-CZ" sz="4000" b="1" dirty="0" smtClean="0">
              <a:solidFill>
                <a:schemeClr val="bg1"/>
              </a:solidFill>
            </a:endParaRPr>
          </a:p>
          <a:p>
            <a:pPr>
              <a:buNone/>
            </a:pPr>
            <a:r>
              <a:rPr lang="cs-CZ" sz="4000" b="1" dirty="0" smtClean="0">
                <a:solidFill>
                  <a:schemeClr val="bg1"/>
                </a:solidFill>
              </a:rPr>
              <a:t>		    C = O		   C = O     </a:t>
            </a:r>
            <a:r>
              <a:rPr lang="cs-CZ" sz="4000" b="1" dirty="0" err="1" smtClean="0">
                <a:solidFill>
                  <a:schemeClr val="bg1"/>
                </a:solidFill>
              </a:rPr>
              <a:t>O</a:t>
            </a:r>
            <a:r>
              <a:rPr lang="cs-CZ" sz="4000" b="1" dirty="0" smtClean="0">
                <a:solidFill>
                  <a:schemeClr val="bg1"/>
                </a:solidFill>
              </a:rPr>
              <a:t> =            = </a:t>
            </a:r>
            <a:r>
              <a:rPr lang="cs-CZ" sz="4000" b="1" dirty="0" err="1" smtClean="0">
                <a:solidFill>
                  <a:schemeClr val="bg1"/>
                </a:solidFill>
              </a:rPr>
              <a:t>O</a:t>
            </a:r>
            <a:endParaRPr lang="cs-CZ" sz="4000" b="1" dirty="0" smtClean="0">
              <a:solidFill>
                <a:schemeClr val="bg1"/>
              </a:solidFill>
            </a:endParaRPr>
          </a:p>
          <a:p>
            <a:pPr>
              <a:buNone/>
            </a:pPr>
            <a:r>
              <a:rPr lang="cs-CZ" sz="4000" b="1" dirty="0" smtClean="0">
                <a:solidFill>
                  <a:schemeClr val="bg1"/>
                </a:solidFill>
              </a:rPr>
              <a:t>       H                     Ŕ 					</a:t>
            </a:r>
          </a:p>
          <a:p>
            <a:pPr>
              <a:buNone/>
            </a:pPr>
            <a:r>
              <a:rPr lang="cs-CZ" sz="4000" b="1" dirty="0" smtClean="0">
                <a:solidFill>
                  <a:schemeClr val="bg1"/>
                </a:solidFill>
              </a:rPr>
              <a:t>      </a:t>
            </a:r>
            <a:r>
              <a:rPr lang="cs-CZ" sz="4000" b="1" dirty="0" smtClean="0">
                <a:solidFill>
                  <a:srgbClr val="FF00FF"/>
                </a:solidFill>
              </a:rPr>
              <a:t>aldehyd          keton                chinon       </a:t>
            </a:r>
            <a:r>
              <a:rPr lang="cs-CZ" sz="4000" b="1" dirty="0" smtClean="0">
                <a:solidFill>
                  <a:schemeClr val="bg1"/>
                </a:solidFill>
              </a:rPr>
              <a:t>     					</a:t>
            </a:r>
          </a:p>
          <a:p>
            <a:pPr>
              <a:buNone/>
            </a:pPr>
            <a:endParaRPr lang="cs-CZ" sz="4000" b="1" dirty="0">
              <a:solidFill>
                <a:schemeClr val="bg1"/>
              </a:solidFill>
            </a:endParaRPr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2411760" y="1844824"/>
            <a:ext cx="360040" cy="288032"/>
          </a:xfrm>
          <a:prstGeom prst="line">
            <a:avLst/>
          </a:prstGeom>
          <a:ln w="50800">
            <a:solidFill>
              <a:srgbClr val="FF00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 flipV="1">
            <a:off x="2483768" y="2492896"/>
            <a:ext cx="296416" cy="288032"/>
          </a:xfrm>
          <a:prstGeom prst="line">
            <a:avLst/>
          </a:prstGeom>
          <a:ln w="50800">
            <a:solidFill>
              <a:srgbClr val="FF00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flipV="1">
            <a:off x="1259632" y="4437112"/>
            <a:ext cx="216024" cy="216024"/>
          </a:xfrm>
          <a:prstGeom prst="line">
            <a:avLst/>
          </a:prstGeom>
          <a:ln w="508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3707904" y="4365104"/>
            <a:ext cx="288032" cy="216024"/>
          </a:xfrm>
          <a:prstGeom prst="line">
            <a:avLst/>
          </a:prstGeom>
          <a:ln w="508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1259632" y="3717032"/>
            <a:ext cx="216024" cy="216024"/>
          </a:xfrm>
          <a:prstGeom prst="line">
            <a:avLst/>
          </a:prstGeom>
          <a:ln w="508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3779912" y="3717032"/>
            <a:ext cx="288032" cy="216024"/>
          </a:xfrm>
          <a:prstGeom prst="line">
            <a:avLst/>
          </a:prstGeom>
          <a:ln w="508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 flipV="1">
            <a:off x="3779912" y="2420888"/>
            <a:ext cx="288032" cy="216024"/>
          </a:xfrm>
          <a:prstGeom prst="line">
            <a:avLst/>
          </a:prstGeom>
          <a:ln w="50800">
            <a:solidFill>
              <a:srgbClr val="FF00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3779912" y="1988840"/>
            <a:ext cx="288032" cy="144016"/>
          </a:xfrm>
          <a:prstGeom prst="line">
            <a:avLst/>
          </a:prstGeom>
          <a:ln w="50800">
            <a:solidFill>
              <a:srgbClr val="FF00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Šestiúhelník 32"/>
          <p:cNvSpPr/>
          <p:nvPr/>
        </p:nvSpPr>
        <p:spPr>
          <a:xfrm>
            <a:off x="6372200" y="3717032"/>
            <a:ext cx="1060704" cy="914400"/>
          </a:xfrm>
          <a:prstGeom prst="hexagon">
            <a:avLst/>
          </a:prstGeom>
          <a:solidFill>
            <a:schemeClr val="tx1"/>
          </a:solidFill>
          <a:ln w="539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5" name="Přímá spojovací čára 34"/>
          <p:cNvCxnSpPr/>
          <p:nvPr/>
        </p:nvCxnSpPr>
        <p:spPr>
          <a:xfrm>
            <a:off x="6660232" y="3861048"/>
            <a:ext cx="504056" cy="0"/>
          </a:xfrm>
          <a:prstGeom prst="line">
            <a:avLst/>
          </a:prstGeom>
          <a:ln w="508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6660232" y="4509120"/>
            <a:ext cx="504056" cy="0"/>
          </a:xfrm>
          <a:prstGeom prst="line">
            <a:avLst/>
          </a:prstGeom>
          <a:ln w="508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bg1"/>
                </a:solidFill>
              </a:rPr>
              <a:t>2. Názvosloví 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>
                <a:solidFill>
                  <a:srgbClr val="FF00FF"/>
                </a:solidFill>
              </a:rPr>
              <a:t>Al</a:t>
            </a:r>
            <a:r>
              <a:rPr lang="cs-CZ" b="1" dirty="0" smtClean="0">
                <a:solidFill>
                  <a:schemeClr val="bg1"/>
                </a:solidFill>
              </a:rPr>
              <a:t>dehyd</a:t>
            </a:r>
          </a:p>
          <a:p>
            <a:pPr>
              <a:buNone/>
            </a:pPr>
            <a:r>
              <a:rPr lang="cs-CZ" b="1" dirty="0" smtClean="0">
                <a:solidFill>
                  <a:schemeClr val="bg1"/>
                </a:solidFill>
              </a:rPr>
              <a:t>b) ALKAN</a:t>
            </a:r>
            <a:r>
              <a:rPr lang="cs-CZ" b="1" dirty="0" smtClean="0">
                <a:solidFill>
                  <a:srgbClr val="FF00FF"/>
                </a:solidFill>
              </a:rPr>
              <a:t>AL</a:t>
            </a:r>
          </a:p>
          <a:p>
            <a:pPr>
              <a:buNone/>
            </a:pPr>
            <a:r>
              <a:rPr lang="cs-CZ" b="1" dirty="0" smtClean="0">
                <a:solidFill>
                  <a:srgbClr val="FF00FF"/>
                </a:solidFill>
              </a:rPr>
              <a:t>                        </a:t>
            </a:r>
          </a:p>
          <a:p>
            <a:pPr>
              <a:buNone/>
            </a:pPr>
            <a:r>
              <a:rPr lang="cs-CZ" b="1" dirty="0" smtClean="0">
                <a:solidFill>
                  <a:srgbClr val="FF00FF"/>
                </a:solidFill>
              </a:rPr>
              <a:t>                         </a:t>
            </a:r>
            <a:r>
              <a:rPr lang="cs-CZ" b="1" dirty="0" err="1" smtClean="0">
                <a:solidFill>
                  <a:schemeClr val="bg1"/>
                </a:solidFill>
              </a:rPr>
              <a:t>ethanal</a:t>
            </a:r>
            <a:endParaRPr lang="cs-CZ" b="1" dirty="0" smtClean="0">
              <a:solidFill>
                <a:schemeClr val="bg1"/>
              </a:solidFill>
            </a:endParaRPr>
          </a:p>
          <a:p>
            <a:pPr>
              <a:buNone/>
            </a:pPr>
            <a:endParaRPr lang="cs-CZ" b="1" dirty="0" smtClean="0">
              <a:solidFill>
                <a:schemeClr val="bg1"/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chemeClr val="bg1"/>
                </a:solidFill>
              </a:rPr>
              <a:t>b) acet</a:t>
            </a:r>
            <a:r>
              <a:rPr lang="cs-CZ" b="1" dirty="0" smtClean="0">
                <a:solidFill>
                  <a:srgbClr val="FF00FF"/>
                </a:solidFill>
              </a:rPr>
              <a:t>aldehyd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</a:p>
          <a:p>
            <a:pPr>
              <a:buNone/>
            </a:pPr>
            <a:endParaRPr lang="cs-CZ" b="1" dirty="0" smtClean="0">
              <a:solidFill>
                <a:srgbClr val="FF00FF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Ket</a:t>
            </a:r>
            <a:r>
              <a:rPr lang="cs-CZ" b="1" dirty="0" smtClean="0">
                <a:solidFill>
                  <a:srgbClr val="FF00FF"/>
                </a:solidFill>
              </a:rPr>
              <a:t>on</a:t>
            </a:r>
          </a:p>
          <a:p>
            <a:pPr>
              <a:buNone/>
            </a:pPr>
            <a:r>
              <a:rPr lang="cs-CZ" b="1" dirty="0" smtClean="0">
                <a:solidFill>
                  <a:schemeClr val="bg1"/>
                </a:solidFill>
              </a:rPr>
              <a:t> a) ALKAN</a:t>
            </a:r>
            <a:r>
              <a:rPr lang="cs-CZ" b="1" dirty="0" smtClean="0">
                <a:solidFill>
                  <a:srgbClr val="FF00FF"/>
                </a:solidFill>
              </a:rPr>
              <a:t>ON</a:t>
            </a:r>
          </a:p>
          <a:p>
            <a:pPr>
              <a:buNone/>
            </a:pPr>
            <a:r>
              <a:rPr lang="cs-CZ" b="1" dirty="0" smtClean="0">
                <a:solidFill>
                  <a:schemeClr val="bg1"/>
                </a:solidFill>
              </a:rPr>
              <a:t>     </a:t>
            </a:r>
          </a:p>
          <a:p>
            <a:pPr>
              <a:buNone/>
            </a:pPr>
            <a:r>
              <a:rPr lang="cs-CZ" b="1" dirty="0" smtClean="0">
                <a:solidFill>
                  <a:schemeClr val="bg1"/>
                </a:solidFill>
              </a:rPr>
              <a:t>	CH</a:t>
            </a:r>
            <a:r>
              <a:rPr lang="cs-CZ" sz="2400" b="1" dirty="0" smtClean="0">
                <a:solidFill>
                  <a:schemeClr val="bg1"/>
                </a:solidFill>
              </a:rPr>
              <a:t>3</a:t>
            </a:r>
            <a:r>
              <a:rPr lang="cs-CZ" b="1" dirty="0" smtClean="0">
                <a:solidFill>
                  <a:schemeClr val="bg1"/>
                </a:solidFill>
              </a:rPr>
              <a:t>COCH</a:t>
            </a:r>
            <a:r>
              <a:rPr lang="cs-CZ" sz="2400" b="1" dirty="0" smtClean="0">
                <a:solidFill>
                  <a:schemeClr val="bg1"/>
                </a:solidFill>
              </a:rPr>
              <a:t>3     </a:t>
            </a:r>
            <a:r>
              <a:rPr lang="cs-CZ" b="1" dirty="0" err="1" smtClean="0">
                <a:solidFill>
                  <a:schemeClr val="bg1"/>
                </a:solidFill>
              </a:rPr>
              <a:t>propanon</a:t>
            </a:r>
            <a:endParaRPr lang="cs-CZ" b="1" dirty="0" smtClean="0">
              <a:solidFill>
                <a:schemeClr val="bg1"/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chemeClr val="bg1"/>
                </a:solidFill>
              </a:rPr>
              <a:t>   </a:t>
            </a:r>
          </a:p>
          <a:p>
            <a:pPr>
              <a:buNone/>
            </a:pPr>
            <a:r>
              <a:rPr lang="cs-CZ" b="1" dirty="0" smtClean="0">
                <a:solidFill>
                  <a:schemeClr val="bg1"/>
                </a:solidFill>
              </a:rPr>
              <a:t>  b) </a:t>
            </a:r>
            <a:r>
              <a:rPr lang="cs-CZ" b="1" dirty="0" err="1" smtClean="0">
                <a:solidFill>
                  <a:schemeClr val="bg1"/>
                </a:solidFill>
              </a:rPr>
              <a:t>dimethyl</a:t>
            </a:r>
            <a:r>
              <a:rPr lang="cs-CZ" b="1" dirty="0" err="1" smtClean="0">
                <a:solidFill>
                  <a:srgbClr val="FF00FF"/>
                </a:solidFill>
              </a:rPr>
              <a:t>keton</a:t>
            </a:r>
            <a:endParaRPr lang="cs-CZ" b="1" dirty="0" smtClean="0">
              <a:solidFill>
                <a:srgbClr val="FF00FF"/>
              </a:solidFill>
            </a:endParaRPr>
          </a:p>
          <a:p>
            <a:pPr>
              <a:buNone/>
            </a:pPr>
            <a:endParaRPr lang="cs-CZ" b="1" dirty="0" smtClean="0">
              <a:solidFill>
                <a:srgbClr val="FF00FF"/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rgbClr val="FF00FF"/>
                </a:solidFill>
              </a:rPr>
              <a:t>   </a:t>
            </a:r>
            <a:r>
              <a:rPr lang="cs-CZ" b="1" dirty="0" smtClean="0">
                <a:solidFill>
                  <a:schemeClr val="bg1"/>
                </a:solidFill>
              </a:rPr>
              <a:t>c) aceton</a:t>
            </a:r>
            <a:endParaRPr lang="cs-CZ" b="1" dirty="0">
              <a:solidFill>
                <a:schemeClr val="bg1"/>
              </a:solidFill>
            </a:endParaRPr>
          </a:p>
        </p:txBody>
      </p:sp>
      <p:pic>
        <p:nvPicPr>
          <p:cNvPr id="3074" name="Picture 2" descr="Strukturní vzorec">
            <a:hlinkClick r:id="rId2" tooltip="Strukturní vzorec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2780928"/>
            <a:ext cx="1404156" cy="1080120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8" name="TextovéPole 7"/>
          <p:cNvSpPr txBox="1"/>
          <p:nvPr/>
        </p:nvSpPr>
        <p:spPr>
          <a:xfrm>
            <a:off x="1835696" y="2771636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44008" y="1700808"/>
            <a:ext cx="3852000" cy="3924000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95536" y="1556792"/>
            <a:ext cx="8229600" cy="4525963"/>
          </a:xfrm>
        </p:spPr>
        <p:txBody>
          <a:bodyPr>
            <a:normAutofit lnSpcReduction="10000"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                                  </a:t>
            </a:r>
            <a:r>
              <a:rPr lang="cs-CZ" b="1" dirty="0" smtClean="0">
                <a:solidFill>
                  <a:srgbClr val="FF00FF"/>
                </a:solidFill>
              </a:rPr>
              <a:t>   O</a:t>
            </a:r>
          </a:p>
          <a:p>
            <a:pPr>
              <a:buNone/>
            </a:pPr>
            <a:r>
              <a:rPr lang="cs-CZ" sz="3600" b="1" dirty="0" smtClean="0">
                <a:solidFill>
                  <a:srgbClr val="FF00FF"/>
                </a:solidFill>
              </a:rPr>
              <a:t>			            C     </a:t>
            </a:r>
          </a:p>
          <a:p>
            <a:pPr>
              <a:buNone/>
            </a:pPr>
            <a:r>
              <a:rPr lang="cs-CZ" sz="3600" b="1" dirty="0" smtClean="0">
                <a:solidFill>
                  <a:srgbClr val="FF00FF"/>
                </a:solidFill>
              </a:rPr>
              <a:t>                                    H</a:t>
            </a:r>
          </a:p>
          <a:p>
            <a:pPr>
              <a:buNone/>
            </a:pPr>
            <a:endParaRPr lang="cs-CZ" sz="3600" b="1" dirty="0" smtClean="0">
              <a:solidFill>
                <a:srgbClr val="FF00FF"/>
              </a:solidFill>
            </a:endParaRPr>
          </a:p>
          <a:p>
            <a:pPr>
              <a:buNone/>
            </a:pPr>
            <a:r>
              <a:rPr lang="cs-CZ" sz="3600" b="1" dirty="0" smtClean="0">
                <a:solidFill>
                  <a:srgbClr val="FF00FF"/>
                </a:solidFill>
              </a:rPr>
              <a:t>		  </a:t>
            </a:r>
            <a:r>
              <a:rPr lang="cs-CZ" sz="3600" b="1" dirty="0" err="1" smtClean="0">
                <a:solidFill>
                  <a:schemeClr val="bg1"/>
                </a:solidFill>
              </a:rPr>
              <a:t>cyklohexan</a:t>
            </a:r>
            <a:r>
              <a:rPr lang="cs-CZ" sz="3600" b="1" dirty="0" err="1" smtClean="0">
                <a:solidFill>
                  <a:srgbClr val="FF00FF"/>
                </a:solidFill>
              </a:rPr>
              <a:t>karbaldehyd</a:t>
            </a:r>
            <a:endParaRPr lang="cs-CZ" sz="3600" b="1" dirty="0" smtClean="0">
              <a:solidFill>
                <a:srgbClr val="FF00FF"/>
              </a:solidFill>
            </a:endParaRPr>
          </a:p>
          <a:p>
            <a:pPr>
              <a:buNone/>
            </a:pPr>
            <a:r>
              <a:rPr lang="cs-CZ" sz="3600" b="1" dirty="0" smtClean="0">
                <a:solidFill>
                  <a:srgbClr val="FF00FF"/>
                </a:solidFill>
              </a:rPr>
              <a:t>	</a:t>
            </a:r>
          </a:p>
          <a:p>
            <a:pPr>
              <a:buNone/>
            </a:pPr>
            <a:r>
              <a:rPr lang="cs-CZ" sz="3600" b="1" dirty="0" smtClean="0">
                <a:solidFill>
                  <a:srgbClr val="FF00FF"/>
                </a:solidFill>
              </a:rPr>
              <a:t>      </a:t>
            </a:r>
          </a:p>
        </p:txBody>
      </p:sp>
      <p:sp>
        <p:nvSpPr>
          <p:cNvPr id="8" name="Šestiúhelník 7"/>
          <p:cNvSpPr/>
          <p:nvPr/>
        </p:nvSpPr>
        <p:spPr>
          <a:xfrm rot="5400000">
            <a:off x="1907704" y="2420888"/>
            <a:ext cx="1060704" cy="914400"/>
          </a:xfrm>
          <a:prstGeom prst="hexagon">
            <a:avLst/>
          </a:prstGeom>
          <a:solidFill>
            <a:schemeClr val="tx1"/>
          </a:solidFill>
          <a:ln w="539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ovací čára 8"/>
          <p:cNvCxnSpPr/>
          <p:nvPr/>
        </p:nvCxnSpPr>
        <p:spPr>
          <a:xfrm>
            <a:off x="3059832" y="2564904"/>
            <a:ext cx="360040" cy="0"/>
          </a:xfrm>
          <a:prstGeom prst="line">
            <a:avLst/>
          </a:prstGeom>
          <a:ln w="50800">
            <a:solidFill>
              <a:srgbClr val="FF00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3851920" y="2636912"/>
            <a:ext cx="288032" cy="216024"/>
          </a:xfrm>
          <a:prstGeom prst="line">
            <a:avLst/>
          </a:prstGeom>
          <a:ln w="50800">
            <a:solidFill>
              <a:srgbClr val="FF00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 flipV="1">
            <a:off x="3923928" y="2204864"/>
            <a:ext cx="288032" cy="216024"/>
          </a:xfrm>
          <a:prstGeom prst="line">
            <a:avLst/>
          </a:prstGeom>
          <a:ln w="50800">
            <a:solidFill>
              <a:srgbClr val="FF00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 flipV="1">
            <a:off x="3851920" y="2132856"/>
            <a:ext cx="288032" cy="216024"/>
          </a:xfrm>
          <a:prstGeom prst="line">
            <a:avLst/>
          </a:prstGeom>
          <a:ln w="50800">
            <a:solidFill>
              <a:srgbClr val="FF00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Procvičení </a:t>
            </a:r>
            <a:br>
              <a:rPr lang="cs-CZ" b="1" dirty="0" smtClean="0">
                <a:solidFill>
                  <a:schemeClr val="bg1"/>
                </a:solidFill>
              </a:rPr>
            </a:br>
            <a:r>
              <a:rPr lang="cs-CZ" b="1" dirty="0" smtClean="0">
                <a:solidFill>
                  <a:schemeClr val="bg1"/>
                </a:solidFill>
              </a:rPr>
              <a:t>doplňte vzorce/názvy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1. </a:t>
            </a:r>
            <a:r>
              <a:rPr lang="cs-CZ" b="1" dirty="0" err="1" smtClean="0">
                <a:solidFill>
                  <a:schemeClr val="bg1"/>
                </a:solidFill>
              </a:rPr>
              <a:t>propanal</a:t>
            </a:r>
            <a:endParaRPr lang="cs-CZ" b="1" dirty="0" smtClean="0">
              <a:solidFill>
                <a:schemeClr val="bg1"/>
              </a:solidFill>
            </a:endParaRPr>
          </a:p>
          <a:p>
            <a:r>
              <a:rPr lang="cs-CZ" b="1" dirty="0" smtClean="0">
                <a:solidFill>
                  <a:schemeClr val="bg1"/>
                </a:solidFill>
              </a:rPr>
              <a:t>2. benzaldehyd</a:t>
            </a:r>
          </a:p>
          <a:p>
            <a:pPr>
              <a:buNone/>
            </a:pPr>
            <a:r>
              <a:rPr lang="cs-CZ" b="1" dirty="0" smtClean="0">
                <a:solidFill>
                  <a:schemeClr val="bg1"/>
                </a:solidFill>
              </a:rPr>
              <a:t>			O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3. H – C </a:t>
            </a:r>
          </a:p>
          <a:p>
            <a:pPr>
              <a:buNone/>
            </a:pPr>
            <a:r>
              <a:rPr lang="cs-CZ" b="1" dirty="0" smtClean="0">
                <a:solidFill>
                  <a:schemeClr val="bg1"/>
                </a:solidFill>
              </a:rPr>
              <a:t>			H</a:t>
            </a:r>
          </a:p>
          <a:p>
            <a:pPr>
              <a:buNone/>
            </a:pPr>
            <a:r>
              <a:rPr lang="cs-CZ" b="1" dirty="0" smtClean="0">
                <a:solidFill>
                  <a:schemeClr val="bg1"/>
                </a:solidFill>
              </a:rPr>
              <a:t>    4. CH</a:t>
            </a:r>
            <a:r>
              <a:rPr lang="cs-CZ" sz="2400" b="1" dirty="0" smtClean="0">
                <a:solidFill>
                  <a:schemeClr val="bg1"/>
                </a:solidFill>
              </a:rPr>
              <a:t>2</a:t>
            </a:r>
            <a:r>
              <a:rPr lang="cs-CZ" b="1" dirty="0" smtClean="0">
                <a:solidFill>
                  <a:schemeClr val="bg1"/>
                </a:solidFill>
              </a:rPr>
              <a:t> = CH – CHO</a:t>
            </a:r>
          </a:p>
          <a:p>
            <a:pPr>
              <a:buNone/>
            </a:pPr>
            <a:r>
              <a:rPr lang="cs-CZ" b="1" dirty="0" smtClean="0">
                <a:solidFill>
                  <a:schemeClr val="bg1"/>
                </a:solidFill>
              </a:rPr>
              <a:t>		</a:t>
            </a:r>
          </a:p>
          <a:p>
            <a:pPr>
              <a:buNone/>
            </a:pPr>
            <a:r>
              <a:rPr lang="cs-CZ" b="1" dirty="0" smtClean="0">
                <a:solidFill>
                  <a:schemeClr val="bg1"/>
                </a:solidFill>
              </a:rPr>
              <a:t>	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solidFill>
            <a:schemeClr val="tx1"/>
          </a:solidFill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1. CH</a:t>
            </a:r>
            <a:r>
              <a:rPr lang="cs-CZ" sz="2400" b="1" dirty="0" smtClean="0">
                <a:solidFill>
                  <a:schemeClr val="bg1"/>
                </a:solidFill>
              </a:rPr>
              <a:t>3</a:t>
            </a:r>
            <a:r>
              <a:rPr lang="cs-CZ" b="1" dirty="0" smtClean="0">
                <a:solidFill>
                  <a:schemeClr val="bg1"/>
                </a:solidFill>
              </a:rPr>
              <a:t>CH</a:t>
            </a:r>
            <a:r>
              <a:rPr lang="cs-CZ" sz="2400" b="1" dirty="0" smtClean="0">
                <a:solidFill>
                  <a:schemeClr val="bg1"/>
                </a:solidFill>
              </a:rPr>
              <a:t>2</a:t>
            </a:r>
            <a:r>
              <a:rPr lang="cs-CZ" b="1" dirty="0" smtClean="0">
                <a:solidFill>
                  <a:schemeClr val="bg1"/>
                </a:solidFill>
              </a:rPr>
              <a:t>CHO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2.                       CHO</a:t>
            </a:r>
          </a:p>
          <a:p>
            <a:endParaRPr lang="cs-CZ" b="1" dirty="0" smtClean="0">
              <a:solidFill>
                <a:schemeClr val="bg1"/>
              </a:solidFill>
            </a:endParaRPr>
          </a:p>
          <a:p>
            <a:r>
              <a:rPr lang="cs-CZ" b="1" dirty="0" smtClean="0">
                <a:solidFill>
                  <a:schemeClr val="bg1"/>
                </a:solidFill>
              </a:rPr>
              <a:t>3. </a:t>
            </a:r>
            <a:r>
              <a:rPr lang="cs-CZ" b="1" dirty="0" err="1" smtClean="0">
                <a:solidFill>
                  <a:schemeClr val="bg1"/>
                </a:solidFill>
              </a:rPr>
              <a:t>methanal</a:t>
            </a:r>
            <a:r>
              <a:rPr lang="cs-CZ" b="1" dirty="0" smtClean="0">
                <a:solidFill>
                  <a:schemeClr val="bg1"/>
                </a:solidFill>
              </a:rPr>
              <a:t>, </a:t>
            </a:r>
          </a:p>
          <a:p>
            <a:pPr>
              <a:buNone/>
            </a:pPr>
            <a:r>
              <a:rPr lang="cs-CZ" b="1" dirty="0" smtClean="0">
                <a:solidFill>
                  <a:schemeClr val="bg1"/>
                </a:solidFill>
              </a:rPr>
              <a:t>		formaldehyd</a:t>
            </a:r>
          </a:p>
          <a:p>
            <a:pPr>
              <a:buNone/>
            </a:pPr>
            <a:r>
              <a:rPr lang="cs-CZ" b="1" dirty="0" smtClean="0">
                <a:solidFill>
                  <a:schemeClr val="bg1"/>
                </a:solidFill>
              </a:rPr>
              <a:t>	4. propenal, akrolein</a:t>
            </a:r>
          </a:p>
        </p:txBody>
      </p:sp>
      <p:cxnSp>
        <p:nvCxnSpPr>
          <p:cNvPr id="4" name="Přímá spojovací čára 3"/>
          <p:cNvCxnSpPr/>
          <p:nvPr/>
        </p:nvCxnSpPr>
        <p:spPr>
          <a:xfrm flipV="1">
            <a:off x="2123728" y="3068960"/>
            <a:ext cx="216024" cy="216024"/>
          </a:xfrm>
          <a:prstGeom prst="line">
            <a:avLst/>
          </a:prstGeom>
          <a:ln w="508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ovací čára 4"/>
          <p:cNvCxnSpPr/>
          <p:nvPr/>
        </p:nvCxnSpPr>
        <p:spPr>
          <a:xfrm flipV="1">
            <a:off x="2051720" y="2996952"/>
            <a:ext cx="216024" cy="216024"/>
          </a:xfrm>
          <a:prstGeom prst="line">
            <a:avLst/>
          </a:prstGeom>
          <a:ln w="508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2051720" y="3573016"/>
            <a:ext cx="288032" cy="216024"/>
          </a:xfrm>
          <a:prstGeom prst="line">
            <a:avLst/>
          </a:prstGeom>
          <a:ln w="508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Šestiúhelník 11"/>
          <p:cNvSpPr/>
          <p:nvPr/>
        </p:nvSpPr>
        <p:spPr>
          <a:xfrm rot="5400000">
            <a:off x="5888704" y="2278016"/>
            <a:ext cx="1060704" cy="914400"/>
          </a:xfrm>
          <a:prstGeom prst="hexagon">
            <a:avLst/>
          </a:prstGeom>
          <a:solidFill>
            <a:schemeClr val="tx1"/>
          </a:solidFill>
          <a:ln w="539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3" name="Přímá spojovací čára 12"/>
          <p:cNvCxnSpPr/>
          <p:nvPr/>
        </p:nvCxnSpPr>
        <p:spPr>
          <a:xfrm flipV="1">
            <a:off x="6948264" y="2348880"/>
            <a:ext cx="216024" cy="72008"/>
          </a:xfrm>
          <a:prstGeom prst="line">
            <a:avLst/>
          </a:prstGeom>
          <a:ln w="508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Elipsa 16"/>
          <p:cNvSpPr/>
          <p:nvPr/>
        </p:nvSpPr>
        <p:spPr>
          <a:xfrm>
            <a:off x="6084168" y="2348880"/>
            <a:ext cx="648072" cy="720080"/>
          </a:xfrm>
          <a:prstGeom prst="ellipse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4644008" y="1484784"/>
            <a:ext cx="3816424" cy="3672000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23528" y="1600200"/>
            <a:ext cx="4172272" cy="4525963"/>
          </a:xfrm>
        </p:spPr>
        <p:txBody>
          <a:bodyPr>
            <a:normAutofit fontScale="92500" lnSpcReduction="20000"/>
          </a:bodyPr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5. </a:t>
            </a:r>
            <a:r>
              <a:rPr lang="cs-CZ" sz="3200" b="1" dirty="0" err="1" smtClean="0">
                <a:solidFill>
                  <a:schemeClr val="bg1"/>
                </a:solidFill>
              </a:rPr>
              <a:t>butanal</a:t>
            </a:r>
            <a:endParaRPr lang="cs-CZ" sz="3200" b="1" dirty="0" smtClean="0">
              <a:solidFill>
                <a:schemeClr val="bg1"/>
              </a:solidFill>
            </a:endParaRPr>
          </a:p>
          <a:p>
            <a:r>
              <a:rPr lang="cs-CZ" sz="3200" b="1" dirty="0" smtClean="0">
                <a:solidFill>
                  <a:schemeClr val="bg1"/>
                </a:solidFill>
              </a:rPr>
              <a:t>6. fenyl(</a:t>
            </a:r>
            <a:r>
              <a:rPr lang="cs-CZ" sz="3200" b="1" dirty="0" err="1" smtClean="0">
                <a:solidFill>
                  <a:schemeClr val="bg1"/>
                </a:solidFill>
              </a:rPr>
              <a:t>methyl</a:t>
            </a:r>
            <a:r>
              <a:rPr lang="cs-CZ" sz="3200" b="1" dirty="0" smtClean="0">
                <a:solidFill>
                  <a:schemeClr val="bg1"/>
                </a:solidFill>
              </a:rPr>
              <a:t>)keton</a:t>
            </a:r>
          </a:p>
          <a:p>
            <a:endParaRPr lang="cs-CZ" sz="3200" b="1" dirty="0" smtClean="0">
              <a:solidFill>
                <a:schemeClr val="bg1"/>
              </a:solidFill>
            </a:endParaRPr>
          </a:p>
          <a:p>
            <a:r>
              <a:rPr lang="cs-CZ" sz="3200" b="1" dirty="0" smtClean="0">
                <a:solidFill>
                  <a:schemeClr val="bg1"/>
                </a:solidFill>
              </a:rPr>
              <a:t>7. CH</a:t>
            </a:r>
            <a:r>
              <a:rPr lang="cs-CZ" sz="2400" b="1" dirty="0" smtClean="0">
                <a:solidFill>
                  <a:schemeClr val="bg1"/>
                </a:solidFill>
              </a:rPr>
              <a:t>2</a:t>
            </a:r>
            <a:r>
              <a:rPr lang="cs-CZ" sz="3200" b="1" dirty="0" smtClean="0">
                <a:solidFill>
                  <a:schemeClr val="bg1"/>
                </a:solidFill>
              </a:rPr>
              <a:t>COCH</a:t>
            </a:r>
            <a:r>
              <a:rPr lang="cs-CZ" sz="2400" b="1" dirty="0" smtClean="0">
                <a:solidFill>
                  <a:schemeClr val="bg1"/>
                </a:solidFill>
              </a:rPr>
              <a:t>2</a:t>
            </a:r>
            <a:r>
              <a:rPr lang="cs-CZ" sz="3200" b="1" dirty="0" smtClean="0">
                <a:solidFill>
                  <a:schemeClr val="bg1"/>
                </a:solidFill>
              </a:rPr>
              <a:t>CH</a:t>
            </a:r>
            <a:r>
              <a:rPr lang="cs-CZ" sz="2400" b="1" dirty="0" smtClean="0">
                <a:solidFill>
                  <a:schemeClr val="bg1"/>
                </a:solidFill>
              </a:rPr>
              <a:t>3</a:t>
            </a:r>
          </a:p>
          <a:p>
            <a:endParaRPr lang="cs-CZ" sz="2400" b="1" dirty="0" smtClean="0">
              <a:solidFill>
                <a:schemeClr val="bg1"/>
              </a:solidFill>
            </a:endParaRPr>
          </a:p>
          <a:p>
            <a:endParaRPr lang="cs-CZ" sz="2400" b="1" dirty="0" smtClean="0">
              <a:solidFill>
                <a:schemeClr val="bg1"/>
              </a:solidFill>
            </a:endParaRPr>
          </a:p>
          <a:p>
            <a:r>
              <a:rPr lang="cs-CZ" sz="3200" b="1" dirty="0" smtClean="0">
                <a:solidFill>
                  <a:schemeClr val="bg1"/>
                </a:solidFill>
              </a:rPr>
              <a:t>8. pentan-2-on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solidFill>
            <a:schemeClr val="tx1"/>
          </a:solidFill>
        </p:spPr>
        <p:txBody>
          <a:bodyPr>
            <a:normAutofit fontScale="92500" lnSpcReduction="20000"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5. </a:t>
            </a:r>
            <a:r>
              <a:rPr lang="cs-CZ" sz="3000" b="1" dirty="0" smtClean="0">
                <a:solidFill>
                  <a:schemeClr val="bg1"/>
                </a:solidFill>
              </a:rPr>
              <a:t>CH</a:t>
            </a:r>
            <a:r>
              <a:rPr lang="cs-CZ" sz="2400" b="1" dirty="0" smtClean="0">
                <a:solidFill>
                  <a:schemeClr val="bg1"/>
                </a:solidFill>
              </a:rPr>
              <a:t>3</a:t>
            </a:r>
            <a:r>
              <a:rPr lang="cs-CZ" sz="3000" b="1" dirty="0" smtClean="0">
                <a:solidFill>
                  <a:schemeClr val="bg1"/>
                </a:solidFill>
              </a:rPr>
              <a:t>CH</a:t>
            </a:r>
            <a:r>
              <a:rPr lang="cs-CZ" sz="2400" b="1" dirty="0" smtClean="0">
                <a:solidFill>
                  <a:schemeClr val="bg1"/>
                </a:solidFill>
              </a:rPr>
              <a:t>2</a:t>
            </a:r>
            <a:r>
              <a:rPr lang="cs-CZ" sz="3000" b="1" dirty="0" smtClean="0">
                <a:solidFill>
                  <a:schemeClr val="bg1"/>
                </a:solidFill>
              </a:rPr>
              <a:t>CH</a:t>
            </a:r>
            <a:r>
              <a:rPr lang="cs-CZ" sz="2400" b="1" dirty="0" smtClean="0">
                <a:solidFill>
                  <a:schemeClr val="bg1"/>
                </a:solidFill>
              </a:rPr>
              <a:t>2</a:t>
            </a:r>
            <a:r>
              <a:rPr lang="cs-CZ" sz="3000" b="1" dirty="0" smtClean="0">
                <a:solidFill>
                  <a:schemeClr val="bg1"/>
                </a:solidFill>
              </a:rPr>
              <a:t>CHO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6. </a:t>
            </a:r>
          </a:p>
          <a:p>
            <a:pPr>
              <a:buNone/>
            </a:pPr>
            <a:r>
              <a:rPr lang="cs-CZ" b="1" dirty="0" smtClean="0">
                <a:solidFill>
                  <a:schemeClr val="bg1"/>
                </a:solidFill>
              </a:rPr>
              <a:t>	                 - </a:t>
            </a:r>
            <a:r>
              <a:rPr lang="cs-CZ" sz="3000" b="1" dirty="0" smtClean="0">
                <a:solidFill>
                  <a:schemeClr val="bg1"/>
                </a:solidFill>
              </a:rPr>
              <a:t>CO – CH</a:t>
            </a:r>
            <a:r>
              <a:rPr lang="cs-CZ" sz="2600" b="1" dirty="0" smtClean="0">
                <a:solidFill>
                  <a:schemeClr val="bg1"/>
                </a:solidFill>
              </a:rPr>
              <a:t>3</a:t>
            </a:r>
          </a:p>
          <a:p>
            <a:pPr>
              <a:buNone/>
            </a:pPr>
            <a:endParaRPr lang="cs-CZ" sz="2400" b="1" dirty="0" smtClean="0">
              <a:solidFill>
                <a:schemeClr val="bg1"/>
              </a:solidFill>
            </a:endParaRPr>
          </a:p>
          <a:p>
            <a:pPr>
              <a:buNone/>
            </a:pPr>
            <a:r>
              <a:rPr lang="cs-CZ" sz="3200" b="1" dirty="0" smtClean="0">
                <a:solidFill>
                  <a:schemeClr val="bg1"/>
                </a:solidFill>
              </a:rPr>
              <a:t>     7. </a:t>
            </a:r>
            <a:r>
              <a:rPr lang="cs-CZ" sz="3200" b="1" dirty="0" err="1" smtClean="0">
                <a:solidFill>
                  <a:schemeClr val="bg1"/>
                </a:solidFill>
              </a:rPr>
              <a:t>butanon</a:t>
            </a:r>
            <a:endParaRPr lang="cs-CZ" sz="3200" b="1" dirty="0" smtClean="0">
              <a:solidFill>
                <a:schemeClr val="bg1"/>
              </a:solidFill>
            </a:endParaRPr>
          </a:p>
          <a:p>
            <a:pPr>
              <a:buNone/>
            </a:pPr>
            <a:r>
              <a:rPr lang="cs-CZ" sz="3200" b="1" dirty="0" smtClean="0">
                <a:solidFill>
                  <a:schemeClr val="bg1"/>
                </a:solidFill>
              </a:rPr>
              <a:t>	</a:t>
            </a:r>
            <a:r>
              <a:rPr lang="cs-CZ" sz="3200" b="1" dirty="0" err="1" smtClean="0">
                <a:solidFill>
                  <a:schemeClr val="bg1"/>
                </a:solidFill>
              </a:rPr>
              <a:t>ethyl</a:t>
            </a:r>
            <a:r>
              <a:rPr lang="cs-CZ" sz="3200" b="1" dirty="0" smtClean="0">
                <a:solidFill>
                  <a:schemeClr val="bg1"/>
                </a:solidFill>
              </a:rPr>
              <a:t>(</a:t>
            </a:r>
            <a:r>
              <a:rPr lang="cs-CZ" sz="3200" b="1" dirty="0" err="1" smtClean="0">
                <a:solidFill>
                  <a:schemeClr val="bg1"/>
                </a:solidFill>
              </a:rPr>
              <a:t>methyl</a:t>
            </a:r>
            <a:r>
              <a:rPr lang="cs-CZ" sz="3200" b="1" dirty="0" smtClean="0">
                <a:solidFill>
                  <a:schemeClr val="bg1"/>
                </a:solidFill>
              </a:rPr>
              <a:t>)keton</a:t>
            </a:r>
          </a:p>
          <a:p>
            <a:pPr>
              <a:buNone/>
            </a:pPr>
            <a:r>
              <a:rPr lang="cs-CZ" sz="3200" b="1" dirty="0" smtClean="0">
                <a:solidFill>
                  <a:schemeClr val="bg1"/>
                </a:solidFill>
              </a:rPr>
              <a:t>     8. CH</a:t>
            </a:r>
            <a:r>
              <a:rPr lang="cs-CZ" sz="2600" b="1" dirty="0" smtClean="0">
                <a:solidFill>
                  <a:schemeClr val="bg1"/>
                </a:solidFill>
              </a:rPr>
              <a:t>3</a:t>
            </a:r>
            <a:r>
              <a:rPr lang="cs-CZ" sz="3200" b="1" dirty="0" smtClean="0">
                <a:solidFill>
                  <a:schemeClr val="bg1"/>
                </a:solidFill>
              </a:rPr>
              <a:t>COCH</a:t>
            </a:r>
            <a:r>
              <a:rPr lang="cs-CZ" sz="2600" b="1" dirty="0" smtClean="0">
                <a:solidFill>
                  <a:schemeClr val="bg1"/>
                </a:solidFill>
              </a:rPr>
              <a:t>2</a:t>
            </a:r>
            <a:r>
              <a:rPr lang="cs-CZ" sz="3200" b="1" dirty="0" smtClean="0">
                <a:solidFill>
                  <a:schemeClr val="bg1"/>
                </a:solidFill>
              </a:rPr>
              <a:t>CH</a:t>
            </a:r>
            <a:r>
              <a:rPr lang="cs-CZ" sz="2600" b="1" dirty="0" smtClean="0">
                <a:solidFill>
                  <a:schemeClr val="bg1"/>
                </a:solidFill>
              </a:rPr>
              <a:t>2</a:t>
            </a:r>
            <a:r>
              <a:rPr lang="cs-CZ" sz="3200" b="1" dirty="0" smtClean="0">
                <a:solidFill>
                  <a:schemeClr val="bg1"/>
                </a:solidFill>
              </a:rPr>
              <a:t>CH</a:t>
            </a:r>
            <a:r>
              <a:rPr lang="cs-CZ" sz="2600" b="1" dirty="0" smtClean="0">
                <a:solidFill>
                  <a:schemeClr val="bg1"/>
                </a:solidFill>
              </a:rPr>
              <a:t>3</a:t>
            </a:r>
          </a:p>
          <a:p>
            <a:pPr>
              <a:buNone/>
            </a:pPr>
            <a:r>
              <a:rPr lang="cs-CZ" sz="2600" b="1" dirty="0" smtClean="0">
                <a:solidFill>
                  <a:schemeClr val="bg1"/>
                </a:solidFill>
              </a:rPr>
              <a:t>	   </a:t>
            </a:r>
            <a:r>
              <a:rPr lang="cs-CZ" sz="3200" b="1" dirty="0" err="1" smtClean="0">
                <a:solidFill>
                  <a:schemeClr val="bg1"/>
                </a:solidFill>
              </a:rPr>
              <a:t>methyl</a:t>
            </a:r>
            <a:r>
              <a:rPr lang="cs-CZ" sz="3200" b="1" dirty="0" smtClean="0">
                <a:solidFill>
                  <a:schemeClr val="bg1"/>
                </a:solidFill>
              </a:rPr>
              <a:t>(propyl)keton</a:t>
            </a:r>
            <a:endParaRPr lang="cs-CZ" sz="2600" b="1" dirty="0" smtClean="0">
              <a:solidFill>
                <a:schemeClr val="bg1"/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chemeClr val="bg1"/>
                </a:solidFill>
              </a:rPr>
              <a:t>		         </a:t>
            </a:r>
          </a:p>
          <a:p>
            <a:pPr>
              <a:buNone/>
            </a:pPr>
            <a:r>
              <a:rPr lang="cs-CZ" b="1" dirty="0" smtClean="0">
                <a:solidFill>
                  <a:schemeClr val="bg1"/>
                </a:solidFill>
              </a:rPr>
              <a:t>	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6" name="Šestiúhelník 5"/>
          <p:cNvSpPr/>
          <p:nvPr/>
        </p:nvSpPr>
        <p:spPr>
          <a:xfrm rot="10800000">
            <a:off x="5292080" y="2204864"/>
            <a:ext cx="936104" cy="792088"/>
          </a:xfrm>
          <a:prstGeom prst="hexagon">
            <a:avLst/>
          </a:prstGeom>
          <a:solidFill>
            <a:schemeClr val="tx1"/>
          </a:solidFill>
          <a:ln w="539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5436096" y="2348880"/>
            <a:ext cx="648072" cy="504056"/>
          </a:xfrm>
          <a:prstGeom prst="ellipse">
            <a:avLst/>
          </a:prstGeom>
          <a:solidFill>
            <a:schemeClr val="tx1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4644008" y="1556792"/>
            <a:ext cx="3960440" cy="3564000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bg1"/>
                </a:solidFill>
              </a:rPr>
              <a:t>3. Výskyt v přírodě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FF"/>
                </a:solidFill>
              </a:rPr>
              <a:t>Aldehydy</a:t>
            </a:r>
            <a:r>
              <a:rPr lang="cs-CZ" b="1" dirty="0" smtClean="0">
                <a:solidFill>
                  <a:schemeClr val="bg1"/>
                </a:solidFill>
              </a:rPr>
              <a:t>: silice (skořicový, anýzový, 					vanilín) </a:t>
            </a:r>
          </a:p>
          <a:p>
            <a:pPr>
              <a:buNone/>
            </a:pPr>
            <a:r>
              <a:rPr lang="cs-CZ" b="1" dirty="0" smtClean="0">
                <a:solidFill>
                  <a:schemeClr val="bg1"/>
                </a:solidFill>
              </a:rPr>
              <a:t>			   acetaldehyd – meziprodukt kvašení</a:t>
            </a:r>
          </a:p>
          <a:p>
            <a:pPr>
              <a:buNone/>
            </a:pPr>
            <a:r>
              <a:rPr lang="cs-CZ" b="1" dirty="0" smtClean="0">
                <a:solidFill>
                  <a:schemeClr val="bg1"/>
                </a:solidFill>
              </a:rPr>
              <a:t>				v moči a v krvi savců</a:t>
            </a:r>
          </a:p>
          <a:p>
            <a:pPr>
              <a:buNone/>
            </a:pPr>
            <a:r>
              <a:rPr lang="cs-CZ" b="1" dirty="0" smtClean="0">
                <a:solidFill>
                  <a:schemeClr val="bg1"/>
                </a:solidFill>
              </a:rPr>
              <a:t>			   sacharidy</a:t>
            </a:r>
          </a:p>
          <a:p>
            <a:r>
              <a:rPr lang="cs-CZ" b="1" dirty="0" smtClean="0">
                <a:solidFill>
                  <a:srgbClr val="FF00FF"/>
                </a:solidFill>
              </a:rPr>
              <a:t>Ketony</a:t>
            </a:r>
            <a:r>
              <a:rPr lang="cs-CZ" b="1" dirty="0" smtClean="0">
                <a:solidFill>
                  <a:schemeClr val="bg1"/>
                </a:solidFill>
              </a:rPr>
              <a:t>: kafr, hormony (testosteron, 				progesteron), sacharidy</a:t>
            </a:r>
          </a:p>
          <a:p>
            <a:r>
              <a:rPr lang="cs-CZ" b="1" dirty="0" smtClean="0">
                <a:solidFill>
                  <a:srgbClr val="FF00FF"/>
                </a:solidFill>
              </a:rPr>
              <a:t>Chinony</a:t>
            </a:r>
            <a:r>
              <a:rPr lang="cs-CZ" b="1" dirty="0" smtClean="0">
                <a:solidFill>
                  <a:schemeClr val="bg1"/>
                </a:solidFill>
              </a:rPr>
              <a:t>: barviva</a:t>
            </a:r>
            <a:endParaRPr lang="cs-CZ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bg1"/>
                </a:solidFill>
              </a:rPr>
              <a:t>4. Příprava, výroba 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Významné pro výrobu plastů a syntetických vláken</a:t>
            </a:r>
          </a:p>
          <a:p>
            <a:r>
              <a:rPr lang="cs-CZ" b="1" dirty="0" smtClean="0">
                <a:solidFill>
                  <a:srgbClr val="FF00FF"/>
                </a:solidFill>
              </a:rPr>
              <a:t>Aldehydy</a:t>
            </a:r>
            <a:r>
              <a:rPr lang="cs-CZ" b="1" dirty="0" smtClean="0">
                <a:solidFill>
                  <a:schemeClr val="bg1"/>
                </a:solidFill>
              </a:rPr>
              <a:t>: 1. oxidace primárních alkoholů</a:t>
            </a:r>
          </a:p>
          <a:p>
            <a:endParaRPr lang="cs-CZ" b="1" dirty="0" smtClean="0">
              <a:solidFill>
                <a:schemeClr val="bg1"/>
              </a:solidFill>
            </a:endParaRPr>
          </a:p>
          <a:p>
            <a:r>
              <a:rPr lang="cs-CZ" b="1" dirty="0" smtClean="0">
                <a:solidFill>
                  <a:schemeClr val="bg1"/>
                </a:solidFill>
              </a:rPr>
              <a:t>CH</a:t>
            </a:r>
            <a:r>
              <a:rPr lang="cs-CZ" sz="2400" b="1" dirty="0" smtClean="0">
                <a:solidFill>
                  <a:schemeClr val="bg1"/>
                </a:solidFill>
              </a:rPr>
              <a:t>3</a:t>
            </a:r>
            <a:r>
              <a:rPr lang="cs-CZ" b="1" dirty="0" smtClean="0">
                <a:solidFill>
                  <a:schemeClr val="bg1"/>
                </a:solidFill>
              </a:rPr>
              <a:t>CH</a:t>
            </a:r>
            <a:r>
              <a:rPr lang="cs-CZ" sz="2400" b="1" dirty="0" smtClean="0">
                <a:solidFill>
                  <a:schemeClr val="bg1"/>
                </a:solidFill>
              </a:rPr>
              <a:t>2</a:t>
            </a:r>
            <a:r>
              <a:rPr lang="cs-CZ" b="1" dirty="0" smtClean="0">
                <a:solidFill>
                  <a:schemeClr val="bg1"/>
                </a:solidFill>
              </a:rPr>
              <a:t>OH + </a:t>
            </a:r>
            <a:r>
              <a:rPr lang="cs-CZ" b="1" dirty="0" err="1" smtClean="0">
                <a:solidFill>
                  <a:schemeClr val="bg1"/>
                </a:solidFill>
              </a:rPr>
              <a:t>CuO</a:t>
            </a:r>
            <a:r>
              <a:rPr lang="cs-CZ" b="1" dirty="0" smtClean="0">
                <a:solidFill>
                  <a:schemeClr val="bg1"/>
                </a:solidFill>
              </a:rPr>
              <a:t>              CH</a:t>
            </a:r>
            <a:r>
              <a:rPr lang="cs-CZ" sz="2400" b="1" dirty="0" smtClean="0">
                <a:solidFill>
                  <a:schemeClr val="bg1"/>
                </a:solidFill>
              </a:rPr>
              <a:t>3</a:t>
            </a:r>
            <a:r>
              <a:rPr lang="cs-CZ" b="1" dirty="0" smtClean="0">
                <a:solidFill>
                  <a:schemeClr val="bg1"/>
                </a:solidFill>
              </a:rPr>
              <a:t>CHO + </a:t>
            </a:r>
            <a:r>
              <a:rPr lang="cs-CZ" b="1" dirty="0" err="1" smtClean="0">
                <a:solidFill>
                  <a:schemeClr val="bg1"/>
                </a:solidFill>
              </a:rPr>
              <a:t>Cu</a:t>
            </a:r>
            <a:r>
              <a:rPr lang="cs-CZ" b="1" dirty="0" smtClean="0">
                <a:solidFill>
                  <a:schemeClr val="bg1"/>
                </a:solidFill>
              </a:rPr>
              <a:t> + H</a:t>
            </a:r>
            <a:r>
              <a:rPr lang="cs-CZ" sz="2400" b="1" dirty="0" smtClean="0">
                <a:solidFill>
                  <a:schemeClr val="bg1"/>
                </a:solidFill>
              </a:rPr>
              <a:t>2</a:t>
            </a:r>
            <a:r>
              <a:rPr lang="cs-CZ" b="1" dirty="0" smtClean="0">
                <a:solidFill>
                  <a:schemeClr val="bg1"/>
                </a:solidFill>
              </a:rPr>
              <a:t>O</a:t>
            </a:r>
          </a:p>
          <a:p>
            <a:endParaRPr lang="cs-CZ" b="1" dirty="0" smtClean="0">
              <a:solidFill>
                <a:schemeClr val="bg1"/>
              </a:solidFill>
            </a:endParaRPr>
          </a:p>
          <a:p>
            <a:r>
              <a:rPr lang="cs-CZ" b="1" dirty="0" smtClean="0">
                <a:solidFill>
                  <a:schemeClr val="bg1"/>
                </a:solidFill>
              </a:rPr>
              <a:t>(test na alkohol)</a:t>
            </a:r>
            <a:endParaRPr lang="cs-CZ" b="1" dirty="0">
              <a:solidFill>
                <a:schemeClr val="bg1"/>
              </a:solidFill>
            </a:endParaRPr>
          </a:p>
        </p:txBody>
      </p:sp>
      <p:cxnSp>
        <p:nvCxnSpPr>
          <p:cNvPr id="5" name="Přímá spojovací šipka 4"/>
          <p:cNvCxnSpPr/>
          <p:nvPr/>
        </p:nvCxnSpPr>
        <p:spPr>
          <a:xfrm>
            <a:off x="3995936" y="4149080"/>
            <a:ext cx="864096" cy="0"/>
          </a:xfrm>
          <a:prstGeom prst="straightConnector1">
            <a:avLst/>
          </a:prstGeom>
          <a:ln w="41275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2. oxidace uhlovodíků</a:t>
            </a:r>
          </a:p>
          <a:p>
            <a:pPr>
              <a:buNone/>
            </a:pPr>
            <a:r>
              <a:rPr lang="cs-CZ" b="1" dirty="0" smtClean="0">
                <a:solidFill>
                  <a:schemeClr val="bg1"/>
                </a:solidFill>
              </a:rPr>
              <a:t>		         CH</a:t>
            </a:r>
            <a:r>
              <a:rPr lang="cs-CZ" sz="2400" b="1" dirty="0" smtClean="0">
                <a:solidFill>
                  <a:schemeClr val="bg1"/>
                </a:solidFill>
              </a:rPr>
              <a:t>3			      </a:t>
            </a:r>
            <a:r>
              <a:rPr lang="cs-CZ" b="1" dirty="0" smtClean="0">
                <a:solidFill>
                  <a:schemeClr val="bg1"/>
                </a:solidFill>
              </a:rPr>
              <a:t>CHO</a:t>
            </a:r>
          </a:p>
          <a:p>
            <a:pPr>
              <a:buNone/>
            </a:pPr>
            <a:r>
              <a:rPr lang="cs-CZ" sz="2400" b="1" dirty="0" smtClean="0">
                <a:solidFill>
                  <a:schemeClr val="bg1"/>
                </a:solidFill>
              </a:rPr>
              <a:t>				      </a:t>
            </a:r>
            <a:r>
              <a:rPr lang="cs-CZ" b="1" dirty="0" smtClean="0">
                <a:solidFill>
                  <a:schemeClr val="bg1"/>
                </a:solidFill>
              </a:rPr>
              <a:t>O</a:t>
            </a:r>
            <a:r>
              <a:rPr lang="cs-CZ" sz="2400" b="1" dirty="0" smtClean="0">
                <a:solidFill>
                  <a:schemeClr val="bg1"/>
                </a:solidFill>
              </a:rPr>
              <a:t>2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4" name="Šestiúhelník 3"/>
          <p:cNvSpPr/>
          <p:nvPr/>
        </p:nvSpPr>
        <p:spPr>
          <a:xfrm rot="5400000">
            <a:off x="1907704" y="3161527"/>
            <a:ext cx="1060704" cy="914400"/>
          </a:xfrm>
          <a:prstGeom prst="hexagon">
            <a:avLst/>
          </a:prstGeom>
          <a:solidFill>
            <a:schemeClr val="tx1"/>
          </a:solidFill>
          <a:ln w="539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estiúhelník 4"/>
          <p:cNvSpPr/>
          <p:nvPr/>
        </p:nvSpPr>
        <p:spPr>
          <a:xfrm rot="5400000">
            <a:off x="5074912" y="3089520"/>
            <a:ext cx="1060704" cy="914400"/>
          </a:xfrm>
          <a:prstGeom prst="hexagon">
            <a:avLst/>
          </a:prstGeom>
          <a:solidFill>
            <a:schemeClr val="tx1"/>
          </a:solidFill>
          <a:ln w="539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2411760" y="2708920"/>
            <a:ext cx="0" cy="288032"/>
          </a:xfrm>
          <a:prstGeom prst="line">
            <a:avLst/>
          </a:prstGeom>
          <a:ln w="508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5580112" y="2636912"/>
            <a:ext cx="0" cy="288032"/>
          </a:xfrm>
          <a:prstGeom prst="line">
            <a:avLst/>
          </a:prstGeom>
          <a:ln w="508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Elipsa 32"/>
          <p:cNvSpPr/>
          <p:nvPr/>
        </p:nvSpPr>
        <p:spPr>
          <a:xfrm>
            <a:off x="2123728" y="3284984"/>
            <a:ext cx="648072" cy="648072"/>
          </a:xfrm>
          <a:prstGeom prst="ellipse">
            <a:avLst/>
          </a:prstGeom>
          <a:solidFill>
            <a:schemeClr val="tx1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Elipsa 33"/>
          <p:cNvSpPr/>
          <p:nvPr/>
        </p:nvSpPr>
        <p:spPr>
          <a:xfrm>
            <a:off x="5292080" y="3212976"/>
            <a:ext cx="648072" cy="648072"/>
          </a:xfrm>
          <a:prstGeom prst="ellipse">
            <a:avLst/>
          </a:prstGeom>
          <a:solidFill>
            <a:schemeClr val="tx1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6" name="Přímá spojovací šipka 35"/>
          <p:cNvCxnSpPr/>
          <p:nvPr/>
        </p:nvCxnSpPr>
        <p:spPr>
          <a:xfrm>
            <a:off x="3491880" y="3573016"/>
            <a:ext cx="936104" cy="0"/>
          </a:xfrm>
          <a:prstGeom prst="straightConnector1">
            <a:avLst/>
          </a:prstGeom>
          <a:ln w="41275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TextovéPole 36"/>
          <p:cNvSpPr txBox="1"/>
          <p:nvPr/>
        </p:nvSpPr>
        <p:spPr>
          <a:xfrm>
            <a:off x="5004048" y="2204864"/>
            <a:ext cx="1368000" cy="2016000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FF"/>
                </a:solidFill>
              </a:rPr>
              <a:t>Ketony: </a:t>
            </a:r>
            <a:r>
              <a:rPr lang="cs-CZ" b="1" dirty="0" smtClean="0">
                <a:solidFill>
                  <a:schemeClr val="bg1"/>
                </a:solidFill>
              </a:rPr>
              <a:t>oxidace sekundárních alkoholů</a:t>
            </a:r>
          </a:p>
          <a:p>
            <a:endParaRPr lang="cs-CZ" b="1" dirty="0" smtClean="0">
              <a:solidFill>
                <a:schemeClr val="bg1"/>
              </a:solidFill>
            </a:endParaRPr>
          </a:p>
          <a:p>
            <a:r>
              <a:rPr lang="cs-CZ" b="1" dirty="0" smtClean="0">
                <a:solidFill>
                  <a:schemeClr val="bg1"/>
                </a:solidFill>
              </a:rPr>
              <a:t>CH</a:t>
            </a:r>
            <a:r>
              <a:rPr lang="cs-CZ" sz="2400" b="1" dirty="0" smtClean="0">
                <a:solidFill>
                  <a:schemeClr val="bg1"/>
                </a:solidFill>
              </a:rPr>
              <a:t>3</a:t>
            </a:r>
            <a:r>
              <a:rPr lang="cs-CZ" b="1" dirty="0" smtClean="0">
                <a:solidFill>
                  <a:schemeClr val="bg1"/>
                </a:solidFill>
              </a:rPr>
              <a:t> – CH – CH</a:t>
            </a:r>
            <a:r>
              <a:rPr lang="cs-CZ" sz="2400" b="1" dirty="0" smtClean="0">
                <a:solidFill>
                  <a:schemeClr val="bg1"/>
                </a:solidFill>
              </a:rPr>
              <a:t>3</a:t>
            </a:r>
            <a:r>
              <a:rPr lang="cs-CZ" b="1" dirty="0" smtClean="0">
                <a:solidFill>
                  <a:schemeClr val="bg1"/>
                </a:solidFill>
              </a:rPr>
              <a:t> + </a:t>
            </a:r>
            <a:r>
              <a:rPr lang="cs-CZ" b="1" dirty="0" err="1" smtClean="0">
                <a:solidFill>
                  <a:schemeClr val="bg1"/>
                </a:solidFill>
              </a:rPr>
              <a:t>CuO</a:t>
            </a:r>
            <a:r>
              <a:rPr lang="cs-CZ" b="1" dirty="0" smtClean="0">
                <a:solidFill>
                  <a:schemeClr val="bg1"/>
                </a:solidFill>
              </a:rPr>
              <a:t>           CH</a:t>
            </a:r>
            <a:r>
              <a:rPr lang="cs-CZ" sz="2400" b="1" dirty="0" smtClean="0">
                <a:solidFill>
                  <a:schemeClr val="bg1"/>
                </a:solidFill>
              </a:rPr>
              <a:t>3</a:t>
            </a:r>
            <a:r>
              <a:rPr lang="cs-CZ" b="1" dirty="0" smtClean="0">
                <a:solidFill>
                  <a:schemeClr val="bg1"/>
                </a:solidFill>
              </a:rPr>
              <a:t> – C – CH</a:t>
            </a:r>
            <a:r>
              <a:rPr lang="cs-CZ" sz="2400" b="1" dirty="0" smtClean="0">
                <a:solidFill>
                  <a:schemeClr val="bg1"/>
                </a:solidFill>
              </a:rPr>
              <a:t>3</a:t>
            </a:r>
            <a:r>
              <a:rPr lang="cs-CZ" b="1" dirty="0" smtClean="0">
                <a:solidFill>
                  <a:schemeClr val="bg1"/>
                </a:solidFill>
              </a:rPr>
              <a:t> +</a:t>
            </a:r>
          </a:p>
          <a:p>
            <a:pPr>
              <a:buNone/>
            </a:pPr>
            <a:r>
              <a:rPr lang="cs-CZ" b="1" dirty="0" smtClean="0">
                <a:solidFill>
                  <a:schemeClr val="bg1"/>
                </a:solidFill>
              </a:rPr>
              <a:t>	           OH	                                   O							+ </a:t>
            </a:r>
            <a:r>
              <a:rPr lang="cs-CZ" b="1" dirty="0" err="1" smtClean="0">
                <a:solidFill>
                  <a:schemeClr val="bg1"/>
                </a:solidFill>
              </a:rPr>
              <a:t>Cu</a:t>
            </a:r>
            <a:r>
              <a:rPr lang="cs-CZ" b="1" dirty="0" smtClean="0">
                <a:solidFill>
                  <a:schemeClr val="bg1"/>
                </a:solidFill>
              </a:rPr>
              <a:t> + H</a:t>
            </a:r>
            <a:r>
              <a:rPr lang="cs-CZ" sz="2400" b="1" dirty="0" smtClean="0">
                <a:solidFill>
                  <a:schemeClr val="bg1"/>
                </a:solidFill>
              </a:rPr>
              <a:t>2</a:t>
            </a:r>
            <a:r>
              <a:rPr lang="cs-CZ" b="1" dirty="0" smtClean="0">
                <a:solidFill>
                  <a:schemeClr val="bg1"/>
                </a:solidFill>
              </a:rPr>
              <a:t>O</a:t>
            </a:r>
            <a:endParaRPr lang="cs-CZ" b="1" dirty="0">
              <a:solidFill>
                <a:schemeClr val="bg1"/>
              </a:solidFill>
            </a:endParaRPr>
          </a:p>
        </p:txBody>
      </p:sp>
      <p:cxnSp>
        <p:nvCxnSpPr>
          <p:cNvPr id="4" name="Přímá spojovací šipka 3"/>
          <p:cNvCxnSpPr/>
          <p:nvPr/>
        </p:nvCxnSpPr>
        <p:spPr>
          <a:xfrm>
            <a:off x="4716016" y="3068960"/>
            <a:ext cx="648072" cy="0"/>
          </a:xfrm>
          <a:prstGeom prst="straightConnector1">
            <a:avLst/>
          </a:prstGeom>
          <a:ln w="41275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1979712" y="3284984"/>
            <a:ext cx="0" cy="216024"/>
          </a:xfrm>
          <a:prstGeom prst="line">
            <a:avLst/>
          </a:prstGeom>
          <a:ln w="508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6588224" y="3212976"/>
            <a:ext cx="0" cy="288032"/>
          </a:xfrm>
          <a:prstGeom prst="line">
            <a:avLst/>
          </a:prstGeom>
          <a:ln w="508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6660232" y="3212976"/>
            <a:ext cx="0" cy="288032"/>
          </a:xfrm>
          <a:prstGeom prst="line">
            <a:avLst/>
          </a:prstGeom>
          <a:ln w="508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bg1"/>
                </a:solidFill>
              </a:rPr>
              <a:t>5. Fyzikální vlastnosti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>
                <a:solidFill>
                  <a:srgbClr val="FF00FF"/>
                </a:solidFill>
              </a:rPr>
              <a:t>Aldehydy: </a:t>
            </a:r>
          </a:p>
          <a:p>
            <a:r>
              <a:rPr lang="cs-CZ" b="1" dirty="0" err="1" smtClean="0">
                <a:solidFill>
                  <a:schemeClr val="bg1"/>
                </a:solidFill>
              </a:rPr>
              <a:t>Tv</a:t>
            </a:r>
            <a:r>
              <a:rPr lang="cs-CZ" b="1" dirty="0" smtClean="0">
                <a:solidFill>
                  <a:schemeClr val="bg1"/>
                </a:solidFill>
              </a:rPr>
              <a:t>		vyšší než </a:t>
            </a:r>
            <a:r>
              <a:rPr lang="cs-CZ" b="1" dirty="0" err="1" smtClean="0">
                <a:solidFill>
                  <a:schemeClr val="bg1"/>
                </a:solidFill>
              </a:rPr>
              <a:t>alkany</a:t>
            </a:r>
            <a:r>
              <a:rPr lang="cs-CZ" b="1" dirty="0" smtClean="0">
                <a:solidFill>
                  <a:schemeClr val="bg1"/>
                </a:solidFill>
              </a:rPr>
              <a:t>, nižší než alkoholy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C</a:t>
            </a:r>
            <a:r>
              <a:rPr lang="cs-CZ" sz="2400" b="1" dirty="0" smtClean="0">
                <a:solidFill>
                  <a:schemeClr val="bg1"/>
                </a:solidFill>
              </a:rPr>
              <a:t>1 	</a:t>
            </a:r>
            <a:r>
              <a:rPr lang="cs-CZ" b="1" dirty="0" smtClean="0">
                <a:solidFill>
                  <a:schemeClr val="bg1"/>
                </a:solidFill>
              </a:rPr>
              <a:t>	plyn štiplavého zápachu 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Nižší        kapaliny štiplavého zápachu (slzení)</a:t>
            </a:r>
          </a:p>
          <a:p>
            <a:pPr>
              <a:buNone/>
            </a:pPr>
            <a:r>
              <a:rPr lang="cs-CZ" b="1" dirty="0" smtClean="0">
                <a:solidFill>
                  <a:schemeClr val="bg1"/>
                </a:solidFill>
              </a:rPr>
              <a:t>			rozpustné ve vodě, toxické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Vyšší      příjemně vonící kapaliny, pevné 		         látky, nerozpustné ve vodě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Dobře rozpustné v </a:t>
            </a:r>
            <a:r>
              <a:rPr lang="cs-CZ" b="1" dirty="0" err="1" smtClean="0">
                <a:solidFill>
                  <a:schemeClr val="bg1"/>
                </a:solidFill>
              </a:rPr>
              <a:t>étheru</a:t>
            </a:r>
            <a:r>
              <a:rPr lang="cs-CZ" b="1" dirty="0" smtClean="0">
                <a:solidFill>
                  <a:schemeClr val="bg1"/>
                </a:solidFill>
              </a:rPr>
              <a:t> a alkoholu</a:t>
            </a:r>
            <a:endParaRPr lang="cs-CZ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FF"/>
                </a:solidFill>
              </a:rPr>
              <a:t>Ketony: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Nižší alifatické - těkavé kapaliny, rozpustné ve 			   vodě, od C</a:t>
            </a:r>
            <a:r>
              <a:rPr lang="cs-CZ" sz="2400" b="1" dirty="0" smtClean="0">
                <a:solidFill>
                  <a:schemeClr val="bg1"/>
                </a:solidFill>
              </a:rPr>
              <a:t>5 </a:t>
            </a:r>
            <a:r>
              <a:rPr lang="cs-CZ" b="1" dirty="0" smtClean="0">
                <a:solidFill>
                  <a:schemeClr val="bg1"/>
                </a:solidFill>
              </a:rPr>
              <a:t> rozpustnost klesá</a:t>
            </a:r>
          </a:p>
          <a:p>
            <a:pPr>
              <a:buNone/>
            </a:pPr>
            <a:endParaRPr lang="cs-CZ" b="1" dirty="0" smtClean="0">
              <a:solidFill>
                <a:schemeClr val="bg1"/>
              </a:solidFill>
            </a:endParaRPr>
          </a:p>
          <a:p>
            <a:r>
              <a:rPr lang="cs-CZ" b="1" dirty="0" smtClean="0">
                <a:solidFill>
                  <a:schemeClr val="bg1"/>
                </a:solidFill>
              </a:rPr>
              <a:t>Vyšší  -  pevné látky, rozpustné v organických     	        rozpouštědlech</a:t>
            </a:r>
          </a:p>
          <a:p>
            <a:endParaRPr lang="cs-CZ" b="1" dirty="0" smtClean="0">
              <a:solidFill>
                <a:schemeClr val="bg1"/>
              </a:solidFill>
            </a:endParaRPr>
          </a:p>
          <a:p>
            <a:r>
              <a:rPr lang="cs-CZ" b="1" dirty="0" smtClean="0">
                <a:solidFill>
                  <a:schemeClr val="bg1"/>
                </a:solidFill>
              </a:rPr>
              <a:t>Kapalné – rozpouštědla pryskyřic, barviv, 			   laků, plastů, tuků, olejů</a:t>
            </a:r>
          </a:p>
          <a:p>
            <a:pPr>
              <a:buNone/>
            </a:pPr>
            <a:r>
              <a:rPr lang="cs-CZ" b="1" dirty="0" smtClean="0">
                <a:solidFill>
                  <a:schemeClr val="bg1"/>
                </a:solidFill>
              </a:rPr>
              <a:t>				</a:t>
            </a:r>
            <a:endParaRPr lang="cs-CZ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CITACE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pl-PL" sz="1800" dirty="0" smtClean="0">
                <a:solidFill>
                  <a:schemeClr val="bg1"/>
                </a:solidFill>
              </a:rPr>
              <a:t>1. BENJAH-BMM27. </a:t>
            </a:r>
            <a:r>
              <a:rPr lang="pl-PL" sz="1800" i="1" dirty="0" smtClean="0">
                <a:solidFill>
                  <a:schemeClr val="bg1"/>
                </a:solidFill>
              </a:rPr>
              <a:t>http://cs.wikipedia.org/wiki/Acetaldehyd</a:t>
            </a:r>
            <a:r>
              <a:rPr lang="pl-PL" sz="1800" dirty="0" smtClean="0">
                <a:solidFill>
                  <a:schemeClr val="bg1"/>
                </a:solidFill>
              </a:rPr>
              <a:t> [online]. [cit. 18.2.2013]. Dostupný na WWW: </a:t>
            </a:r>
            <a:r>
              <a:rPr lang="pl-PL" sz="1800" dirty="0" smtClean="0">
                <a:solidFill>
                  <a:schemeClr val="bg1"/>
                </a:solidFill>
                <a:hlinkClick r:id="rId2"/>
              </a:rPr>
              <a:t>http://cs.wikipedia.org/wiki/Soubor:Acetaldehyde-2D.png</a:t>
            </a:r>
            <a:endParaRPr lang="pl-PL" sz="1800" dirty="0" smtClean="0">
              <a:solidFill>
                <a:schemeClr val="bg1"/>
              </a:solidFill>
            </a:endParaRPr>
          </a:p>
          <a:p>
            <a:r>
              <a:rPr lang="cs-CZ" sz="1800" dirty="0" smtClean="0">
                <a:solidFill>
                  <a:schemeClr val="bg1"/>
                </a:solidFill>
              </a:rPr>
              <a:t>J. Blažek, V. </a:t>
            </a:r>
            <a:r>
              <a:rPr lang="cs-CZ" sz="1800" dirty="0" err="1" smtClean="0">
                <a:solidFill>
                  <a:schemeClr val="bg1"/>
                </a:solidFill>
              </a:rPr>
              <a:t>Flemr</a:t>
            </a:r>
            <a:r>
              <a:rPr lang="cs-CZ" sz="1800" dirty="0" smtClean="0">
                <a:solidFill>
                  <a:schemeClr val="bg1"/>
                </a:solidFill>
              </a:rPr>
              <a:t>, K. Kolář, F. Liška, F. Zemánek: Přehled chemického názvosloví, SPN, a. s., Praha 2004</a:t>
            </a:r>
          </a:p>
          <a:p>
            <a:r>
              <a:rPr lang="cs-CZ" sz="1800" dirty="0" smtClean="0">
                <a:solidFill>
                  <a:schemeClr val="bg1"/>
                </a:solidFill>
              </a:rPr>
              <a:t>J. Pacák, J. Čipera, J. </a:t>
            </a:r>
            <a:r>
              <a:rPr lang="cs-CZ" sz="1800" dirty="0" err="1" smtClean="0">
                <a:solidFill>
                  <a:schemeClr val="bg1"/>
                </a:solidFill>
              </a:rPr>
              <a:t>Halbych</a:t>
            </a:r>
            <a:r>
              <a:rPr lang="cs-CZ" sz="1800" dirty="0" smtClean="0">
                <a:solidFill>
                  <a:schemeClr val="bg1"/>
                </a:solidFill>
              </a:rPr>
              <a:t>, P. </a:t>
            </a:r>
            <a:r>
              <a:rPr lang="cs-CZ" sz="1800" dirty="0" err="1" smtClean="0">
                <a:solidFill>
                  <a:schemeClr val="bg1"/>
                </a:solidFill>
              </a:rPr>
              <a:t>Hrnčiar</a:t>
            </a:r>
            <a:r>
              <a:rPr lang="cs-CZ" sz="1800" dirty="0" smtClean="0">
                <a:solidFill>
                  <a:schemeClr val="bg1"/>
                </a:solidFill>
              </a:rPr>
              <a:t>, J. Kopřiva: Chemie pro II. </a:t>
            </a:r>
            <a:r>
              <a:rPr lang="cs-CZ" sz="1800" smtClean="0">
                <a:solidFill>
                  <a:schemeClr val="bg1"/>
                </a:solidFill>
              </a:rPr>
              <a:t>Ročník gymnázií, SPN, Praha 1985</a:t>
            </a:r>
          </a:p>
          <a:p>
            <a:endParaRPr lang="cs-CZ" sz="1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227</TotalTime>
  <Words>253</Words>
  <Application>Microsoft Office PowerPoint</Application>
  <PresentationFormat>Předvádění na obrazovce (4:3)</PresentationFormat>
  <Paragraphs>126</Paragraphs>
  <Slides>15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Snímek 1</vt:lpstr>
      <vt:lpstr>ANOTACE</vt:lpstr>
      <vt:lpstr>KARBONYLOVÉ SLOUČENINY</vt:lpstr>
      <vt:lpstr>1. Charakteristika</vt:lpstr>
      <vt:lpstr>2. Názvosloví </vt:lpstr>
      <vt:lpstr>Snímek 6</vt:lpstr>
      <vt:lpstr>Procvičení  doplňte vzorce/názvy</vt:lpstr>
      <vt:lpstr>Snímek 8</vt:lpstr>
      <vt:lpstr>3. Výskyt v přírodě</vt:lpstr>
      <vt:lpstr>4. Příprava, výroba </vt:lpstr>
      <vt:lpstr>Snímek 11</vt:lpstr>
      <vt:lpstr>Snímek 12</vt:lpstr>
      <vt:lpstr>5. Fyzikální vlastnosti</vt:lpstr>
      <vt:lpstr>Snímek 14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lenka</dc:creator>
  <cp:lastModifiedBy>uživatel</cp:lastModifiedBy>
  <cp:revision>28</cp:revision>
  <dcterms:created xsi:type="dcterms:W3CDTF">2013-02-17T23:42:25Z</dcterms:created>
  <dcterms:modified xsi:type="dcterms:W3CDTF">2013-04-01T21:03:45Z</dcterms:modified>
</cp:coreProperties>
</file>