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5" r:id="rId2"/>
    <p:sldId id="268" r:id="rId3"/>
    <p:sldId id="266" r:id="rId4"/>
    <p:sldId id="259" r:id="rId5"/>
    <p:sldId id="260" r:id="rId6"/>
    <p:sldId id="261" r:id="rId7"/>
    <p:sldId id="263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C699EC-1BBE-4DF3-856A-DD8D73BC1AC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CD0D72-BC74-47E5-918F-86E0B80A52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226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D8124A-5269-41D5-9A92-503E36668E38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550FB-9C97-4E15-95FB-1BAFF79799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d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7154047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VY_32_INOVACE_04_A_13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Mluvnice a gramatika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Konjunktiv </a:t>
                      </a:r>
                      <a:r>
                        <a:rPr lang="cs-CZ" sz="1600" b="1" dirty="0" smtClean="0"/>
                        <a:t>II - </a:t>
                      </a:r>
                      <a:r>
                        <a:rPr lang="cs-CZ" sz="1600" b="1" dirty="0" err="1" smtClean="0"/>
                        <a:t>Ratschlag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404663"/>
            <a:ext cx="8229600" cy="612068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3200" dirty="0"/>
              <a:t>Materiál je určen pro </a:t>
            </a:r>
            <a:r>
              <a:rPr lang="cs-CZ" sz="3200" dirty="0" smtClean="0"/>
              <a:t>studijní obory k výuce  </a:t>
            </a:r>
            <a:r>
              <a:rPr lang="cs-CZ" sz="3200" dirty="0"/>
              <a:t>předmětu </a:t>
            </a:r>
            <a:r>
              <a:rPr lang="cs-CZ" sz="3200" dirty="0" smtClean="0"/>
              <a:t>německý jazyk, </a:t>
            </a:r>
            <a:r>
              <a:rPr lang="cs-CZ" sz="3200" dirty="0"/>
              <a:t>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200" dirty="0"/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3563809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64704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i="1" dirty="0" smtClean="0"/>
              <a:t>Konjunktiv II</a:t>
            </a:r>
            <a:br>
              <a:rPr lang="cs-CZ" i="1" dirty="0" smtClean="0"/>
            </a:br>
            <a:r>
              <a:rPr lang="cs-CZ" b="1" dirty="0" smtClean="0"/>
              <a:t>podmiňovací způsob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 rot="21313221">
            <a:off x="467544" y="3090446"/>
            <a:ext cx="639045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"Kdyby sem to byl býval věděl, tak bysem sem nechodil"…</a:t>
            </a:r>
            <a:endParaRPr lang="pl-PL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 rot="510738">
            <a:off x="4283968" y="393305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l-P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„Kdyby tady byla taková panenka"…</a:t>
            </a:r>
            <a:endParaRPr lang="pl-PL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91880" y="4941168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l-PL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...„bylo by nám líp."</a:t>
            </a:r>
            <a:endParaRPr lang="pl-PL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 rot="21321888">
            <a:off x="1187624" y="5789875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l-PL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„měl bys plavat"…</a:t>
            </a:r>
            <a:endParaRPr lang="pl-PL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Ratschlag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err="1" smtClean="0"/>
              <a:t>sollen</a:t>
            </a:r>
            <a:r>
              <a:rPr lang="cs-CZ" dirty="0" smtClean="0"/>
              <a:t> in Konjunktiv II.</a:t>
            </a:r>
            <a:endParaRPr lang="cs-CZ" sz="2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4221088"/>
          <a:ext cx="8013576" cy="185420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429896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 gridSpan="4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sollen</a:t>
                      </a:r>
                      <a:endParaRPr lang="pt-BR" dirty="0" smtClean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Singular</a:t>
                      </a:r>
                      <a:endParaRPr lang="cs-CZ" dirty="0"/>
                    </a:p>
                  </a:txBody>
                  <a:tcPr anchor="ctr">
                    <a:lnL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err="1"/>
                        <a:t>Plural</a:t>
                      </a:r>
                      <a:endParaRPr lang="cs-CZ" dirty="0"/>
                    </a:p>
                  </a:txBody>
                  <a:tcPr anchor="ctr">
                    <a:lnL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/>
                        <a:t>1. Person</a:t>
                      </a:r>
                    </a:p>
                  </a:txBody>
                  <a:tcPr anchor="ctr">
                    <a:lnR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ich</a:t>
                      </a:r>
                      <a:endParaRPr lang="cs-CZ" dirty="0"/>
                    </a:p>
                  </a:txBody>
                  <a:tcPr marL="19050" marR="19050" marT="9525" marB="9525" anchor="ctr">
                    <a:lnL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soll</a:t>
                      </a:r>
                      <a:r>
                        <a:rPr lang="cs-CZ" dirty="0" err="1" smtClean="0">
                          <a:solidFill>
                            <a:srgbClr val="00B0F0"/>
                          </a:solidFill>
                        </a:rPr>
                        <a:t>te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 marL="19050" marR="19050" marT="9525" marB="9525" anchor="ctr">
                    <a:lnR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wir</a:t>
                      </a:r>
                      <a:endParaRPr lang="cs-CZ" dirty="0"/>
                    </a:p>
                  </a:txBody>
                  <a:tcPr marL="19050" marR="19050" marT="9525" marB="9525" anchor="ctr">
                    <a:lnL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soll</a:t>
                      </a:r>
                      <a:r>
                        <a:rPr lang="cs-CZ" dirty="0" err="1" smtClean="0">
                          <a:solidFill>
                            <a:srgbClr val="00B0F0"/>
                          </a:solidFill>
                        </a:rPr>
                        <a:t>ten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 marL="19050" marR="19050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/>
                        <a:t>2. Person</a:t>
                      </a:r>
                    </a:p>
                  </a:txBody>
                  <a:tcPr anchor="ctr">
                    <a:lnR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du</a:t>
                      </a:r>
                      <a:endParaRPr lang="cs-CZ" dirty="0"/>
                    </a:p>
                  </a:txBody>
                  <a:tcPr marL="19050" marR="19050" marT="9525" marB="9525" anchor="ctr">
                    <a:lnL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soll</a:t>
                      </a:r>
                      <a:r>
                        <a:rPr lang="cs-CZ" dirty="0" err="1" smtClean="0">
                          <a:solidFill>
                            <a:srgbClr val="00B0F0"/>
                          </a:solidFill>
                        </a:rPr>
                        <a:t>test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 marL="19050" marR="19050" marT="9525" marB="9525" anchor="ctr">
                    <a:lnR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ihr</a:t>
                      </a:r>
                      <a:endParaRPr lang="cs-CZ" dirty="0"/>
                    </a:p>
                  </a:txBody>
                  <a:tcPr marL="19050" marR="19050" marT="9525" marB="9525" anchor="ctr">
                    <a:lnL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soll</a:t>
                      </a:r>
                      <a:r>
                        <a:rPr lang="cs-CZ" dirty="0" err="1" smtClean="0">
                          <a:solidFill>
                            <a:srgbClr val="00B0F0"/>
                          </a:solidFill>
                        </a:rPr>
                        <a:t>tet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 marL="19050" marR="19050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/>
                        <a:t>3. Person</a:t>
                      </a:r>
                    </a:p>
                  </a:txBody>
                  <a:tcPr anchor="ctr">
                    <a:lnR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er</a:t>
                      </a:r>
                      <a:r>
                        <a:rPr lang="cs-CZ" dirty="0"/>
                        <a:t> / </a:t>
                      </a:r>
                      <a:r>
                        <a:rPr lang="cs-CZ" dirty="0" err="1"/>
                        <a:t>sie</a:t>
                      </a:r>
                      <a:r>
                        <a:rPr lang="cs-CZ" dirty="0"/>
                        <a:t> / es</a:t>
                      </a:r>
                    </a:p>
                  </a:txBody>
                  <a:tcPr marL="19050" marR="19050" marT="9525" marB="9525" anchor="ctr">
                    <a:lnL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soll</a:t>
                      </a:r>
                      <a:r>
                        <a:rPr lang="cs-CZ" dirty="0" err="1" smtClean="0">
                          <a:solidFill>
                            <a:srgbClr val="00B0F0"/>
                          </a:solidFill>
                        </a:rPr>
                        <a:t>te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 marL="19050" marR="19050" marT="9525" marB="9525" anchor="ctr">
                    <a:lnR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Sie</a:t>
                      </a:r>
                      <a:r>
                        <a:rPr lang="cs-CZ" dirty="0"/>
                        <a:t> / </a:t>
                      </a:r>
                      <a:r>
                        <a:rPr lang="cs-CZ" dirty="0" err="1"/>
                        <a:t>sie</a:t>
                      </a:r>
                      <a:endParaRPr lang="cs-CZ" dirty="0"/>
                    </a:p>
                  </a:txBody>
                  <a:tcPr marL="19050" marR="19050" marT="9525" marB="9525" anchor="ctr">
                    <a:lnL w="9525" cap="flat" cmpd="sng" algn="ctr">
                      <a:solidFill>
                        <a:schemeClr val="tx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soll</a:t>
                      </a:r>
                      <a:r>
                        <a:rPr lang="cs-CZ" dirty="0" err="1" smtClean="0">
                          <a:solidFill>
                            <a:srgbClr val="00B0F0"/>
                          </a:solidFill>
                        </a:rPr>
                        <a:t>ten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 marL="19050" marR="19050" marT="9525" marB="9525"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2636912"/>
          <a:ext cx="8229600" cy="57912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err="1" smtClean="0">
                          <a:solidFill>
                            <a:sysClr val="windowText" lastClr="000000"/>
                          </a:solidFill>
                          <a:latin typeface="+mn-lt"/>
                        </a:rPr>
                        <a:t>Du</a:t>
                      </a:r>
                      <a:r>
                        <a:rPr lang="cs-CZ" sz="3200" b="0" dirty="0" smtClean="0">
                          <a:solidFill>
                            <a:sysClr val="windowText" lastClr="000000"/>
                          </a:solidFill>
                          <a:latin typeface="+mn-lt"/>
                        </a:rPr>
                        <a:t> </a:t>
                      </a:r>
                      <a:r>
                        <a:rPr lang="cs-CZ" sz="3200" b="1" dirty="0" err="1" smtClean="0">
                          <a:solidFill>
                            <a:sysClr val="windowText" lastClr="000000"/>
                          </a:solidFill>
                          <a:latin typeface="+mn-lt"/>
                        </a:rPr>
                        <a:t>solltest</a:t>
                      </a:r>
                      <a:r>
                        <a:rPr lang="cs-CZ" sz="3200" b="0" dirty="0" smtClean="0">
                          <a:solidFill>
                            <a:sysClr val="windowText" lastClr="000000"/>
                          </a:solidFill>
                          <a:latin typeface="+mn-lt"/>
                        </a:rPr>
                        <a:t> nich </a:t>
                      </a:r>
                      <a:r>
                        <a:rPr lang="cs-CZ" sz="3200" b="0" dirty="0" err="1" smtClean="0">
                          <a:solidFill>
                            <a:sysClr val="windowText" lastClr="000000"/>
                          </a:solidFill>
                          <a:latin typeface="+mn-lt"/>
                        </a:rPr>
                        <a:t>so</a:t>
                      </a:r>
                      <a:r>
                        <a:rPr lang="cs-CZ" sz="3200" b="0" dirty="0" smtClean="0">
                          <a:solidFill>
                            <a:sysClr val="windowText" lastClr="000000"/>
                          </a:solidFill>
                          <a:latin typeface="+mn-lt"/>
                        </a:rPr>
                        <a:t> </a:t>
                      </a:r>
                      <a:r>
                        <a:rPr lang="cs-CZ" sz="3200" b="0" dirty="0" err="1" smtClean="0">
                          <a:solidFill>
                            <a:sysClr val="windowText" lastClr="000000"/>
                          </a:solidFill>
                          <a:latin typeface="+mn-lt"/>
                        </a:rPr>
                        <a:t>viel</a:t>
                      </a:r>
                      <a:r>
                        <a:rPr lang="cs-CZ" sz="3200" b="0" dirty="0" smtClean="0">
                          <a:solidFill>
                            <a:sysClr val="windowText" lastClr="000000"/>
                          </a:solidFill>
                          <a:latin typeface="+mn-lt"/>
                        </a:rPr>
                        <a:t> </a:t>
                      </a:r>
                      <a:r>
                        <a:rPr lang="cs-CZ" sz="3200" b="1" dirty="0" err="1" smtClean="0">
                          <a:solidFill>
                            <a:sysClr val="windowText" lastClr="000000"/>
                          </a:solidFill>
                          <a:latin typeface="+mn-lt"/>
                        </a:rPr>
                        <a:t>essen</a:t>
                      </a:r>
                      <a:r>
                        <a:rPr lang="cs-CZ" sz="3200" b="0" dirty="0" smtClean="0">
                          <a:solidFill>
                            <a:sysClr val="windowText" lastClr="000000"/>
                          </a:solidFill>
                          <a:latin typeface="+mn-lt"/>
                        </a:rPr>
                        <a:t>.</a:t>
                      </a:r>
                      <a:endParaRPr lang="cs-CZ" sz="3200" b="0" dirty="0">
                        <a:solidFill>
                          <a:sysClr val="windowText" lastClr="000000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3" name="Šipka ve tvaru U 12"/>
          <p:cNvSpPr/>
          <p:nvPr/>
        </p:nvSpPr>
        <p:spPr>
          <a:xfrm>
            <a:off x="3203848" y="2348880"/>
            <a:ext cx="3240360" cy="360040"/>
          </a:xfrm>
          <a:prstGeom prst="uturnArrow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4472" y="1948770"/>
            <a:ext cx="27045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  <a:latin typeface="Comic Sans MS" pitchFamily="66" charset="0"/>
              </a:rPr>
              <a:t>Co bych měl dělat….</a:t>
            </a:r>
            <a:endParaRPr lang="cs-CZ" sz="20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Geben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Ratschlag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2816"/>
            <a:ext cx="5050904" cy="247687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de-DE" sz="2800" dirty="0" smtClean="0"/>
              <a:t>Ich bin zu dick.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2800" dirty="0" smtClean="0"/>
              <a:t>Ich habe kein Geld.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2800" dirty="0" smtClean="0"/>
              <a:t>Ich kenne den Weg nicht.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2800" dirty="0" smtClean="0"/>
              <a:t>Meine Hose ist schmutzig.</a:t>
            </a:r>
            <a:endParaRPr lang="de-DE" sz="28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0" y="1844824"/>
            <a:ext cx="45720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lphaLcPeriod"/>
              <a:tabLst/>
              <a:defRPr/>
            </a:pPr>
            <a:r>
              <a:rPr kumimoji="0" lang="cs-CZ" sz="2800" b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Du</a:t>
            </a:r>
            <a:r>
              <a:rPr kumimoji="0" lang="cs-CZ" sz="2800" b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solltest</a:t>
            </a:r>
            <a:r>
              <a:rPr kumimoji="0" lang="cs-CZ" sz="2800" b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dich</a:t>
            </a:r>
            <a:r>
              <a:rPr kumimoji="0" lang="cs-CZ" sz="2800" b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umziehen</a:t>
            </a:r>
            <a:r>
              <a:rPr kumimoji="0" lang="cs-CZ" sz="2800" b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de-DE" sz="2800" b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lphaLcPeriod"/>
              <a:tabLst/>
              <a:defRPr/>
            </a:pPr>
            <a:r>
              <a:rPr kumimoji="0" lang="cs-CZ" sz="2800" b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Du</a:t>
            </a:r>
            <a:r>
              <a:rPr kumimoji="0" lang="cs-CZ" sz="2800" b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solltest</a:t>
            </a:r>
            <a:r>
              <a:rPr kumimoji="0" lang="cs-CZ" sz="2800" b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arbeiten</a:t>
            </a:r>
            <a:r>
              <a:rPr kumimoji="0" lang="de-DE" sz="2800" b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lphaLcPeriod"/>
              <a:tabLst/>
              <a:defRPr/>
            </a:pPr>
            <a:r>
              <a:rPr kumimoji="0" lang="cs-CZ" sz="2800" b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Du</a:t>
            </a:r>
            <a:r>
              <a:rPr kumimoji="0" lang="cs-CZ" sz="2800" b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solltest</a:t>
            </a:r>
            <a:r>
              <a:rPr kumimoji="0" lang="cs-CZ" sz="2800" b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weniger</a:t>
            </a:r>
            <a:r>
              <a:rPr kumimoji="0" lang="cs-CZ" sz="2800" b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essen</a:t>
            </a:r>
            <a:r>
              <a:rPr kumimoji="0" lang="cs-CZ" sz="2800" b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de-DE" sz="2800" b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lphaLcPeriod"/>
              <a:tabLst/>
              <a:defRPr/>
            </a:pPr>
            <a:r>
              <a:rPr kumimoji="0" lang="cs-CZ" sz="2800" b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Du</a:t>
            </a:r>
            <a:r>
              <a:rPr kumimoji="0" lang="cs-CZ" sz="2800" b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solltest</a:t>
            </a:r>
            <a:r>
              <a:rPr kumimoji="0" lang="cs-CZ" sz="2800" b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nachfragen</a:t>
            </a:r>
            <a:r>
              <a:rPr kumimoji="0" lang="cs-CZ" sz="2800" b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de-DE" sz="2800" b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 flipH="1" flipV="1">
            <a:off x="3419872" y="2492896"/>
            <a:ext cx="1296144" cy="144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 flipV="1">
            <a:off x="2915816" y="2060848"/>
            <a:ext cx="1728192" cy="10801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 flipV="1">
            <a:off x="4067944" y="3068960"/>
            <a:ext cx="576064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4139952" y="2132856"/>
            <a:ext cx="576064" cy="15121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Bilden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Konjunktiv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068960"/>
            <a:ext cx="4896544" cy="30963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de-DE" sz="2800" dirty="0" smtClean="0"/>
              <a:t>Zieh dich um!</a:t>
            </a:r>
          </a:p>
          <a:p>
            <a:pPr>
              <a:buNone/>
            </a:pPr>
            <a:r>
              <a:rPr lang="de-DE" sz="2800" dirty="0" smtClean="0"/>
              <a:t>Wasche dich!</a:t>
            </a:r>
          </a:p>
          <a:p>
            <a:pPr>
              <a:buNone/>
            </a:pPr>
            <a:r>
              <a:rPr lang="de-DE" sz="2800" dirty="0" smtClean="0"/>
              <a:t>Sag</a:t>
            </a:r>
            <a:r>
              <a:rPr lang="cs-CZ" sz="2800" dirty="0" err="1" smtClean="0"/>
              <a:t>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de-DE" sz="2800" dirty="0" smtClean="0"/>
              <a:t> es jetzt!</a:t>
            </a:r>
          </a:p>
          <a:p>
            <a:pPr>
              <a:buNone/>
            </a:pPr>
            <a:r>
              <a:rPr lang="de-DE" sz="2800" dirty="0" smtClean="0"/>
              <a:t>Kauf dir ein Auto!</a:t>
            </a:r>
          </a:p>
          <a:p>
            <a:pPr>
              <a:buNone/>
            </a:pPr>
            <a:r>
              <a:rPr lang="de-DE" sz="2800" dirty="0" smtClean="0"/>
              <a:t>Bezahlen Sie an der Kasse</a:t>
            </a:r>
            <a:r>
              <a:rPr lang="cs-CZ" sz="2800" dirty="0" smtClean="0"/>
              <a:t>!</a:t>
            </a:r>
            <a:endParaRPr lang="de-DE" sz="28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23528" y="1844824"/>
            <a:ext cx="8291264" cy="64807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de-DE" sz="3200" dirty="0" smtClean="0">
                <a:solidFill>
                  <a:sysClr val="windowText" lastClr="000000"/>
                </a:solidFill>
              </a:rPr>
              <a:t>Kaufen Sie bei uns ein!  </a:t>
            </a:r>
            <a:r>
              <a:rPr lang="de-DE" sz="3200" i="1" dirty="0" smtClean="0">
                <a:solidFill>
                  <a:sysClr val="windowText" lastClr="000000"/>
                </a:solidFill>
              </a:rPr>
              <a:t>Sie </a:t>
            </a:r>
            <a:r>
              <a:rPr lang="de-DE" sz="3200" i="1" dirty="0" smtClean="0">
                <a:solidFill>
                  <a:srgbClr val="00B0F0"/>
                </a:solidFill>
              </a:rPr>
              <a:t>sollten</a:t>
            </a:r>
            <a:r>
              <a:rPr lang="de-DE" sz="3200" i="1" dirty="0" smtClean="0">
                <a:solidFill>
                  <a:sysClr val="windowText" lastClr="000000"/>
                </a:solidFill>
              </a:rPr>
              <a:t> bei uns </a:t>
            </a:r>
            <a:r>
              <a:rPr lang="de-DE" sz="3200" i="1" dirty="0" smtClean="0">
                <a:solidFill>
                  <a:srgbClr val="00B0F0"/>
                </a:solidFill>
              </a:rPr>
              <a:t>einkaufen</a:t>
            </a:r>
            <a:r>
              <a:rPr lang="de-DE" sz="3200" i="1" dirty="0" smtClean="0">
                <a:solidFill>
                  <a:sysClr val="windowText" lastClr="000000"/>
                </a:solidFill>
              </a:rPr>
              <a:t>.</a:t>
            </a:r>
            <a:endParaRPr kumimoji="0" lang="de-DE" sz="3200" b="0" i="1" u="none" strike="noStrike" kern="1200" cap="none" spc="0" normalizeH="0" baseline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23928" y="3068960"/>
            <a:ext cx="5796136" cy="28803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Du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solltest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dich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umziehen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Du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solltest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dich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waschen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Sie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sollten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es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jetzt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sagen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Du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solltest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dir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ein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Auto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kaufen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2800" dirty="0" err="1" smtClean="0">
                <a:solidFill>
                  <a:srgbClr val="FFC000"/>
                </a:solidFill>
              </a:rPr>
              <a:t>Sie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sollten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an</a:t>
            </a:r>
            <a:r>
              <a:rPr lang="cs-CZ" sz="2800" dirty="0" smtClean="0">
                <a:solidFill>
                  <a:srgbClr val="FFC000"/>
                </a:solidFill>
              </a:rPr>
              <a:t> der </a:t>
            </a:r>
            <a:r>
              <a:rPr lang="cs-CZ" sz="2800" dirty="0" err="1" smtClean="0">
                <a:solidFill>
                  <a:srgbClr val="FFC000"/>
                </a:solidFill>
              </a:rPr>
              <a:t>Kasse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bezahlen</a:t>
            </a:r>
            <a:r>
              <a:rPr lang="cs-CZ" sz="2800" dirty="0" smtClean="0">
                <a:solidFill>
                  <a:srgbClr val="FFC000"/>
                </a:solidFill>
              </a:rPr>
              <a:t>.</a:t>
            </a:r>
            <a:endParaRPr kumimoji="0" lang="de-DE" sz="28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Přeložte do češtiny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sollten</a:t>
            </a:r>
            <a:r>
              <a:rPr lang="cs-CZ" dirty="0" smtClean="0"/>
              <a:t> </a:t>
            </a:r>
            <a:r>
              <a:rPr lang="cs-CZ" dirty="0" err="1" smtClean="0"/>
              <a:t>mehr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sollte</a:t>
            </a:r>
            <a:r>
              <a:rPr lang="cs-CZ" dirty="0" smtClean="0"/>
              <a:t> </a:t>
            </a:r>
            <a:r>
              <a:rPr lang="cs-CZ" dirty="0" err="1" smtClean="0"/>
              <a:t>mehr</a:t>
            </a:r>
            <a:r>
              <a:rPr lang="cs-CZ" dirty="0" smtClean="0"/>
              <a:t> </a:t>
            </a:r>
            <a:r>
              <a:rPr lang="cs-CZ" dirty="0" err="1" smtClean="0"/>
              <a:t>bezahlen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sollten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smtClean="0"/>
              <a:t>Auto </a:t>
            </a:r>
            <a:r>
              <a:rPr lang="cs-CZ" dirty="0" err="1" smtClean="0"/>
              <a:t>fahren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Er </a:t>
            </a:r>
            <a:r>
              <a:rPr lang="cs-CZ" dirty="0" err="1" smtClean="0"/>
              <a:t>sollte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Prüfung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r>
              <a:rPr lang="cs-CZ" dirty="0" smtClean="0"/>
              <a:t>.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solltest</a:t>
            </a:r>
            <a:r>
              <a:rPr lang="cs-CZ" dirty="0" smtClean="0"/>
              <a:t> </a:t>
            </a:r>
            <a:r>
              <a:rPr lang="cs-CZ" dirty="0" err="1" smtClean="0"/>
              <a:t>mich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2949586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Baumbach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Rudolf a </a:t>
            </a: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václavková</a:t>
            </a:r>
            <a:r>
              <a:rPr lang="cs-CZ" sz="2000" cap="all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Gertruda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Mluvnice němčiny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Olomouc: FIN PUBLISHING, 1997,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ISBN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80-86002-27-6.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charset="0"/>
                <a:cs typeface="Arial" charset="0"/>
              </a:rPr>
              <a:t>Obrázky </a:t>
            </a:r>
            <a:r>
              <a:rPr lang="cs-CZ" sz="2000" dirty="0">
                <a:latin typeface="Arial" charset="0"/>
                <a:cs typeface="Arial" charset="0"/>
              </a:rPr>
              <a:t>galerie Kliparty kvalitně [cit. </a:t>
            </a:r>
            <a:r>
              <a:rPr lang="cs-CZ" sz="2000" dirty="0" smtClean="0">
                <a:latin typeface="Arial" charset="0"/>
                <a:cs typeface="Arial" charset="0"/>
              </a:rPr>
              <a:t>11.8.2012]. </a:t>
            </a:r>
            <a:r>
              <a:rPr lang="cs-CZ" sz="2000" dirty="0">
                <a:latin typeface="Arial" charset="0"/>
                <a:cs typeface="Arial" charset="0"/>
              </a:rPr>
              <a:t>Dostupný pod licencí Microsoft Office 2010 WWW: &lt;http://office.microsoft.com/</a:t>
            </a:r>
            <a:r>
              <a:rPr lang="cs-CZ" sz="2000" dirty="0" err="1">
                <a:latin typeface="Arial" charset="0"/>
                <a:cs typeface="Arial" charset="0"/>
              </a:rPr>
              <a:t>cs-cz</a:t>
            </a:r>
            <a:r>
              <a:rPr lang="cs-CZ" sz="2000" dirty="0">
                <a:latin typeface="Arial" charset="0"/>
                <a:cs typeface="Arial" charset="0"/>
              </a:rPr>
              <a:t>/</a:t>
            </a:r>
            <a:r>
              <a:rPr lang="cs-CZ" sz="2000" dirty="0" err="1">
                <a:latin typeface="Arial" charset="0"/>
                <a:cs typeface="Arial" charset="0"/>
              </a:rPr>
              <a:t>images</a:t>
            </a:r>
            <a:r>
              <a:rPr lang="cs-CZ" sz="2000" dirty="0">
                <a:latin typeface="Arial" charset="0"/>
                <a:cs typeface="Arial" charset="0"/>
              </a:rPr>
              <a:t>/&gt;.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3511539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vičení -rod podstatných jmen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Cvičení -rod podstatných jmen</Template>
  <TotalTime>282</TotalTime>
  <Words>369</Words>
  <Application>Microsoft Office PowerPoint</Application>
  <PresentationFormat>Předvádění na obrazovce (4:3)</PresentationFormat>
  <Paragraphs>81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Cvičení -rod podstatných jmen</vt:lpstr>
      <vt:lpstr>Prezentace aplikace PowerPoint</vt:lpstr>
      <vt:lpstr>Prezentace aplikace PowerPoint</vt:lpstr>
      <vt:lpstr>Konjunktiv II podmiňovací způsob</vt:lpstr>
      <vt:lpstr>Ratschlag sollen in Konjunktiv II.</vt:lpstr>
      <vt:lpstr>Geben Sie einen Ratschlag</vt:lpstr>
      <vt:lpstr>Bilden Sie Konjunktiv II.</vt:lpstr>
      <vt:lpstr>Přeložte do češtiny:</vt:lpstr>
      <vt:lpstr>Prezentace aplikace PowerPoint</vt:lpstr>
    </vt:vector>
  </TitlesOfParts>
  <Company>vocelova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Konjunktiv II</dc:title>
  <dc:creator>zpolakova00</dc:creator>
  <cp:lastModifiedBy>POLÁKOVÁ Dagmar</cp:lastModifiedBy>
  <cp:revision>28</cp:revision>
  <dcterms:created xsi:type="dcterms:W3CDTF">2013-02-08T07:51:23Z</dcterms:created>
  <dcterms:modified xsi:type="dcterms:W3CDTF">2013-06-04T11:00:53Z</dcterms:modified>
</cp:coreProperties>
</file>