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80" r:id="rId2"/>
    <p:sldId id="282" r:id="rId3"/>
    <p:sldId id="256" r:id="rId4"/>
    <p:sldId id="271" r:id="rId5"/>
    <p:sldId id="283" r:id="rId6"/>
    <p:sldId id="284" r:id="rId7"/>
    <p:sldId id="285" r:id="rId8"/>
    <p:sldId id="286" r:id="rId9"/>
    <p:sldId id="287" r:id="rId10"/>
    <p:sldId id="274" r:id="rId11"/>
    <p:sldId id="276" r:id="rId12"/>
    <p:sldId id="28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0" autoAdjust="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04F68-120E-42E6-B1B9-D68CCFB519C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D8028-E896-43EB-9D4C-F990C8E39A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437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35147-2056-45A3-9479-AD35D7F2B4E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E0293-317E-4C13-895C-E4CDC9A1A9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010829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VY_32_INOVACE_04_A_14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Mluvnice a gramatika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Pořádek slov ve větě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Bc. Dagmar Poláková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15616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404663"/>
            <a:ext cx="8229600" cy="612068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3200" dirty="0"/>
              <a:t>Materiál je určen pro 1. ročník </a:t>
            </a:r>
            <a:r>
              <a:rPr lang="cs-CZ" sz="3200" dirty="0" smtClean="0"/>
              <a:t>studijních i učebních oborů, </a:t>
            </a:r>
            <a:r>
              <a:rPr lang="cs-CZ" sz="3200" dirty="0"/>
              <a:t>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200" dirty="0"/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2201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Pořádek slov ve větě</a:t>
            </a:r>
            <a:endParaRPr lang="cs-CZ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Věty oznamovací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Přímý pořádek slov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5521582"/>
              </p:ext>
            </p:extLst>
          </p:nvPr>
        </p:nvGraphicFramePr>
        <p:xfrm>
          <a:off x="468313" y="2205038"/>
          <a:ext cx="8229600" cy="13716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podmět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sloveso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ostatní větné členy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Petr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wohnt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hier.</a:t>
                      </a:r>
                      <a:endParaRPr lang="de-DE" sz="2400" b="1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Du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bist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dirty="0" smtClean="0"/>
                        <a:t>groß und schlank.</a:t>
                      </a:r>
                      <a:endParaRPr lang="de-DE" sz="2400" b="1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Nepřímý pořádek slov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0024891"/>
              </p:ext>
            </p:extLst>
          </p:nvPr>
        </p:nvGraphicFramePr>
        <p:xfrm>
          <a:off x="468313" y="2205038"/>
          <a:ext cx="8229600" cy="17373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zdůrazněné slovo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sloveso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endParaRPr lang="cs-CZ" sz="2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ostatní větné členy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Hier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wohnt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dirty="0" smtClean="0"/>
                        <a:t>Petr</a:t>
                      </a:r>
                      <a:r>
                        <a:rPr lang="cs-CZ" sz="2400" b="1" noProof="0" dirty="0" smtClean="0"/>
                        <a:t>.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400" b="1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Jetzt</a:t>
                      </a:r>
                      <a:r>
                        <a:rPr lang="cs-CZ" sz="2400" b="1" noProof="0" dirty="0" smtClean="0"/>
                        <a:t> 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wohnst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du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smtClean="0"/>
                        <a:t>in Prag.</a:t>
                      </a:r>
                      <a:endParaRPr lang="de-DE" sz="2400" b="1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66042"/>
              </p:ext>
            </p:extLst>
          </p:nvPr>
        </p:nvGraphicFramePr>
        <p:xfrm>
          <a:off x="468313" y="2205038"/>
          <a:ext cx="8229600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Zdůrazněné slovo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sloveso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endParaRPr lang="cs-CZ" sz="2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ostatní větné členy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Hier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wohnt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dirty="0" err="1" smtClean="0"/>
                        <a:t>Pet</a:t>
                      </a:r>
                      <a:r>
                        <a:rPr lang="cs-CZ" sz="2400" b="1" noProof="0" dirty="0" smtClean="0"/>
                        <a:t>e</a:t>
                      </a:r>
                      <a:r>
                        <a:rPr lang="de-DE" sz="2400" b="1" noProof="0" dirty="0" smtClean="0"/>
                        <a:t>r</a:t>
                      </a:r>
                      <a:r>
                        <a:rPr lang="cs-CZ" sz="2400" b="1" noProof="0" dirty="0" smtClean="0"/>
                        <a:t>.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400" b="1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Tady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smtClean="0"/>
                        <a:t>bydlí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Petr.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400" b="0" i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Jetzt</a:t>
                      </a:r>
                      <a:r>
                        <a:rPr lang="cs-CZ" sz="2400" b="1" noProof="0" dirty="0" smtClean="0"/>
                        <a:t> 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wohnt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smtClean="0"/>
                        <a:t>Peter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smtClean="0"/>
                        <a:t>in Prag.</a:t>
                      </a:r>
                      <a:endParaRPr lang="de-DE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Nyní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bydlí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Petr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v Praze</a:t>
                      </a:r>
                      <a:endParaRPr lang="de-DE" sz="2400" b="0" i="1" noProof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7629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Pořádek slov ve větě</a:t>
            </a:r>
            <a:endParaRPr lang="cs-CZ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Věty tázací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85867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8560209"/>
              </p:ext>
            </p:extLst>
          </p:nvPr>
        </p:nvGraphicFramePr>
        <p:xfrm>
          <a:off x="468313" y="2205038"/>
          <a:ext cx="8229600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Tázací slovo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sloveso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podmět</a:t>
                      </a:r>
                      <a:endParaRPr lang="cs-CZ" sz="2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ostatní větné členy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Wo</a:t>
                      </a:r>
                      <a:r>
                        <a:rPr lang="cs-CZ" sz="2400" b="1" noProof="0" dirty="0" smtClean="0"/>
                        <a:t> 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smtClean="0"/>
                        <a:t>wohnt</a:t>
                      </a:r>
                      <a:endParaRPr lang="de-DE" sz="2400" b="1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400" b="1" noProof="0" dirty="0" err="1" smtClean="0"/>
                        <a:t>Pet</a:t>
                      </a:r>
                      <a:r>
                        <a:rPr lang="cs-CZ" sz="2400" b="1" noProof="0" dirty="0" smtClean="0"/>
                        <a:t>e</a:t>
                      </a:r>
                      <a:r>
                        <a:rPr lang="de-DE" sz="2400" b="1" noProof="0" dirty="0" smtClean="0"/>
                        <a:t>r</a:t>
                      </a:r>
                      <a:r>
                        <a:rPr lang="cs-CZ" sz="2400" b="1" noProof="0" dirty="0" smtClean="0"/>
                        <a:t>?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400" b="1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Kde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smtClean="0"/>
                        <a:t>bydlí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Petr?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400" b="0" i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err="1" smtClean="0"/>
                        <a:t>Wohnt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smtClean="0"/>
                        <a:t>Peter</a:t>
                      </a:r>
                      <a:endParaRPr lang="de-DE" sz="2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noProof="0" dirty="0" smtClean="0"/>
                        <a:t>in Prag?</a:t>
                      </a:r>
                      <a:endParaRPr lang="de-DE" sz="2400" b="1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Bydlí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Petr </a:t>
                      </a:r>
                      <a:endParaRPr lang="de-DE" sz="2400" b="0" i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i="1" noProof="0" dirty="0" smtClean="0"/>
                        <a:t>v Praze?</a:t>
                      </a:r>
                      <a:endParaRPr lang="de-DE" sz="2400" b="0" i="1" noProof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92449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Vyjádřený </a:t>
            </a:r>
            <a:r>
              <a:rPr lang="cs-CZ" b="1" dirty="0" smtClean="0"/>
              <a:t>podmět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859216" cy="748680"/>
          </a:xfrm>
        </p:spPr>
        <p:txBody>
          <a:bodyPr/>
          <a:lstStyle/>
          <a:p>
            <a:r>
              <a:rPr lang="cs-CZ" dirty="0"/>
              <a:t>v němčině musí být podmět vždy vyjádřený.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2924944"/>
            <a:ext cx="332020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i="1" dirty="0"/>
              <a:t>Bydlí v </a:t>
            </a:r>
            <a:r>
              <a:rPr lang="cs-CZ" sz="3200" i="1" dirty="0" smtClean="0"/>
              <a:t>Praze.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FFC000"/>
                </a:solidFill>
              </a:rPr>
              <a:t>Er</a:t>
            </a:r>
            <a:r>
              <a:rPr lang="cs-CZ" sz="3200" b="1" dirty="0" smtClean="0"/>
              <a:t> </a:t>
            </a:r>
            <a:r>
              <a:rPr lang="cs-CZ" sz="3200" dirty="0" err="1" smtClean="0"/>
              <a:t>wohnt</a:t>
            </a:r>
            <a:r>
              <a:rPr lang="cs-CZ" sz="3200" dirty="0" smtClean="0"/>
              <a:t> in Prag.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4300188" y="2924944"/>
            <a:ext cx="348524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i="1" dirty="0" smtClean="0"/>
              <a:t>Učím se německy.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err="1" smtClean="0">
                <a:solidFill>
                  <a:srgbClr val="FFC000"/>
                </a:solidFill>
              </a:rPr>
              <a:t>Ich</a:t>
            </a:r>
            <a:r>
              <a:rPr lang="cs-CZ" sz="3200" b="1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/>
              <a:t>lerne</a:t>
            </a:r>
            <a:r>
              <a:rPr lang="cs-CZ" sz="3200" dirty="0" smtClean="0"/>
              <a:t> </a:t>
            </a:r>
            <a:r>
              <a:rPr lang="cs-CZ" sz="3200" dirty="0" err="1" smtClean="0"/>
              <a:t>Deutsch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827584" y="4293096"/>
            <a:ext cx="328083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i="1" dirty="0" smtClean="0"/>
              <a:t>Žijeme auty.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err="1" smtClean="0">
                <a:solidFill>
                  <a:srgbClr val="FFC000"/>
                </a:solidFill>
              </a:rPr>
              <a:t>Wir</a:t>
            </a:r>
            <a:r>
              <a:rPr lang="cs-CZ" sz="3200" b="1" dirty="0" smtClean="0"/>
              <a:t> </a:t>
            </a:r>
            <a:r>
              <a:rPr lang="cs-CZ" sz="3200" dirty="0" err="1" smtClean="0"/>
              <a:t>leben</a:t>
            </a:r>
            <a:r>
              <a:rPr lang="cs-CZ" sz="3200" dirty="0" smtClean="0"/>
              <a:t> </a:t>
            </a:r>
            <a:r>
              <a:rPr lang="cs-CZ" sz="3200" dirty="0" err="1" smtClean="0"/>
              <a:t>Autos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4300188" y="4293096"/>
            <a:ext cx="330449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i="1" dirty="0" smtClean="0"/>
              <a:t>Co děláš?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machst</a:t>
            </a:r>
            <a:r>
              <a:rPr lang="cs-CZ" sz="3200" dirty="0" smtClean="0"/>
              <a:t> </a:t>
            </a:r>
            <a:r>
              <a:rPr lang="cs-CZ" sz="3200" b="1" dirty="0" err="1" smtClean="0">
                <a:solidFill>
                  <a:srgbClr val="FFC000"/>
                </a:solidFill>
              </a:rPr>
              <a:t>du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447018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Složte věty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1772816"/>
            <a:ext cx="79208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>
                <a:solidFill>
                  <a:prstClr val="black"/>
                </a:solidFill>
              </a:rPr>
              <a:t>ist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682333" y="1772816"/>
            <a:ext cx="105676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algn="ctr"/>
            <a:r>
              <a:rPr lang="cs-CZ" dirty="0" err="1">
                <a:solidFill>
                  <a:prstClr val="black"/>
                </a:solidFill>
              </a:rPr>
              <a:t>eine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Frau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296119" y="1772816"/>
            <a:ext cx="55496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err="1">
                <a:solidFill>
                  <a:prstClr val="black"/>
                </a:solidFill>
              </a:rPr>
              <a:t>hier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211933" y="3261242"/>
            <a:ext cx="103150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/>
            <a:r>
              <a:rPr lang="cs-CZ" dirty="0" err="1">
                <a:solidFill>
                  <a:prstClr val="black"/>
                </a:solidFill>
              </a:rPr>
              <a:t>zu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Hause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86748" y="3261242"/>
            <a:ext cx="64793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err="1">
                <a:solidFill>
                  <a:prstClr val="black"/>
                </a:solidFill>
              </a:rPr>
              <a:t>noch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296119" y="3261242"/>
            <a:ext cx="68287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Peter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292080" y="3261242"/>
            <a:ext cx="78797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dirty="0" err="1">
                <a:solidFill>
                  <a:prstClr val="black"/>
                </a:solidFill>
              </a:rPr>
              <a:t>wohnt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804248" y="5589240"/>
            <a:ext cx="911795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wo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436096" y="5589240"/>
            <a:ext cx="89954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jetzt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03575" y="5589240"/>
            <a:ext cx="1067965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wohnt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682333" y="5589240"/>
            <a:ext cx="1114648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Peter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727684" y="5589240"/>
            <a:ext cx="86262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23491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31528 0.12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62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33333E-6 L 0.11424 0.1201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2" y="599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07813 0.1201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37101 0.197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59" y="986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 L -0.35434 0.199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997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81481E-6 L 0.0309 0.1972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986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81481E-6 L 0.35052 0.1972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00579 L -0.16336 0.03842 C -0.19757 0.04838 -0.24878 0.05393 -0.30191 0.05393 C -0.36284 0.05393 -0.41145 0.04838 -0.44566 0.03842 L -0.60885 -0.00579 " pathEditMode="relative" rAng="0" ptsTypes="FffFF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451" y="29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03993 -0.03611 C -0.04827 -0.04421 -0.06077 -0.04815 -0.07379 -0.04815 C -0.08872 -0.04815 -0.1007 -0.04421 -0.10903 -0.03611 L -0.14879 -1.11111E-6 " pathEditMode="relative" rAng="0" ptsTypes="FffFF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48" y="-240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2.22222E-6 L 0.06198 0.03657 C 0.07413 0.04467 0.09236 0.0493 0.11128 0.0493 C 0.13298 0.0493 0.15017 0.04467 0.16232 0.03657 L 0.22048 2.22222E-6 " pathEditMode="relative" rAng="0" ptsTypes="FffFF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16" y="245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2674 0.02963 C 0.03247 0.03588 0.0408 0.04005 0.04966 0.04005 C 0.05973 0.04005 0.06771 0.03588 0.07344 0.02963 L 0.10052 -1.11111E-6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199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17362 0.03658 C 0.2099 0.04468 0.26441 0.04931 0.32101 0.04931 C 0.38594 0.04931 0.43768 0.04468 0.47396 0.03658 L 0.64775 -1.11111E-6 " pathEditMode="relative" rAng="0" ptsTypes="FffFF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78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Tvořte otázky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422339"/>
              </p:ext>
            </p:extLst>
          </p:nvPr>
        </p:nvGraphicFramePr>
        <p:xfrm>
          <a:off x="539552" y="1916832"/>
          <a:ext cx="7794376" cy="428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97188"/>
                <a:gridCol w="3897188"/>
              </a:tblGrid>
              <a:tr h="520000">
                <a:tc>
                  <a:txBody>
                    <a:bodyPr/>
                    <a:lstStyle/>
                    <a:p>
                      <a:pPr algn="ctr"/>
                      <a:r>
                        <a:rPr lang="de-DE" sz="3600" noProof="0" dirty="0" smtClean="0">
                          <a:solidFill>
                            <a:schemeClr val="bg2"/>
                          </a:solidFill>
                          <a:latin typeface="Freestyle Script" pitchFamily="66" charset="0"/>
                        </a:rPr>
                        <a:t>Bist du zu Hause?</a:t>
                      </a:r>
                      <a:endParaRPr lang="de-DE" sz="3600" b="0" noProof="0" dirty="0">
                        <a:solidFill>
                          <a:schemeClr val="bg2"/>
                        </a:solidFill>
                        <a:latin typeface="Freestyle Script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2000" kern="1200" noProof="0" smtClean="0">
                          <a:latin typeface="Comic Sans MS" pitchFamily="66" charset="0"/>
                        </a:rPr>
                        <a:t>Ja, ich bin zu Hause.</a:t>
                      </a:r>
                      <a:endParaRPr lang="de-DE" sz="2000" b="0" kern="1200" noProof="0" smtClean="0">
                        <a:solidFill>
                          <a:schemeClr val="tx1"/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de-DE" sz="2000" noProof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2000" noProof="0" smtClean="0">
                          <a:solidFill>
                            <a:schemeClr val="dk1"/>
                          </a:solidFill>
                          <a:latin typeface="Comic Sans MS" pitchFamily="66" charset="0"/>
                        </a:rPr>
                        <a:t>Ja,</a:t>
                      </a:r>
                      <a:r>
                        <a:rPr lang="de-DE" sz="2000" baseline="0" noProof="0" smtClean="0">
                          <a:solidFill>
                            <a:schemeClr val="dk1"/>
                          </a:solidFill>
                          <a:latin typeface="Comic Sans MS" pitchFamily="66" charset="0"/>
                        </a:rPr>
                        <a:t> er ist sehr dick.</a:t>
                      </a:r>
                      <a:endParaRPr lang="de-DE" sz="2000" noProof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de-DE" sz="2000" noProof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2000" noProof="0" smtClean="0">
                          <a:latin typeface="Comic Sans MS" pitchFamily="66" charset="0"/>
                        </a:rPr>
                        <a:t>Nein, der Mann ist jung.</a:t>
                      </a:r>
                      <a:endParaRPr lang="de-DE" sz="2000" noProof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de-DE" sz="2000" noProof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2000" noProof="0" smtClean="0">
                          <a:latin typeface="Comic Sans MS" pitchFamily="66" charset="0"/>
                        </a:rPr>
                        <a:t>Ja, wir lernen Deutsch.</a:t>
                      </a:r>
                      <a:endParaRPr lang="de-DE" sz="2000" noProof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de-DE" sz="2000" noProof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de-DE" sz="2000" noProof="0" dirty="0" smtClean="0">
                          <a:latin typeface="Comic Sans MS" pitchFamily="66" charset="0"/>
                        </a:rPr>
                        <a:t>Nein, ich heiße Müller.</a:t>
                      </a:r>
                      <a:endParaRPr lang="de-DE" sz="2000" noProof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de-DE" sz="2000" noProof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noProof="0" smtClean="0">
                          <a:latin typeface="Comic Sans MS" pitchFamily="66" charset="0"/>
                        </a:rPr>
                        <a:t>Nein, du bist nicht lieb.</a:t>
                      </a:r>
                      <a:endParaRPr lang="de-DE" sz="2000" noProof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endParaRPr lang="de-DE" sz="2000" noProof="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noProof="0" smtClean="0">
                          <a:latin typeface="Comic Sans MS" pitchFamily="66" charset="0"/>
                        </a:rPr>
                        <a:t>Ja, ich habe Zeit.</a:t>
                      </a:r>
                      <a:endParaRPr lang="de-DE" sz="2000" noProof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  <a:tr h="52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000" noProof="0" dirty="0" smtClean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noProof="0" dirty="0" smtClean="0">
                          <a:latin typeface="Comic Sans MS" pitchFamily="66" charset="0"/>
                        </a:rPr>
                        <a:t>Ja, </a:t>
                      </a:r>
                      <a:r>
                        <a:rPr lang="de-DE" sz="2000" noProof="0" dirty="0" err="1" smtClean="0">
                          <a:latin typeface="Comic Sans MS" pitchFamily="66" charset="0"/>
                        </a:rPr>
                        <a:t>sas</a:t>
                      </a:r>
                      <a:r>
                        <a:rPr lang="de-DE" sz="2000" noProof="0" dirty="0" smtClean="0">
                          <a:latin typeface="Comic Sans MS" pitchFamily="66" charset="0"/>
                        </a:rPr>
                        <a:t> ist Frau Müller.</a:t>
                      </a:r>
                      <a:endParaRPr lang="de-DE" sz="2000" noProof="0" dirty="0">
                        <a:solidFill>
                          <a:srgbClr val="000000"/>
                        </a:solidFill>
                        <a:latin typeface="Comic Sans MS" pitchFamily="66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k zamyšlení: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Napiš s pomocí slovníku co nejdelší větu.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hnutý roh 3"/>
          <p:cNvSpPr/>
          <p:nvPr/>
        </p:nvSpPr>
        <p:spPr>
          <a:xfrm>
            <a:off x="1691680" y="3140968"/>
            <a:ext cx="5040560" cy="3528392"/>
          </a:xfrm>
          <a:prstGeom prst="foldedCorner">
            <a:avLst/>
          </a:prstGeom>
          <a:solidFill>
            <a:schemeClr val="tx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cs-CZ" sz="3200" dirty="0" err="1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Heute</a:t>
            </a:r>
            <a:r>
              <a:rPr lang="cs-CZ" sz="32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 </a:t>
            </a:r>
            <a:r>
              <a:rPr lang="cs-CZ" sz="3200" dirty="0" err="1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morgen</a:t>
            </a:r>
            <a:r>
              <a:rPr lang="cs-CZ" sz="32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Gigi" pitchFamily="82" charset="0"/>
              </a:rPr>
              <a:t>  </a:t>
            </a:r>
            <a:endParaRPr lang="cs-CZ" sz="3200" dirty="0">
              <a:solidFill>
                <a:schemeClr val="bg2">
                  <a:lumMod val="60000"/>
                  <a:lumOff val="40000"/>
                </a:schemeClr>
              </a:solidFill>
              <a:latin typeface="Gigi" pitchFamily="82" charset="0"/>
            </a:endParaRPr>
          </a:p>
        </p:txBody>
      </p:sp>
      <p:pic>
        <p:nvPicPr>
          <p:cNvPr id="1026" name="Picture 2" descr="C:\Documents and Settings\zpolakova00\Local Settings\Temporary Internet Files\Content.IE5\KHKX0TU1\MC90044172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65125">
            <a:off x="3860493" y="1709382"/>
            <a:ext cx="2305668" cy="230566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Baumbach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Rudolf a </a:t>
            </a:r>
            <a:r>
              <a:rPr lang="cs-CZ" sz="2000" cap="all" dirty="0" err="1" smtClean="0">
                <a:latin typeface="Arial" pitchFamily="34" charset="0"/>
                <a:cs typeface="Arial" pitchFamily="34" charset="0"/>
              </a:rPr>
              <a:t>václavková</a:t>
            </a:r>
            <a:r>
              <a:rPr lang="cs-CZ" sz="2000" cap="all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Gertruda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Mluvnice němčiny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Olomouc: FIN PUBLISHING, 1997,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ISBN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80-86002-27-6. 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charset="0"/>
                <a:cs typeface="Arial" charset="0"/>
              </a:rPr>
              <a:t>Obrázky </a:t>
            </a:r>
            <a:r>
              <a:rPr lang="cs-CZ" sz="2000" dirty="0">
                <a:latin typeface="Arial" charset="0"/>
                <a:cs typeface="Arial" charset="0"/>
              </a:rPr>
              <a:t>galerie Kliparty kvalitně [cit. </a:t>
            </a:r>
            <a:r>
              <a:rPr lang="cs-CZ" sz="2000" dirty="0" smtClean="0">
                <a:latin typeface="Arial" charset="0"/>
                <a:cs typeface="Arial" charset="0"/>
              </a:rPr>
              <a:t>11.8.2013</a:t>
            </a:r>
            <a:r>
              <a:rPr lang="cs-CZ" sz="2000" dirty="0">
                <a:latin typeface="Arial" charset="0"/>
                <a:cs typeface="Arial" charset="0"/>
              </a:rPr>
              <a:t>]. Dostupný pod licencí Microsoft Office 2010 WWW: &lt;http://office.microsoft.com/</a:t>
            </a:r>
            <a:r>
              <a:rPr lang="cs-CZ" sz="2000" dirty="0" err="1">
                <a:latin typeface="Arial" charset="0"/>
                <a:cs typeface="Arial" charset="0"/>
              </a:rPr>
              <a:t>cs-cz</a:t>
            </a:r>
            <a:r>
              <a:rPr lang="cs-CZ" sz="2000" dirty="0">
                <a:latin typeface="Arial" charset="0"/>
                <a:cs typeface="Arial" charset="0"/>
              </a:rPr>
              <a:t>/</a:t>
            </a:r>
            <a:r>
              <a:rPr lang="cs-CZ" sz="2000" dirty="0" err="1">
                <a:latin typeface="Arial" charset="0"/>
                <a:cs typeface="Arial" charset="0"/>
              </a:rPr>
              <a:t>images</a:t>
            </a:r>
            <a:r>
              <a:rPr lang="cs-CZ" sz="2000" dirty="0">
                <a:latin typeface="Arial" charset="0"/>
                <a:cs typeface="Arial" charset="0"/>
              </a:rPr>
              <a:t>/&gt;.</a:t>
            </a: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801</TotalTime>
  <Words>383</Words>
  <Application>Microsoft Office PowerPoint</Application>
  <PresentationFormat>Předvádění na obrazovce (4:3)</PresentationFormat>
  <Paragraphs>125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Pořádek slov ve větě</vt:lpstr>
      <vt:lpstr>Přímý pořádek slov</vt:lpstr>
      <vt:lpstr>Nepřímý pořádek slov</vt:lpstr>
      <vt:lpstr>Pořádek slov ve větě</vt:lpstr>
      <vt:lpstr>Prezentace aplikace PowerPoint</vt:lpstr>
      <vt:lpstr>Vyjádřený podmět</vt:lpstr>
      <vt:lpstr>Složte věty</vt:lpstr>
      <vt:lpstr>Tvořte otázky</vt:lpstr>
      <vt:lpstr>Úkol k zamyšlení: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Dagpol</dc:creator>
  <cp:lastModifiedBy>POLÁKOVÁ Dagmar</cp:lastModifiedBy>
  <cp:revision>87</cp:revision>
  <dcterms:created xsi:type="dcterms:W3CDTF">2013-02-05T12:03:18Z</dcterms:created>
  <dcterms:modified xsi:type="dcterms:W3CDTF">2013-06-04T11:02:33Z</dcterms:modified>
</cp:coreProperties>
</file>