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4"/>
  </p:notesMasterIdLst>
  <p:sldIdLst>
    <p:sldId id="277" r:id="rId2"/>
    <p:sldId id="27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73" r:id="rId15"/>
    <p:sldId id="266" r:id="rId16"/>
    <p:sldId id="274" r:id="rId17"/>
    <p:sldId id="271" r:id="rId18"/>
    <p:sldId id="272" r:id="rId19"/>
    <p:sldId id="275" r:id="rId20"/>
    <p:sldId id="269" r:id="rId21"/>
    <p:sldId id="276" r:id="rId22"/>
    <p:sldId id="27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99FF99"/>
    <a:srgbClr val="FF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96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94CD7-74D5-44E5-8F34-1B1B60D06574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32D91-C12F-43D0-B1BC-17D8EF13F2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76366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5U5fFg_1up0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VY_32_INOVACE_06C_04_Reakce karbonylových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sloučenin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VY_32_INOVACE_06C_Organická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chemie a biochemie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26. 2. 2013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Společné odvození typických reakcí karbonylových sloučenin na základě předchozích znalostí žáků o polaritě vazby, vlastnostech dvojné vazby a efektech, kterými působí funkční skupiny.</a:t>
            </a: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Acetaly</a:t>
            </a: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Aldolová kondenzace</a:t>
            </a: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Redoxní reakce – využití při důkazových reakcích karbonylové skupiny (Fehling, </a:t>
            </a:r>
            <a:r>
              <a:rPr lang="cs-CZ" sz="2800" dirty="0" err="1" smtClean="0">
                <a:latin typeface="Calibri" pitchFamily="34" charset="0"/>
              </a:rPr>
              <a:t>Tollens</a:t>
            </a:r>
            <a:r>
              <a:rPr lang="cs-CZ" sz="2800" dirty="0" smtClean="0">
                <a:latin typeface="Calibri" pitchFamily="34" charset="0"/>
              </a:rPr>
              <a:t>), návaznost na </a:t>
            </a:r>
            <a:r>
              <a:rPr lang="cs-CZ" sz="2800" dirty="0" smtClean="0">
                <a:latin typeface="Calibri" pitchFamily="34" charset="0"/>
              </a:rPr>
              <a:t>sacharidy</a:t>
            </a: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Jodoformová reakce - video</a:t>
            </a:r>
            <a:endParaRPr lang="cs-CZ" sz="28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 Určeno pro žáky 3. ročníku G4 a 5. ročníku G6</a:t>
            </a: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Materiál je určen k interaktivní výuce</a:t>
            </a:r>
            <a:endParaRPr lang="cs-CZ" sz="1400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Reakce karbonylových sloučenin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   </a:t>
            </a:r>
            <a:r>
              <a:rPr lang="cs-CZ" sz="4400" b="1" dirty="0" smtClean="0"/>
              <a:t>H</a:t>
            </a:r>
            <a:r>
              <a:rPr lang="cs-CZ" dirty="0" smtClean="0"/>
              <a:t>		</a:t>
            </a:r>
            <a:r>
              <a:rPr lang="cs-CZ" sz="4000" b="1" dirty="0" smtClean="0"/>
              <a:t>O</a:t>
            </a:r>
            <a:endParaRPr lang="cs-CZ" dirty="0" smtClean="0"/>
          </a:p>
          <a:p>
            <a:r>
              <a:rPr lang="cs-CZ" sz="4400" b="1" dirty="0" smtClean="0"/>
              <a:t>       R    C    </a:t>
            </a:r>
            <a:r>
              <a:rPr lang="cs-CZ" sz="4400" b="1" dirty="0" err="1" smtClean="0"/>
              <a:t>C</a:t>
            </a:r>
            <a:r>
              <a:rPr lang="cs-CZ" sz="4400" b="1" dirty="0" smtClean="0"/>
              <a:t>    </a:t>
            </a:r>
          </a:p>
          <a:p>
            <a:pPr>
              <a:buNone/>
            </a:pPr>
            <a:r>
              <a:rPr lang="cs-CZ" sz="4400" b="1" dirty="0" smtClean="0"/>
              <a:t>			  H		</a:t>
            </a:r>
            <a:r>
              <a:rPr lang="cs-CZ" sz="4400" b="1" dirty="0" err="1" smtClean="0"/>
              <a:t>H</a:t>
            </a:r>
            <a:endParaRPr lang="cs-CZ" sz="4400" b="1" dirty="0" smtClean="0"/>
          </a:p>
          <a:p>
            <a:pPr>
              <a:buNone/>
            </a:pPr>
            <a:r>
              <a:rPr lang="cs-CZ" sz="4400" b="1" dirty="0" smtClean="0"/>
              <a:t>		H  		 </a:t>
            </a:r>
            <a:r>
              <a:rPr lang="cs-CZ" sz="4400" b="1" dirty="0" smtClean="0">
                <a:solidFill>
                  <a:srgbClr val="FF00FF"/>
                </a:solidFill>
              </a:rPr>
              <a:t>Nu</a:t>
            </a:r>
          </a:p>
          <a:p>
            <a:pPr>
              <a:buNone/>
            </a:pPr>
            <a:r>
              <a:rPr lang="cs-CZ" sz="4400" b="1" dirty="0" smtClean="0"/>
              <a:t>			   </a:t>
            </a:r>
          </a:p>
        </p:txBody>
      </p:sp>
      <p:sp>
        <p:nvSpPr>
          <p:cNvPr id="4" name="Vývojový diagram: sloučení 3"/>
          <p:cNvSpPr/>
          <p:nvPr/>
        </p:nvSpPr>
        <p:spPr>
          <a:xfrm rot="5400000">
            <a:off x="2699792" y="3284984"/>
            <a:ext cx="216024" cy="360040"/>
          </a:xfrm>
          <a:prstGeom prst="flowChartMerg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loučení 4"/>
          <p:cNvSpPr/>
          <p:nvPr/>
        </p:nvSpPr>
        <p:spPr>
          <a:xfrm rot="10800000">
            <a:off x="3131840" y="2780928"/>
            <a:ext cx="207640" cy="360040"/>
          </a:xfrm>
          <a:prstGeom prst="flowChartMerg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loučení 5"/>
          <p:cNvSpPr/>
          <p:nvPr/>
        </p:nvSpPr>
        <p:spPr>
          <a:xfrm>
            <a:off x="3131840" y="3717032"/>
            <a:ext cx="216024" cy="360040"/>
          </a:xfrm>
          <a:prstGeom prst="flowChartMerg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loučení 6"/>
          <p:cNvSpPr/>
          <p:nvPr/>
        </p:nvSpPr>
        <p:spPr>
          <a:xfrm rot="5400000">
            <a:off x="3347864" y="3284984"/>
            <a:ext cx="360040" cy="360040"/>
          </a:xfrm>
          <a:prstGeom prst="flowChartMerg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Je rovno 7"/>
          <p:cNvSpPr/>
          <p:nvPr/>
        </p:nvSpPr>
        <p:spPr>
          <a:xfrm rot="19106357">
            <a:off x="4120970" y="2996952"/>
            <a:ext cx="720080" cy="216024"/>
          </a:xfrm>
          <a:prstGeom prst="mathEqual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Mínus 8"/>
          <p:cNvSpPr/>
          <p:nvPr/>
        </p:nvSpPr>
        <p:spPr>
          <a:xfrm rot="2779935">
            <a:off x="4071822" y="3671231"/>
            <a:ext cx="648072" cy="288032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ínus 9"/>
          <p:cNvSpPr/>
          <p:nvPr/>
        </p:nvSpPr>
        <p:spPr>
          <a:xfrm rot="6748138">
            <a:off x="4971009" y="2696430"/>
            <a:ext cx="429152" cy="252128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ínus 10"/>
          <p:cNvSpPr/>
          <p:nvPr/>
        </p:nvSpPr>
        <p:spPr>
          <a:xfrm rot="785292">
            <a:off x="4654594" y="2286166"/>
            <a:ext cx="453438" cy="230389"/>
          </a:xfrm>
          <a:prstGeom prst="mathMin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12414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FFFF00"/>
                </a:solidFill>
              </a:rPr>
              <a:t>δ</a:t>
            </a:r>
            <a:r>
              <a:rPr lang="cs-CZ" sz="3200" b="1" dirty="0" smtClean="0">
                <a:solidFill>
                  <a:srgbClr val="FFFF00"/>
                </a:solidFill>
              </a:rPr>
              <a:t>-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2772217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FFFF00"/>
                </a:solidFill>
              </a:rPr>
              <a:t>δ</a:t>
            </a:r>
            <a:r>
              <a:rPr lang="cs-CZ" sz="3200" b="1" dirty="0" smtClean="0">
                <a:solidFill>
                  <a:srgbClr val="FFFF00"/>
                </a:solidFill>
              </a:rPr>
              <a:t>+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4293096"/>
            <a:ext cx="288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+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Mínus 16"/>
          <p:cNvSpPr/>
          <p:nvPr/>
        </p:nvSpPr>
        <p:spPr>
          <a:xfrm>
            <a:off x="4499992" y="4653136"/>
            <a:ext cx="360040" cy="288032"/>
          </a:xfrm>
          <a:prstGeom prst="mathMinus">
            <a:avLst/>
          </a:prstGeom>
          <a:solidFill>
            <a:srgbClr val="FF0066"/>
          </a:solidFill>
          <a:ln>
            <a:solidFill>
              <a:srgbClr val="FF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66"/>
              </a:solidFill>
            </a:endParaRPr>
          </a:p>
        </p:txBody>
      </p:sp>
      <p:cxnSp>
        <p:nvCxnSpPr>
          <p:cNvPr id="21" name="Přímá spojovací šipka 20"/>
          <p:cNvCxnSpPr/>
          <p:nvPr/>
        </p:nvCxnSpPr>
        <p:spPr>
          <a:xfrm flipH="1" flipV="1">
            <a:off x="3995936" y="3789040"/>
            <a:ext cx="216024" cy="864096"/>
          </a:xfrm>
          <a:prstGeom prst="straightConnector1">
            <a:avLst/>
          </a:prstGeom>
          <a:ln w="508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2483768" y="4437112"/>
            <a:ext cx="504056" cy="648072"/>
          </a:xfrm>
          <a:prstGeom prst="straightConnector1">
            <a:avLst/>
          </a:prstGeom>
          <a:ln w="508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ADICE NUKLEOFILNÍCH ČINIDEL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KYSELÉ </a:t>
            </a:r>
            <a:r>
              <a:rPr lang="el-GR" sz="3600" b="1" dirty="0" smtClean="0"/>
              <a:t>α</a:t>
            </a:r>
            <a:r>
              <a:rPr lang="cs-CZ" sz="3600" b="1" dirty="0" smtClean="0"/>
              <a:t> VODÍKY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NUKLEOFILNÍ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4762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1. vznik </a:t>
            </a:r>
            <a:r>
              <a:rPr lang="cs-CZ" sz="3600" b="1" dirty="0" err="1" smtClean="0"/>
              <a:t>poloacetalů</a:t>
            </a:r>
            <a:r>
              <a:rPr lang="cs-CZ" sz="3600" b="1" dirty="0" smtClean="0"/>
              <a:t>, acetalů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R				      </a:t>
            </a:r>
            <a:r>
              <a:rPr lang="cs-CZ" sz="3600" b="1" dirty="0" err="1" smtClean="0"/>
              <a:t>R</a:t>
            </a:r>
            <a:r>
              <a:rPr lang="cs-CZ" sz="3600" b="1" dirty="0" smtClean="0"/>
              <a:t>	          O</a:t>
            </a:r>
            <a:r>
              <a:rPr lang="cs-CZ" sz="3600" b="1" dirty="0" smtClean="0">
                <a:solidFill>
                  <a:srgbClr val="FFFF00"/>
                </a:solidFill>
              </a:rPr>
              <a:t>H</a:t>
            </a: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		C = O  +  </a:t>
            </a:r>
            <a:r>
              <a:rPr lang="cs-CZ" sz="3600" b="1" dirty="0" smtClean="0">
                <a:solidFill>
                  <a:srgbClr val="FFFF00"/>
                </a:solidFill>
              </a:rPr>
              <a:t>R‘OH  </a:t>
            </a:r>
            <a:r>
              <a:rPr lang="cs-CZ" sz="3600" b="1" dirty="0" smtClean="0">
                <a:latin typeface="Calibri"/>
              </a:rPr>
              <a:t>→  	   C </a:t>
            </a:r>
            <a:endParaRPr lang="cs-CZ" sz="3600" b="1" dirty="0" smtClean="0"/>
          </a:p>
          <a:p>
            <a:r>
              <a:rPr lang="cs-CZ" sz="3600" b="1" dirty="0" smtClean="0"/>
              <a:t>R				      </a:t>
            </a:r>
            <a:r>
              <a:rPr lang="cs-CZ" sz="3600" b="1" dirty="0" err="1" smtClean="0"/>
              <a:t>R</a:t>
            </a:r>
            <a:r>
              <a:rPr lang="cs-CZ" sz="3600" b="1" dirty="0" smtClean="0"/>
              <a:t>	          </a:t>
            </a:r>
            <a:r>
              <a:rPr lang="cs-CZ" sz="3600" b="1" dirty="0" smtClean="0">
                <a:solidFill>
                  <a:srgbClr val="FFFF00"/>
                </a:solidFill>
              </a:rPr>
              <a:t>OR‘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						POLOACETAL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(CYKLICKÉ FORMY SACHARIDŮ)</a:t>
            </a:r>
            <a:endParaRPr lang="cs-CZ" sz="3600" b="1" dirty="0"/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1763688" y="350100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5508104" y="422108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6156176" y="3573016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508104" y="3645024"/>
            <a:ext cx="216024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228184" y="4221088"/>
            <a:ext cx="216024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1691680" y="422108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NUKLEOFILNÍ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47625">
            <a:solidFill>
              <a:srgbClr val="FF00FF"/>
            </a:solidFill>
          </a:ln>
        </p:spPr>
        <p:txBody>
          <a:bodyPr>
            <a:normAutofit/>
          </a:bodyPr>
          <a:lstStyle/>
          <a:p>
            <a:endParaRPr lang="cs-CZ" sz="3600" b="1" dirty="0" smtClean="0"/>
          </a:p>
          <a:p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   R	          O</a:t>
            </a:r>
            <a:r>
              <a:rPr lang="cs-CZ" sz="3600" b="1" dirty="0" smtClean="0">
                <a:solidFill>
                  <a:srgbClr val="FFFF00"/>
                </a:solidFill>
              </a:rPr>
              <a:t>H    R‘OH</a:t>
            </a:r>
            <a:r>
              <a:rPr lang="cs-CZ" sz="3600" b="1" dirty="0" smtClean="0"/>
              <a:t>, </a:t>
            </a:r>
            <a:r>
              <a:rPr lang="cs-CZ" sz="3600" b="1" dirty="0" smtClean="0">
                <a:solidFill>
                  <a:srgbClr val="FF0066"/>
                </a:solidFill>
              </a:rPr>
              <a:t>H+</a:t>
            </a:r>
            <a:r>
              <a:rPr lang="cs-CZ" sz="3600" b="1" dirty="0" smtClean="0"/>
              <a:t>     R         </a:t>
            </a:r>
            <a:r>
              <a:rPr lang="cs-CZ" sz="3600" b="1" dirty="0" smtClean="0">
                <a:solidFill>
                  <a:srgbClr val="FFFF00"/>
                </a:solidFill>
              </a:rPr>
              <a:t>OR‘</a:t>
            </a: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	</a:t>
            </a:r>
            <a:r>
              <a:rPr lang="cs-CZ" sz="3600" b="1" dirty="0" smtClean="0">
                <a:latin typeface="Calibri"/>
              </a:rPr>
              <a:t>	  C             				   </a:t>
            </a:r>
            <a:r>
              <a:rPr lang="cs-CZ" sz="3600" b="1" dirty="0" err="1" smtClean="0">
                <a:latin typeface="Calibri"/>
              </a:rPr>
              <a:t>C</a:t>
            </a: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   R	          </a:t>
            </a:r>
            <a:r>
              <a:rPr lang="cs-CZ" sz="3600" b="1" dirty="0" smtClean="0">
                <a:solidFill>
                  <a:srgbClr val="FFFF00"/>
                </a:solidFill>
              </a:rPr>
              <a:t>OR‘     </a:t>
            </a:r>
            <a:r>
              <a:rPr lang="cs-CZ" sz="3600" b="1" dirty="0" smtClean="0"/>
              <a:t>- H2O           R          </a:t>
            </a:r>
            <a:r>
              <a:rPr lang="cs-CZ" sz="3600" b="1" dirty="0" smtClean="0">
                <a:solidFill>
                  <a:srgbClr val="FFFF00"/>
                </a:solidFill>
              </a:rPr>
              <a:t>OR‘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							ACETAL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FF00"/>
                </a:solidFill>
              </a:rPr>
              <a:t>						</a:t>
            </a:r>
            <a:endParaRPr lang="cs-CZ" sz="3600" b="1" dirty="0"/>
          </a:p>
        </p:txBody>
      </p:sp>
      <p:cxnSp>
        <p:nvCxnSpPr>
          <p:cNvPr id="10" name="Přímá spojovací čára 9"/>
          <p:cNvCxnSpPr/>
          <p:nvPr/>
        </p:nvCxnSpPr>
        <p:spPr>
          <a:xfrm flipH="1">
            <a:off x="1763688" y="4293096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2483768" y="350100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092280" y="422108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411760" y="4221088"/>
            <a:ext cx="360040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Šipka doprava 16"/>
          <p:cNvSpPr/>
          <p:nvPr/>
        </p:nvSpPr>
        <p:spPr>
          <a:xfrm>
            <a:off x="3779912" y="4077072"/>
            <a:ext cx="1224136" cy="14401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 flipV="1">
            <a:off x="6444208" y="4293096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7092280" y="3573016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763688" y="350100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516216" y="3501008"/>
            <a:ext cx="288032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FF"/>
            </a:solidFill>
          </a:ln>
        </p:spPr>
        <p:txBody>
          <a:bodyPr>
            <a:normAutofit/>
          </a:bodyPr>
          <a:lstStyle/>
          <a:p>
            <a:r>
              <a:rPr lang="cs-CZ" sz="3600" b="1" dirty="0" smtClean="0"/>
              <a:t>2. aldolová kondenzace</a:t>
            </a:r>
          </a:p>
          <a:p>
            <a:pPr>
              <a:buNone/>
            </a:pPr>
            <a:r>
              <a:rPr lang="cs-CZ" sz="3600" b="1" dirty="0" smtClean="0"/>
              <a:t>		  H	    O   			H         O</a:t>
            </a:r>
          </a:p>
          <a:p>
            <a:r>
              <a:rPr lang="cs-CZ" sz="3600" b="1" dirty="0" smtClean="0"/>
              <a:t>H – C – </a:t>
            </a:r>
            <a:r>
              <a:rPr lang="cs-CZ" sz="3600" b="1" dirty="0" err="1" smtClean="0"/>
              <a:t>C</a:t>
            </a:r>
            <a:r>
              <a:rPr lang="cs-CZ" sz="3600" b="1" dirty="0" smtClean="0"/>
              <a:t>     +  </a:t>
            </a:r>
            <a:r>
              <a:rPr lang="cs-CZ" sz="3600" b="1" dirty="0" smtClean="0">
                <a:solidFill>
                  <a:srgbClr val="FF00FF"/>
                </a:solidFill>
              </a:rPr>
              <a:t>OH  </a:t>
            </a:r>
            <a:r>
              <a:rPr lang="cs-CZ" sz="3600" b="1" dirty="0" smtClean="0">
                <a:solidFill>
                  <a:srgbClr val="FF0066"/>
                </a:solidFill>
              </a:rPr>
              <a:t>           </a:t>
            </a:r>
            <a:r>
              <a:rPr lang="cs-CZ" sz="3600" b="1" dirty="0" smtClean="0"/>
              <a:t>H – C – </a:t>
            </a:r>
            <a:r>
              <a:rPr lang="cs-CZ" sz="3600" b="1" dirty="0" err="1" smtClean="0"/>
              <a:t>C</a:t>
            </a:r>
            <a:r>
              <a:rPr lang="cs-CZ" sz="3600" b="1" dirty="0" smtClean="0"/>
              <a:t> </a:t>
            </a:r>
            <a:endParaRPr lang="cs-CZ" sz="3600" b="1" dirty="0" smtClean="0">
              <a:solidFill>
                <a:srgbClr val="FF0066"/>
              </a:solidFill>
            </a:endParaRPr>
          </a:p>
          <a:p>
            <a:r>
              <a:rPr lang="cs-CZ" sz="3600" b="1" dirty="0" smtClean="0"/>
              <a:t>       H         </a:t>
            </a:r>
            <a:r>
              <a:rPr lang="cs-CZ" sz="3600" b="1" dirty="0" err="1" smtClean="0"/>
              <a:t>H</a:t>
            </a:r>
            <a:r>
              <a:rPr lang="cs-CZ" sz="3600" b="1" dirty="0" smtClean="0"/>
              <a:t>           - H2O                     H</a:t>
            </a:r>
          </a:p>
          <a:p>
            <a:pPr>
              <a:buNone/>
            </a:pPr>
            <a:r>
              <a:rPr lang="cs-CZ" sz="3600" b="1" dirty="0" smtClean="0"/>
              <a:t>						 KARBANION</a:t>
            </a:r>
          </a:p>
          <a:p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2852936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-</a:t>
            </a:r>
            <a:endParaRPr lang="cs-CZ" sz="4400" b="1" dirty="0">
              <a:solidFill>
                <a:srgbClr val="FF00FF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267744" y="2852936"/>
            <a:ext cx="0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195736" y="3573016"/>
            <a:ext cx="0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660232" y="2924944"/>
            <a:ext cx="0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452320" y="3573016"/>
            <a:ext cx="288032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131840" y="3573016"/>
            <a:ext cx="216024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Je rovno 20"/>
          <p:cNvSpPr/>
          <p:nvPr/>
        </p:nvSpPr>
        <p:spPr>
          <a:xfrm rot="7864421">
            <a:off x="2923153" y="2943151"/>
            <a:ext cx="432048" cy="216024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4716016" y="3356992"/>
            <a:ext cx="936104" cy="2160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Je rovno 22"/>
          <p:cNvSpPr/>
          <p:nvPr/>
        </p:nvSpPr>
        <p:spPr>
          <a:xfrm rot="7864421">
            <a:off x="7315639" y="2943151"/>
            <a:ext cx="432048" cy="216024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6516216" y="3645024"/>
            <a:ext cx="288032" cy="0"/>
          </a:xfrm>
          <a:prstGeom prst="line">
            <a:avLst/>
          </a:prstGeom>
          <a:ln w="508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660232" y="2731567"/>
            <a:ext cx="36004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-</a:t>
            </a:r>
            <a:endParaRPr lang="cs-CZ" sz="4400" b="1" dirty="0">
              <a:solidFill>
                <a:srgbClr val="FF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ahnutá šipka nahoru 21"/>
          <p:cNvSpPr/>
          <p:nvPr/>
        </p:nvSpPr>
        <p:spPr>
          <a:xfrm>
            <a:off x="2843808" y="3573016"/>
            <a:ext cx="3600400" cy="1152128"/>
          </a:xfrm>
          <a:prstGeom prst="curvedUpArrow">
            <a:avLst/>
          </a:prstGeom>
          <a:solidFill>
            <a:srgbClr val="FFFF00"/>
          </a:solidFill>
          <a:ln w="158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71600" y="1700808"/>
            <a:ext cx="7772400" cy="4572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4000" b="1" dirty="0" smtClean="0"/>
          </a:p>
          <a:p>
            <a:r>
              <a:rPr lang="cs-CZ" sz="4000" b="1" dirty="0" smtClean="0"/>
              <a:t>          H          O                           </a:t>
            </a:r>
            <a:r>
              <a:rPr lang="cs-CZ" sz="4000" b="1" dirty="0" err="1" smtClean="0"/>
              <a:t>O</a:t>
            </a:r>
            <a:endParaRPr lang="cs-CZ" sz="4000" b="1" dirty="0" smtClean="0"/>
          </a:p>
          <a:p>
            <a:pPr>
              <a:buNone/>
            </a:pPr>
            <a:r>
              <a:rPr lang="cs-CZ" sz="4000" b="1" dirty="0" smtClean="0"/>
              <a:t>      H – C – </a:t>
            </a:r>
            <a:r>
              <a:rPr lang="cs-CZ" sz="4000" b="1" dirty="0" err="1" smtClean="0"/>
              <a:t>C</a:t>
            </a:r>
            <a:r>
              <a:rPr lang="cs-CZ" sz="4000" b="1" dirty="0" smtClean="0"/>
              <a:t>       +    H3C – C         </a:t>
            </a:r>
          </a:p>
          <a:p>
            <a:pPr>
              <a:buNone/>
            </a:pPr>
            <a:r>
              <a:rPr lang="cs-CZ" sz="4000" b="1" dirty="0" smtClean="0"/>
              <a:t>       Nu-             H                           </a:t>
            </a:r>
            <a:r>
              <a:rPr lang="cs-CZ" sz="4000" b="1" dirty="0" err="1" smtClean="0"/>
              <a:t>H</a:t>
            </a:r>
            <a:endParaRPr lang="cs-CZ" sz="4000" b="1" dirty="0" smtClean="0"/>
          </a:p>
          <a:p>
            <a:pPr>
              <a:buNone/>
            </a:pPr>
            <a:r>
              <a:rPr lang="cs-CZ" sz="4000" b="1" dirty="0" smtClean="0"/>
              <a:t>	(adice)</a:t>
            </a:r>
            <a:endParaRPr lang="cs-CZ" sz="4000" dirty="0"/>
          </a:p>
        </p:txBody>
      </p:sp>
      <p:sp>
        <p:nvSpPr>
          <p:cNvPr id="7" name="Šipka doprava 6"/>
          <p:cNvSpPr/>
          <p:nvPr/>
        </p:nvSpPr>
        <p:spPr>
          <a:xfrm>
            <a:off x="7668344" y="3356992"/>
            <a:ext cx="936104" cy="2160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71800" y="2875583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-</a:t>
            </a:r>
            <a:endParaRPr lang="cs-CZ" sz="4400" b="1" dirty="0">
              <a:solidFill>
                <a:srgbClr val="FF00FF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2627784" y="2996952"/>
            <a:ext cx="0" cy="288032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732240" y="3789040"/>
            <a:ext cx="288032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483768" y="3861048"/>
            <a:ext cx="288032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707904" y="3789040"/>
            <a:ext cx="288032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Je rovno 16"/>
          <p:cNvSpPr/>
          <p:nvPr/>
        </p:nvSpPr>
        <p:spPr>
          <a:xfrm rot="7864421">
            <a:off x="6595561" y="3050752"/>
            <a:ext cx="432048" cy="216024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Je rovno 17"/>
          <p:cNvSpPr/>
          <p:nvPr/>
        </p:nvSpPr>
        <p:spPr>
          <a:xfrm rot="7864421">
            <a:off x="3499217" y="3050752"/>
            <a:ext cx="432048" cy="216024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56176" y="2780928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FFFF00"/>
                </a:solidFill>
              </a:rPr>
              <a:t>δ</a:t>
            </a:r>
            <a:r>
              <a:rPr lang="cs-CZ" sz="3200" b="1" dirty="0" smtClean="0">
                <a:solidFill>
                  <a:srgbClr val="FFFF00"/>
                </a:solidFill>
              </a:rPr>
              <a:t>+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2196153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200" b="1" dirty="0" smtClean="0">
                <a:solidFill>
                  <a:srgbClr val="FFFF00"/>
                </a:solidFill>
              </a:rPr>
              <a:t>δ</a:t>
            </a:r>
            <a:r>
              <a:rPr lang="cs-CZ" sz="3200" b="1" dirty="0" smtClean="0">
                <a:solidFill>
                  <a:srgbClr val="FFFF00"/>
                </a:solidFill>
              </a:rPr>
              <a:t>-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</a:t>
            </a:r>
          </a:p>
          <a:p>
            <a:r>
              <a:rPr lang="cs-CZ" dirty="0" smtClean="0"/>
              <a:t>                             </a:t>
            </a:r>
            <a:r>
              <a:rPr lang="cs-CZ" sz="3600" b="1" dirty="0" smtClean="0"/>
              <a:t>O                        </a:t>
            </a:r>
            <a:r>
              <a:rPr lang="cs-CZ" sz="3600" b="1" dirty="0" err="1" smtClean="0"/>
              <a:t>O</a:t>
            </a:r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sz="3600" b="1" dirty="0" smtClean="0"/>
              <a:t>CH3 – CH – CH2 – C       +     H2O</a:t>
            </a:r>
            <a:endParaRPr lang="cs-CZ" dirty="0" smtClean="0"/>
          </a:p>
          <a:p>
            <a:r>
              <a:rPr lang="cs-CZ" dirty="0" smtClean="0"/>
              <a:t>                                                                 </a:t>
            </a:r>
            <a:r>
              <a:rPr lang="cs-CZ" sz="3600" b="1" dirty="0" smtClean="0"/>
              <a:t>H</a:t>
            </a:r>
          </a:p>
          <a:p>
            <a:r>
              <a:rPr lang="cs-CZ" sz="3600" b="1" dirty="0" smtClean="0"/>
              <a:t>ALDOLOVÝ ANION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115616" y="3717032"/>
            <a:ext cx="936104" cy="2160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2492896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-</a:t>
            </a:r>
            <a:endParaRPr lang="cs-CZ" sz="4400" b="1" dirty="0">
              <a:solidFill>
                <a:srgbClr val="FF00FF"/>
              </a:solidFill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635896" y="2924944"/>
            <a:ext cx="288032" cy="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12160" y="4077072"/>
            <a:ext cx="216024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995936" y="2996952"/>
            <a:ext cx="0" cy="36004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563888" y="2996952"/>
            <a:ext cx="0" cy="360040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3779912" y="3429000"/>
            <a:ext cx="0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Je rovno 19"/>
          <p:cNvSpPr/>
          <p:nvPr/>
        </p:nvSpPr>
        <p:spPr>
          <a:xfrm rot="7864421">
            <a:off x="5875481" y="3410793"/>
            <a:ext cx="432048" cy="216024"/>
          </a:xfrm>
          <a:prstGeom prst="mathEqual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                          H+</a:t>
            </a:r>
          </a:p>
          <a:p>
            <a:r>
              <a:rPr lang="cs-CZ" sz="3600" b="1" dirty="0" smtClean="0"/>
              <a:t>         O             </a:t>
            </a:r>
          </a:p>
          <a:p>
            <a:r>
              <a:rPr lang="cs-CZ" sz="3600" b="1" dirty="0" smtClean="0"/>
              <a:t>CH3CHCH2CHO  +  H2O    </a:t>
            </a:r>
          </a:p>
          <a:p>
            <a:r>
              <a:rPr lang="cs-CZ" sz="3600" b="1" dirty="0" smtClean="0"/>
              <a:t>                 OH</a:t>
            </a:r>
          </a:p>
          <a:p>
            <a:r>
              <a:rPr lang="cs-CZ" sz="3600" b="1" dirty="0" smtClean="0"/>
              <a:t>        CH3CHCH2CHO   +   OH-</a:t>
            </a:r>
          </a:p>
          <a:p>
            <a:r>
              <a:rPr lang="cs-CZ" sz="3600" b="1" dirty="0" smtClean="0"/>
              <a:t>            ALDOL</a:t>
            </a:r>
          </a:p>
          <a:p>
            <a:r>
              <a:rPr lang="cs-CZ" sz="3600" b="1" dirty="0" smtClean="0">
                <a:solidFill>
                  <a:srgbClr val="FFFF00"/>
                </a:solidFill>
              </a:rPr>
              <a:t>Uveďte systematický název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988840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FF"/>
                </a:solidFill>
              </a:rPr>
              <a:t>-</a:t>
            </a:r>
            <a:endParaRPr lang="cs-CZ" sz="4400" b="1" dirty="0">
              <a:solidFill>
                <a:srgbClr val="FF00FF"/>
              </a:solidFill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flipV="1">
            <a:off x="2411760" y="2924944"/>
            <a:ext cx="0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2123728" y="2636912"/>
            <a:ext cx="0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2627784" y="2636912"/>
            <a:ext cx="0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2267744" y="2492896"/>
            <a:ext cx="288032" cy="1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Šipka doprava 16"/>
          <p:cNvSpPr/>
          <p:nvPr/>
        </p:nvSpPr>
        <p:spPr>
          <a:xfrm>
            <a:off x="6300192" y="3212976"/>
            <a:ext cx="936104" cy="2160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899592" y="4653136"/>
            <a:ext cx="936104" cy="2160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 rot="890147" flipH="1">
            <a:off x="2770161" y="1615851"/>
            <a:ext cx="2873872" cy="1250034"/>
          </a:xfrm>
          <a:prstGeom prst="curvedDownArrow">
            <a:avLst>
              <a:gd name="adj1" fmla="val 25000"/>
              <a:gd name="adj2" fmla="val 31428"/>
              <a:gd name="adj3" fmla="val 2500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0" name="Přímá spojovací čára 19"/>
          <p:cNvCxnSpPr/>
          <p:nvPr/>
        </p:nvCxnSpPr>
        <p:spPr>
          <a:xfrm flipV="1">
            <a:off x="3131840" y="4221088"/>
            <a:ext cx="0" cy="21602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Využití: příprava nenasycených aldehydů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Stabilizace </a:t>
            </a:r>
            <a:r>
              <a:rPr lang="cs-CZ" sz="3600" b="1" dirty="0" err="1" smtClean="0"/>
              <a:t>karbaniontu</a:t>
            </a:r>
            <a:r>
              <a:rPr lang="cs-CZ" sz="3600" b="1" dirty="0" smtClean="0"/>
              <a:t>: -M efekt karbonylu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3. důkaz </a:t>
            </a:r>
            <a:r>
              <a:rPr lang="cs-CZ" sz="3600" b="1" dirty="0" err="1" smtClean="0"/>
              <a:t>Schiffovým</a:t>
            </a:r>
            <a:r>
              <a:rPr lang="cs-CZ" sz="3600" b="1" dirty="0" smtClean="0"/>
              <a:t> činidlem</a:t>
            </a:r>
          </a:p>
          <a:p>
            <a:r>
              <a:rPr lang="cs-CZ" sz="3600" b="1" dirty="0" smtClean="0"/>
              <a:t>Adice SO2 </a:t>
            </a:r>
          </a:p>
          <a:p>
            <a:r>
              <a:rPr lang="cs-CZ" sz="3600" b="1" dirty="0" smtClean="0"/>
              <a:t>Činidlo: roztok fuchsinu (červené barvivo) odbarvený oxidem siřičitým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57438" y="1600200"/>
            <a:ext cx="4429125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20272" y="55079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4. vznik terciárních alkoholů</a:t>
            </a:r>
          </a:p>
          <a:p>
            <a:r>
              <a:rPr lang="cs-CZ" sz="3600" b="1" dirty="0" smtClean="0"/>
              <a:t>Vraťte se k reakcím </a:t>
            </a:r>
            <a:r>
              <a:rPr lang="cs-CZ" sz="3600" b="1" dirty="0" err="1" smtClean="0"/>
              <a:t>Grignardových</a:t>
            </a:r>
            <a:r>
              <a:rPr lang="cs-CZ" sz="3600" b="1" dirty="0" smtClean="0"/>
              <a:t> sloučenin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Jaké to jsou sloučeniny?</a:t>
            </a:r>
          </a:p>
          <a:p>
            <a:r>
              <a:rPr lang="cs-CZ" sz="3600" b="1" dirty="0" smtClean="0"/>
              <a:t>Proč se s nimi musí pracovat v bezvodém prostředí?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 redoxní reakce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Aldehydy se snadno oxidují běžnými oxidačními činidly (dichromany, manganistany – napište vzorce aniontů)</a:t>
            </a:r>
          </a:p>
          <a:p>
            <a:r>
              <a:rPr lang="cs-CZ" sz="3600" b="1" dirty="0" smtClean="0"/>
              <a:t>Napište schéma oxidace :</a:t>
            </a:r>
          </a:p>
          <a:p>
            <a:pPr marL="811530" indent="-742950">
              <a:buAutoNum type="alphaLcParenR"/>
            </a:pPr>
            <a:r>
              <a:rPr lang="cs-CZ" sz="3600" b="1" dirty="0" err="1" smtClean="0"/>
              <a:t>Butanalu</a:t>
            </a:r>
            <a:endParaRPr lang="cs-CZ" sz="3600" b="1" dirty="0" smtClean="0"/>
          </a:p>
          <a:p>
            <a:pPr marL="811530" indent="-742950">
              <a:buAutoNum type="alphaLcParenR"/>
            </a:pPr>
            <a:r>
              <a:rPr lang="cs-CZ" sz="3600" b="1" dirty="0" smtClean="0"/>
              <a:t>Benzaldehydu </a:t>
            </a:r>
          </a:p>
          <a:p>
            <a:pPr marL="811530" indent="-742950">
              <a:buNone/>
            </a:pPr>
            <a:endParaRPr lang="cs-CZ" sz="3600" b="1" dirty="0" smtClean="0"/>
          </a:p>
          <a:p>
            <a:pPr marL="811530" indent="-742950">
              <a:buAutoNum type="alphaLcParenR"/>
            </a:pP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Redukují se komplexními hydridy nebo katalyticky molekulárním vodíkem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Důkazy aldehydů</a:t>
            </a:r>
            <a:endParaRPr lang="cs-CZ" dirty="0" smtClean="0"/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3600" b="1" dirty="0" smtClean="0"/>
              <a:t>založené na snadnosti oxidace aldehydů</a:t>
            </a:r>
          </a:p>
          <a:p>
            <a:pPr eaLnBrk="1" hangingPunct="1"/>
            <a:endParaRPr lang="cs-CZ" b="1" dirty="0" smtClean="0"/>
          </a:p>
          <a:p>
            <a:pPr eaLnBrk="1" hangingPunct="1"/>
            <a:r>
              <a:rPr lang="cs-CZ" sz="3600" b="1" dirty="0" smtClean="0">
                <a:solidFill>
                  <a:srgbClr val="FFFF00"/>
                </a:solidFill>
              </a:rPr>
              <a:t>A) Fehlingovo činidlo</a:t>
            </a:r>
          </a:p>
          <a:p>
            <a:pPr eaLnBrk="1" hangingPunct="1"/>
            <a:r>
              <a:rPr lang="cs-CZ" sz="3600" dirty="0" smtClean="0"/>
              <a:t> </a:t>
            </a:r>
            <a:r>
              <a:rPr lang="cs-CZ" sz="3600" b="1" dirty="0" smtClean="0"/>
              <a:t>Komplexní kation měďnatý je redukován na nerozpustný oxid měďný</a:t>
            </a:r>
            <a:r>
              <a:rPr lang="cs-CZ" b="1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b="1" dirty="0" smtClean="0"/>
              <a:t>Fehlingovo činidlo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1412776"/>
            <a:ext cx="6480720" cy="5207592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63093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FFFF00"/>
                </a:solidFill>
              </a:rPr>
              <a:t>B) </a:t>
            </a:r>
            <a:r>
              <a:rPr lang="cs-CZ" sz="3600" b="1" dirty="0" err="1" smtClean="0">
                <a:solidFill>
                  <a:srgbClr val="FFFF00"/>
                </a:solidFill>
              </a:rPr>
              <a:t>Tollensovo</a:t>
            </a:r>
            <a:r>
              <a:rPr lang="cs-CZ" sz="3600" b="1" dirty="0" smtClean="0">
                <a:solidFill>
                  <a:srgbClr val="FFFF00"/>
                </a:solidFill>
              </a:rPr>
              <a:t> činidlo </a:t>
            </a:r>
          </a:p>
          <a:p>
            <a:pPr eaLnBrk="1" hangingPunct="1"/>
            <a:r>
              <a:rPr lang="cs-CZ" sz="3600" b="1" dirty="0" smtClean="0"/>
              <a:t> Kation stříbrný je redukován na stříbro, které se usadí na zkumavce jako stříbrné zrcátko</a:t>
            </a:r>
            <a:r>
              <a:rPr lang="cs-CZ" b="1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800594" y="4070347"/>
            <a:ext cx="11" cy="6"/>
          </a:xfrm>
          <a:noFill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739775" y="1600200"/>
            <a:ext cx="7664450" cy="45259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56376" y="6237312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Jodoformová reakce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Lze využít k rozlišení </a:t>
            </a:r>
            <a:r>
              <a:rPr lang="cs-CZ" dirty="0" err="1" smtClean="0"/>
              <a:t>methanolu</a:t>
            </a:r>
            <a:r>
              <a:rPr lang="cs-CZ" dirty="0" smtClean="0"/>
              <a:t> od </a:t>
            </a:r>
            <a:r>
              <a:rPr lang="cs-CZ" smtClean="0"/>
              <a:t>ethanolu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?v=5U5fFg_1up0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CITACE</a:t>
            </a:r>
            <a:endParaRPr lang="cs-CZ" b="1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J. Pacák, J. Čipera, J. </a:t>
            </a:r>
            <a:r>
              <a:rPr lang="cs-CZ" sz="2400" dirty="0" err="1" smtClean="0"/>
              <a:t>Halbych</a:t>
            </a:r>
            <a:r>
              <a:rPr lang="cs-CZ" sz="2400" dirty="0" smtClean="0"/>
              <a:t>, P. </a:t>
            </a:r>
            <a:r>
              <a:rPr lang="cs-CZ" sz="2400" dirty="0" err="1" smtClean="0"/>
              <a:t>Hrnčiar</a:t>
            </a:r>
            <a:r>
              <a:rPr lang="cs-CZ" sz="2400" dirty="0" smtClean="0"/>
              <a:t>, J. Kopřiva: Chemie pro II. Ročník gymnázií, SPN, Praha 1985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209</TotalTime>
  <Words>398</Words>
  <Application>Microsoft Office PowerPoint</Application>
  <PresentationFormat>Předvádění na obrazovce (4:3)</PresentationFormat>
  <Paragraphs>118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Metro</vt:lpstr>
      <vt:lpstr>Snímek 1</vt:lpstr>
      <vt:lpstr>ANOTACE</vt:lpstr>
      <vt:lpstr>Reakce karbonylových sloučenin</vt:lpstr>
      <vt:lpstr> </vt:lpstr>
      <vt:lpstr>Snímek 5</vt:lpstr>
      <vt:lpstr>A NUKLEOFILNÍ REAKCE</vt:lpstr>
      <vt:lpstr>A NUKLEOFILNÍ REAKCE</vt:lpstr>
      <vt:lpstr>Snímek 8</vt:lpstr>
      <vt:lpstr>Snímek 9</vt:lpstr>
      <vt:lpstr>  </vt:lpstr>
      <vt:lpstr>Snímek 11</vt:lpstr>
      <vt:lpstr>Snímek 12</vt:lpstr>
      <vt:lpstr>Snímek 13</vt:lpstr>
      <vt:lpstr>Snímek 14</vt:lpstr>
      <vt:lpstr>B redoxní reakce</vt:lpstr>
      <vt:lpstr>Snímek 16</vt:lpstr>
      <vt:lpstr>Důkazy aldehydů</vt:lpstr>
      <vt:lpstr>Fehlingovo činidlo</vt:lpstr>
      <vt:lpstr>Snímek 19</vt:lpstr>
      <vt:lpstr>Snímek 20</vt:lpstr>
      <vt:lpstr>Jodoformová reakce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Reakce karbonylových sloučenin</dc:title>
  <dc:creator>lenka</dc:creator>
  <cp:lastModifiedBy>uživatel</cp:lastModifiedBy>
  <cp:revision>23</cp:revision>
  <dcterms:created xsi:type="dcterms:W3CDTF">2013-02-27T21:01:24Z</dcterms:created>
  <dcterms:modified xsi:type="dcterms:W3CDTF">2013-04-01T21:13:27Z</dcterms:modified>
</cp:coreProperties>
</file>