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notesMasterIdLst>
    <p:notesMasterId r:id="rId25"/>
  </p:notesMasterIdLst>
  <p:sldIdLst>
    <p:sldId id="292" r:id="rId2"/>
    <p:sldId id="293" r:id="rId3"/>
    <p:sldId id="256" r:id="rId4"/>
    <p:sldId id="257" r:id="rId5"/>
    <p:sldId id="261" r:id="rId6"/>
    <p:sldId id="262" r:id="rId7"/>
    <p:sldId id="277" r:id="rId8"/>
    <p:sldId id="266" r:id="rId9"/>
    <p:sldId id="274" r:id="rId10"/>
    <p:sldId id="276" r:id="rId11"/>
    <p:sldId id="278" r:id="rId12"/>
    <p:sldId id="281" r:id="rId13"/>
    <p:sldId id="282" r:id="rId14"/>
    <p:sldId id="283" r:id="rId15"/>
    <p:sldId id="284" r:id="rId16"/>
    <p:sldId id="286" r:id="rId17"/>
    <p:sldId id="287" r:id="rId18"/>
    <p:sldId id="258" r:id="rId19"/>
    <p:sldId id="289" r:id="rId20"/>
    <p:sldId id="288" r:id="rId21"/>
    <p:sldId id="290" r:id="rId22"/>
    <p:sldId id="271" r:id="rId23"/>
    <p:sldId id="291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FDF4"/>
    <a:srgbClr val="CCFFFF"/>
    <a:srgbClr val="ECFEF9"/>
    <a:srgbClr val="9FC4FB"/>
    <a:srgbClr val="C4FCED"/>
    <a:srgbClr val="000000"/>
    <a:srgbClr val="FF0000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Světlý styl 1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Světlý styl 1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B95031-2BD8-4602-8D7E-EAE17F0496D3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465231-1A7C-43FA-9844-3AB00F217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185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D48EA-8EF8-4537-AC2E-02073588730C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5574A-88C3-4803-ACDA-329F6609BE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33576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26798-8CAD-44B2-9427-A60ED4A8AE4B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D8248-CD1E-4CF2-AD6B-A4EF50509B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631468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CEACF-4329-4393-AFD0-FF57F651788F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FB91E-AACF-4315-8A7B-54BF1EBC55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795958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87F41-D8D6-4450-A8D2-9362D4B75D95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56B80-1F52-47EF-A466-E188EC24A5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301793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20590-1FB0-4354-8D2F-5B96C8D435A1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4C35E-080C-453D-8DAE-8AC0B30D22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2486399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716D6-D1F0-4BAF-82A2-3970E7742110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CF3A4-97C6-4DDA-AD73-108A7D056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123402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9C3A4-0F39-4F1F-86BC-43F784CE2626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70324-27B4-4234-BFEC-E7D55E5099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3806777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C998F-2775-4E16-BFF9-DF8CAFA50434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8821C-0A49-44E5-ACF1-7E76F8A2D8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260283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AA24-F9BC-41CD-BEEA-AB8B28DC5CFA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21FBA-FB7D-4DDA-AB68-C8379EE60F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3161179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B308E-A4DB-4B85-BD14-96A892C9DD25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3683A-677E-48AD-99E5-A16778D8FB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023348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9146F-6B3C-4712-BE11-C2782F3B62D3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F8EA8-9240-4500-B5F1-3CD38282CD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959566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C26E94-57BB-483C-8B5B-5F7E505E5742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CBC774-3478-45EC-9B8A-85567F1426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307935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VY_32_INOVACE_04_A_16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Mluvnice a gramatika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Modální slovesa – 2. část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Bc. Dagmar Poláková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15616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5470246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404663"/>
            <a:ext cx="8229600" cy="612068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3200" dirty="0"/>
              <a:t>Materiál je určen pro 1. ročník </a:t>
            </a:r>
            <a:r>
              <a:rPr lang="cs-CZ" sz="3200" dirty="0" smtClean="0"/>
              <a:t>studijních i učebních oborů, </a:t>
            </a:r>
            <a:r>
              <a:rPr lang="cs-CZ" sz="3200" dirty="0"/>
              <a:t>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200" dirty="0"/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2541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Způsobová (modální) slovesa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00113" y="4076700"/>
            <a:ext cx="7272337" cy="141605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Přehled časování způsobových sloves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Postavení infinitivu v hlavní větě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9088" y="1600200"/>
            <a:ext cx="8505825" cy="4133850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 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pojí se s</a:t>
            </a:r>
            <a:r>
              <a:rPr lang="cs-CZ" dirty="0"/>
              <a:t> </a:t>
            </a:r>
            <a:r>
              <a:rPr lang="cs-CZ" dirty="0" smtClean="0"/>
              <a:t>infinitivem </a:t>
            </a:r>
            <a:r>
              <a:rPr lang="cs-CZ" dirty="0"/>
              <a:t>významového </a:t>
            </a:r>
            <a:r>
              <a:rPr lang="cs-CZ" dirty="0" smtClean="0"/>
              <a:t>slovesa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1. a 3. os. </a:t>
            </a:r>
            <a:r>
              <a:rPr lang="cs-CZ" dirty="0" err="1" smtClean="0"/>
              <a:t>č.j</a:t>
            </a:r>
            <a:r>
              <a:rPr lang="cs-CZ" dirty="0" smtClean="0"/>
              <a:t>. jsou shodné a nemají koncovku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změna kmenové samohlásky v jednotném čísle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971600" y="260649"/>
            <a:ext cx="7412360" cy="115212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/>
              <a:t>Způsobová slovesa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5327650" cy="7207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können</a:t>
            </a:r>
            <a:r>
              <a:rPr lang="cs-CZ" dirty="0" smtClean="0"/>
              <a:t> (</a:t>
            </a:r>
            <a:r>
              <a:rPr lang="cs-CZ" i="1" dirty="0" smtClean="0"/>
              <a:t>moci</a:t>
            </a:r>
            <a:r>
              <a:rPr lang="cs-CZ" dirty="0" smtClean="0"/>
              <a:t>, </a:t>
            </a:r>
            <a:r>
              <a:rPr lang="cs-CZ" i="1" dirty="0" smtClean="0"/>
              <a:t>umět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cs-CZ">
                <a:cs typeface="Arial" charset="0"/>
              </a:rPr>
              <a:t/>
            </a:r>
            <a:br>
              <a:rPr lang="cs-CZ">
                <a:cs typeface="Arial" charset="0"/>
              </a:rPr>
            </a:br>
            <a:endParaRPr lang="cs-CZ">
              <a:cs typeface="Arial" charset="0"/>
            </a:endParaRPr>
          </a:p>
        </p:txBody>
      </p:sp>
      <p:sp>
        <p:nvSpPr>
          <p:cNvPr id="12292" name="TextovéPole 7"/>
          <p:cNvSpPr txBox="1">
            <a:spLocks noChangeArrowheads="1"/>
          </p:cNvSpPr>
          <p:nvPr/>
        </p:nvSpPr>
        <p:spPr bwMode="auto">
          <a:xfrm>
            <a:off x="1692275" y="3860800"/>
            <a:ext cx="3671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58072"/>
              </p:ext>
            </p:extLst>
          </p:nvPr>
        </p:nvGraphicFramePr>
        <p:xfrm>
          <a:off x="1187624" y="2420888"/>
          <a:ext cx="6075864" cy="2706609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885254"/>
                <a:gridCol w="2120858"/>
                <a:gridCol w="1026429"/>
                <a:gridCol w="2043323"/>
              </a:tblGrid>
              <a:tr h="902203"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ich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2800" kern="1200" noProof="0" dirty="0" smtClean="0"/>
                        <a:t>kann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wir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können</a:t>
                      </a:r>
                      <a:endParaRPr lang="de-DE" sz="2800" b="1" noProof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du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kannst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ihr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könnt</a:t>
                      </a:r>
                      <a:endParaRPr lang="de-DE" sz="2800" b="1" noProof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er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kann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sie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800" noProof="0" dirty="0" smtClean="0"/>
                        <a:t>können</a:t>
                      </a:r>
                      <a:endParaRPr lang="de-DE" sz="2800" b="1" noProof="0" dirty="0" smtClean="0"/>
                    </a:p>
                  </a:txBody>
                  <a:tcPr marL="144000" anchor="ctr"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Doplň správný tvar slovesa </a:t>
            </a:r>
            <a:r>
              <a:rPr lang="cs-CZ" b="1" dirty="0" err="1" smtClean="0"/>
              <a:t>können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a přelož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000" dirty="0" smtClean="0"/>
              <a:t>Ich</a:t>
            </a:r>
            <a:r>
              <a:rPr lang="de-DE" sz="4000" u="sng" dirty="0" smtClean="0"/>
              <a:t>           </a:t>
            </a:r>
            <a:r>
              <a:rPr lang="de-DE" sz="4000" dirty="0" smtClean="0"/>
              <a:t>gut kochen.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000" dirty="0" smtClean="0"/>
              <a:t>Wann</a:t>
            </a:r>
            <a:r>
              <a:rPr lang="de-DE" sz="4000" u="sng" dirty="0"/>
              <a:t> </a:t>
            </a:r>
            <a:r>
              <a:rPr lang="de-DE" sz="4000" u="sng" dirty="0" smtClean="0"/>
              <a:t>         </a:t>
            </a:r>
            <a:r>
              <a:rPr lang="de-DE" sz="4000" u="sng" dirty="0"/>
              <a:t> </a:t>
            </a:r>
            <a:r>
              <a:rPr lang="de-DE" sz="4000" dirty="0"/>
              <a:t>ihr heute zu mir kommen</a:t>
            </a:r>
            <a:r>
              <a:rPr lang="de-DE" sz="4000" dirty="0" smtClean="0"/>
              <a:t>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000" dirty="0" smtClean="0"/>
              <a:t>Du</a:t>
            </a:r>
            <a:r>
              <a:rPr lang="de-DE" sz="4000" u="sng" dirty="0"/>
              <a:t> </a:t>
            </a:r>
            <a:r>
              <a:rPr lang="de-DE" sz="4000" u="sng" dirty="0" smtClean="0"/>
              <a:t>         </a:t>
            </a:r>
            <a:r>
              <a:rPr lang="de-DE" sz="4000" u="sng" dirty="0"/>
              <a:t> </a:t>
            </a:r>
            <a:r>
              <a:rPr lang="de-DE" sz="4000" dirty="0"/>
              <a:t>heute das Essen machen</a:t>
            </a:r>
            <a:r>
              <a:rPr lang="de-DE" sz="4000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000" dirty="0" smtClean="0"/>
              <a:t>Die Studenten</a:t>
            </a:r>
            <a:r>
              <a:rPr lang="de-DE" sz="4000" u="sng" dirty="0" smtClean="0"/>
              <a:t>           </a:t>
            </a:r>
            <a:r>
              <a:rPr lang="de-DE" sz="4000" dirty="0" smtClean="0"/>
              <a:t>nicht lernen.</a:t>
            </a:r>
            <a:endParaRPr lang="cs-CZ" sz="4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dirty="0" err="1" smtClean="0"/>
              <a:t>Wir</a:t>
            </a:r>
            <a:r>
              <a:rPr lang="cs-CZ" sz="4000" u="sng" dirty="0" smtClean="0"/>
              <a:t>             </a:t>
            </a:r>
            <a:r>
              <a:rPr lang="de-DE" sz="4000" dirty="0" smtClean="0"/>
              <a:t>sehr gut tanzen.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000" u="sng" dirty="0" smtClean="0"/>
              <a:t>           </a:t>
            </a:r>
            <a:r>
              <a:rPr lang="de-DE" sz="4000" dirty="0" smtClean="0"/>
              <a:t>du schwimmen?</a:t>
            </a:r>
            <a:endParaRPr lang="cs-CZ" sz="4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dirty="0" err="1" smtClean="0"/>
              <a:t>Wer</a:t>
            </a:r>
            <a:r>
              <a:rPr lang="cs-CZ" sz="4000" u="sng" dirty="0" smtClean="0"/>
              <a:t>          </a:t>
            </a:r>
            <a:r>
              <a:rPr lang="cs-CZ" sz="4000" dirty="0" err="1" smtClean="0"/>
              <a:t>das</a:t>
            </a:r>
            <a:r>
              <a:rPr lang="cs-CZ" sz="4000" dirty="0" smtClean="0"/>
              <a:t> </a:t>
            </a:r>
            <a:r>
              <a:rPr lang="cs-CZ" sz="4000" dirty="0" err="1" smtClean="0"/>
              <a:t>sein</a:t>
            </a:r>
            <a:r>
              <a:rPr lang="cs-CZ" sz="4000" dirty="0" smtClean="0"/>
              <a:t>?</a:t>
            </a:r>
            <a:endParaRPr lang="de-DE" sz="4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352159" cy="5040312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300" dirty="0"/>
              <a:t>Ich</a:t>
            </a:r>
            <a:r>
              <a:rPr lang="cs-CZ" sz="4300" dirty="0"/>
              <a:t> </a:t>
            </a:r>
            <a:r>
              <a:rPr lang="de-DE" sz="4300" dirty="0">
                <a:solidFill>
                  <a:srgbClr val="0070C0"/>
                </a:solidFill>
              </a:rPr>
              <a:t>kann</a:t>
            </a:r>
            <a:r>
              <a:rPr lang="de-DE" sz="4300" dirty="0"/>
              <a:t> gut kochen.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300" dirty="0"/>
              <a:t>Wann</a:t>
            </a:r>
            <a:r>
              <a:rPr lang="cs-CZ" sz="4300" dirty="0"/>
              <a:t> </a:t>
            </a:r>
            <a:r>
              <a:rPr lang="cs-CZ" sz="4300" dirty="0" err="1">
                <a:solidFill>
                  <a:srgbClr val="0070C0"/>
                </a:solidFill>
              </a:rPr>
              <a:t>könnt</a:t>
            </a:r>
            <a:r>
              <a:rPr lang="cs-CZ" sz="4300" dirty="0"/>
              <a:t> </a:t>
            </a:r>
            <a:r>
              <a:rPr lang="de-DE" sz="4300" dirty="0"/>
              <a:t>ihr heute zu mir </a:t>
            </a:r>
            <a:r>
              <a:rPr lang="cs-CZ" sz="4300" dirty="0" smtClean="0"/>
              <a:t>k</a:t>
            </a:r>
            <a:r>
              <a:rPr lang="de-DE" sz="4300" dirty="0" err="1" smtClean="0"/>
              <a:t>ommen</a:t>
            </a:r>
            <a:r>
              <a:rPr lang="de-DE" sz="4300" dirty="0"/>
              <a:t>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300" dirty="0"/>
              <a:t>Du </a:t>
            </a:r>
            <a:r>
              <a:rPr lang="cs-CZ" sz="4300" dirty="0" err="1">
                <a:solidFill>
                  <a:srgbClr val="0070C0"/>
                </a:solidFill>
              </a:rPr>
              <a:t>kannst</a:t>
            </a:r>
            <a:r>
              <a:rPr lang="cs-CZ" sz="4300" dirty="0"/>
              <a:t> </a:t>
            </a:r>
            <a:r>
              <a:rPr lang="de-DE" sz="4300" dirty="0"/>
              <a:t>heute das Essen machen.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300" dirty="0"/>
              <a:t>Die Studenten </a:t>
            </a:r>
            <a:r>
              <a:rPr lang="cs-CZ" sz="4300" dirty="0" err="1">
                <a:solidFill>
                  <a:srgbClr val="0070C0"/>
                </a:solidFill>
              </a:rPr>
              <a:t>können</a:t>
            </a:r>
            <a:r>
              <a:rPr lang="cs-CZ" sz="4300" dirty="0"/>
              <a:t> </a:t>
            </a:r>
            <a:r>
              <a:rPr lang="de-DE" sz="4300" dirty="0"/>
              <a:t>nicht lernen.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300" dirty="0"/>
              <a:t>Wir</a:t>
            </a:r>
            <a:r>
              <a:rPr lang="cs-CZ" sz="4300" dirty="0"/>
              <a:t> </a:t>
            </a:r>
            <a:r>
              <a:rPr lang="cs-CZ" sz="4300" dirty="0" err="1">
                <a:solidFill>
                  <a:srgbClr val="0070C0"/>
                </a:solidFill>
              </a:rPr>
              <a:t>können</a:t>
            </a:r>
            <a:r>
              <a:rPr lang="cs-CZ" sz="4300" dirty="0"/>
              <a:t> </a:t>
            </a:r>
            <a:r>
              <a:rPr lang="de-DE" sz="4300" dirty="0"/>
              <a:t>sehr gut tanzen.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dirty="0" err="1">
                <a:solidFill>
                  <a:srgbClr val="0070C0"/>
                </a:solidFill>
              </a:rPr>
              <a:t>Kannst</a:t>
            </a:r>
            <a:r>
              <a:rPr lang="cs-CZ" sz="4300" dirty="0"/>
              <a:t> </a:t>
            </a:r>
            <a:r>
              <a:rPr lang="de-DE" sz="4300" dirty="0"/>
              <a:t>du schwimmen?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de-DE" sz="4300" dirty="0"/>
              <a:t>Wer </a:t>
            </a:r>
            <a:r>
              <a:rPr lang="de-DE" sz="4300" dirty="0">
                <a:solidFill>
                  <a:srgbClr val="0070C0"/>
                </a:solidFill>
              </a:rPr>
              <a:t>kann</a:t>
            </a:r>
            <a:r>
              <a:rPr lang="de-DE" sz="4300" dirty="0"/>
              <a:t> </a:t>
            </a:r>
            <a:r>
              <a:rPr lang="cs-CZ" sz="4300" dirty="0" err="1" smtClean="0"/>
              <a:t>da</a:t>
            </a:r>
            <a:r>
              <a:rPr lang="de-DE" sz="4300" dirty="0" smtClean="0"/>
              <a:t>s </a:t>
            </a:r>
            <a:r>
              <a:rPr lang="de-DE" sz="4300" dirty="0"/>
              <a:t>sein?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z="4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können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dirty="0" smtClean="0"/>
              <a:t>nebo </a:t>
            </a:r>
            <a:r>
              <a:rPr lang="cs-CZ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kennen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Du _____ jetzt gehen.</a:t>
            </a:r>
          </a:p>
          <a:p>
            <a:pPr>
              <a:buFont typeface="Arial" charset="0"/>
              <a:buNone/>
            </a:pPr>
            <a:r>
              <a:rPr lang="cs-CZ" smtClean="0"/>
              <a:t>_____ Sie den Mann dort?</a:t>
            </a:r>
          </a:p>
          <a:p>
            <a:pPr>
              <a:buFont typeface="Arial" charset="0"/>
              <a:buNone/>
            </a:pPr>
            <a:r>
              <a:rPr lang="cs-CZ" smtClean="0"/>
              <a:t>Ich _____ dich nicht.</a:t>
            </a:r>
          </a:p>
          <a:p>
            <a:pPr>
              <a:buFont typeface="Arial" charset="0"/>
              <a:buNone/>
            </a:pPr>
            <a:r>
              <a:rPr lang="cs-CZ" smtClean="0"/>
              <a:t>Wo _____ ich mein Auto parken?</a:t>
            </a:r>
          </a:p>
          <a:p>
            <a:pPr>
              <a:buFont typeface="Arial" charset="0"/>
              <a:buNone/>
            </a:pPr>
            <a:r>
              <a:rPr lang="cs-CZ" smtClean="0"/>
              <a:t>Du _____ mich anrufen.</a:t>
            </a:r>
          </a:p>
          <a:p>
            <a:pPr>
              <a:buFont typeface="Arial" charset="0"/>
              <a:buNone/>
            </a:pPr>
            <a:r>
              <a:rPr lang="cs-CZ" smtClean="0"/>
              <a:t>Ich _____ Deutsch, Englisch und Russisch.</a:t>
            </a:r>
          </a:p>
          <a:p>
            <a:pPr>
              <a:buFont typeface="Arial" charset="0"/>
              <a:buNone/>
            </a:pPr>
            <a:r>
              <a:rPr lang="cs-CZ" smtClean="0"/>
              <a:t>Das_____ ich nicht.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kannst</a:t>
            </a:r>
            <a:r>
              <a:rPr lang="cs-CZ" dirty="0" smtClean="0"/>
              <a:t> </a:t>
            </a: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Kennen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den Mann dort?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kenne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kann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mein</a:t>
            </a:r>
            <a:r>
              <a:rPr lang="cs-CZ" dirty="0" smtClean="0"/>
              <a:t> Auto </a:t>
            </a:r>
            <a:r>
              <a:rPr lang="cs-CZ" dirty="0" err="1" smtClean="0"/>
              <a:t>parken</a:t>
            </a:r>
            <a:r>
              <a:rPr lang="cs-CZ" dirty="0" smtClean="0"/>
              <a:t>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kannst</a:t>
            </a:r>
            <a:r>
              <a:rPr lang="cs-CZ" dirty="0" smtClean="0"/>
              <a:t> </a:t>
            </a:r>
            <a:r>
              <a:rPr lang="cs-CZ" dirty="0" err="1" smtClean="0"/>
              <a:t>mich</a:t>
            </a:r>
            <a:r>
              <a:rPr lang="cs-CZ" dirty="0" smtClean="0"/>
              <a:t> </a:t>
            </a:r>
            <a:r>
              <a:rPr lang="cs-CZ" dirty="0" err="1" smtClean="0"/>
              <a:t>anrufen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kann</a:t>
            </a:r>
            <a:r>
              <a:rPr lang="cs-CZ" dirty="0" smtClean="0"/>
              <a:t> </a:t>
            </a:r>
            <a:r>
              <a:rPr lang="cs-CZ" dirty="0" err="1" smtClean="0"/>
              <a:t>Deutsch</a:t>
            </a:r>
            <a:r>
              <a:rPr lang="cs-CZ" dirty="0" smtClean="0"/>
              <a:t>, </a:t>
            </a:r>
            <a:r>
              <a:rPr lang="cs-CZ" dirty="0" err="1" smtClean="0"/>
              <a:t>Englisch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Russisch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Das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kann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dirty="0"/>
              <a:t>/</a:t>
            </a:r>
            <a:r>
              <a:rPr lang="cs-CZ" dirty="0" smtClean="0"/>
              <a:t> </a:t>
            </a:r>
            <a:r>
              <a:rPr lang="cs-CZ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kenne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Přelož do němčiny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41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Můžeš jít.</a:t>
            </a:r>
          </a:p>
          <a:p>
            <a:pPr>
              <a:buFont typeface="Arial" charset="0"/>
              <a:buNone/>
            </a:pPr>
            <a:r>
              <a:rPr lang="cs-CZ" dirty="0" smtClean="0"/>
              <a:t>Znám tvého bratra.</a:t>
            </a:r>
          </a:p>
          <a:p>
            <a:pPr>
              <a:buFont typeface="Arial" charset="0"/>
              <a:buNone/>
            </a:pPr>
            <a:r>
              <a:rPr lang="cs-CZ" dirty="0" smtClean="0"/>
              <a:t>Umíme se dobře učit.</a:t>
            </a:r>
          </a:p>
          <a:p>
            <a:pPr>
              <a:buFont typeface="Arial" charset="0"/>
              <a:buNone/>
            </a:pPr>
            <a:r>
              <a:rPr lang="cs-CZ" dirty="0" smtClean="0"/>
              <a:t>Kdo umí, ten umí. </a:t>
            </a:r>
          </a:p>
          <a:p>
            <a:pPr>
              <a:buFont typeface="Arial" charset="0"/>
              <a:buNone/>
            </a:pPr>
            <a:r>
              <a:rPr lang="cs-CZ" dirty="0" smtClean="0"/>
              <a:t>Petro a Jano, můžete jet domů.</a:t>
            </a:r>
          </a:p>
          <a:p>
            <a:pPr>
              <a:buFont typeface="Arial" charset="0"/>
              <a:buNone/>
            </a:pPr>
            <a:r>
              <a:rPr lang="cs-CZ" dirty="0" smtClean="0"/>
              <a:t>Znáte ho dobře?</a:t>
            </a:r>
          </a:p>
          <a:p>
            <a:pPr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Překlad do němčiny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43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kannst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kenne</a:t>
            </a:r>
            <a:r>
              <a:rPr lang="cs-CZ" dirty="0" smtClean="0"/>
              <a:t> </a:t>
            </a:r>
            <a:r>
              <a:rPr lang="cs-CZ" dirty="0" err="1" smtClean="0"/>
              <a:t>deinen</a:t>
            </a:r>
            <a:r>
              <a:rPr lang="cs-CZ" dirty="0" smtClean="0"/>
              <a:t> </a:t>
            </a:r>
            <a:r>
              <a:rPr lang="cs-CZ" dirty="0" err="1" smtClean="0"/>
              <a:t>Bruder</a:t>
            </a:r>
            <a:r>
              <a:rPr lang="cs-CZ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 gut </a:t>
            </a:r>
            <a:r>
              <a:rPr lang="cs-CZ" dirty="0" err="1" smtClean="0"/>
              <a:t>lernen</a:t>
            </a:r>
            <a:r>
              <a:rPr lang="cs-CZ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dirty="0" err="1" smtClean="0"/>
              <a:t>Wer</a:t>
            </a:r>
            <a:r>
              <a:rPr lang="cs-CZ" dirty="0" smtClean="0"/>
              <a:t> kann, der kann.  </a:t>
            </a:r>
            <a:endParaRPr lang="cs-CZ" sz="2800" i="1" dirty="0" smtClean="0"/>
          </a:p>
          <a:p>
            <a:pPr>
              <a:buFont typeface="Arial" charset="0"/>
              <a:buNone/>
            </a:pPr>
            <a:r>
              <a:rPr lang="cs-CZ" dirty="0" smtClean="0"/>
              <a:t>Petra a Jana,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könnt</a:t>
            </a:r>
            <a:r>
              <a:rPr lang="cs-CZ" dirty="0" smtClean="0"/>
              <a:t> nach </a:t>
            </a:r>
            <a:r>
              <a:rPr lang="cs-CZ" dirty="0" err="1" smtClean="0"/>
              <a:t>Hause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. </a:t>
            </a:r>
          </a:p>
          <a:p>
            <a:pPr>
              <a:buFont typeface="Arial" charset="0"/>
              <a:buNone/>
            </a:pPr>
            <a:r>
              <a:rPr lang="cs-CZ" dirty="0" err="1" smtClean="0"/>
              <a:t>Können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ihn</a:t>
            </a:r>
            <a:r>
              <a:rPr lang="cs-CZ" dirty="0" smtClean="0"/>
              <a:t> gut? / </a:t>
            </a:r>
            <a:r>
              <a:rPr lang="cs-CZ" dirty="0" err="1" smtClean="0"/>
              <a:t>Könnt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ihn</a:t>
            </a:r>
            <a:r>
              <a:rPr lang="cs-CZ" dirty="0" smtClean="0"/>
              <a:t> gut?</a:t>
            </a:r>
          </a:p>
          <a:p>
            <a:pPr>
              <a:buFont typeface="Arial" charset="0"/>
              <a:buNone/>
            </a:pPr>
            <a:endParaRPr lang="cs-CZ" dirty="0" smtClean="0"/>
          </a:p>
          <a:p>
            <a:pPr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5327650" cy="7207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müssen</a:t>
            </a:r>
            <a:r>
              <a:rPr lang="cs-CZ" dirty="0" smtClean="0"/>
              <a:t> </a:t>
            </a:r>
            <a:r>
              <a:rPr lang="cs-CZ" i="1" dirty="0" smtClean="0"/>
              <a:t>(muset)</a:t>
            </a:r>
            <a:endParaRPr lang="cs-CZ" i="1" dirty="0"/>
          </a:p>
        </p:txBody>
      </p:sp>
      <p:sp>
        <p:nvSpPr>
          <p:cNvPr id="1945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cs-CZ">
                <a:cs typeface="Arial" charset="0"/>
              </a:rPr>
              <a:t/>
            </a:r>
            <a:br>
              <a:rPr lang="cs-CZ">
                <a:cs typeface="Arial" charset="0"/>
              </a:rPr>
            </a:br>
            <a:endParaRPr lang="cs-CZ">
              <a:cs typeface="Arial" charset="0"/>
            </a:endParaRPr>
          </a:p>
        </p:txBody>
      </p:sp>
      <p:sp>
        <p:nvSpPr>
          <p:cNvPr id="19460" name="TextovéPole 7"/>
          <p:cNvSpPr txBox="1">
            <a:spLocks noChangeArrowheads="1"/>
          </p:cNvSpPr>
          <p:nvPr/>
        </p:nvSpPr>
        <p:spPr bwMode="auto">
          <a:xfrm>
            <a:off x="1692275" y="3860800"/>
            <a:ext cx="3671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49773"/>
              </p:ext>
            </p:extLst>
          </p:nvPr>
        </p:nvGraphicFramePr>
        <p:xfrm>
          <a:off x="1187624" y="2420888"/>
          <a:ext cx="6075864" cy="2706609"/>
        </p:xfrm>
        <a:graphic>
          <a:graphicData uri="http://schemas.openxmlformats.org/drawingml/2006/table">
            <a:tbl>
              <a:tblPr>
                <a:tableStyleId>{68D230F3-CF80-4859-8CE7-A43EE81993B5}</a:tableStyleId>
              </a:tblPr>
              <a:tblGrid>
                <a:gridCol w="885254"/>
                <a:gridCol w="2120858"/>
                <a:gridCol w="1026429"/>
                <a:gridCol w="2043323"/>
              </a:tblGrid>
              <a:tr h="902203"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ich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2800" kern="1200" noProof="0" dirty="0" err="1" smtClean="0"/>
                        <a:t>muss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wir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noProof="0" dirty="0" err="1" smtClean="0"/>
                        <a:t>müss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du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musst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ihr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noProof="0" dirty="0" err="1" smtClean="0"/>
                        <a:t>müsst</a:t>
                      </a:r>
                      <a:endParaRPr lang="de-DE" sz="2800" b="1" noProof="0" dirty="0" smtClean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er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muss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sie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noProof="0" dirty="0" err="1" smtClean="0"/>
                        <a:t>müss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 smtClean="0"/>
                    </a:p>
                  </a:txBody>
                  <a:tcPr marL="144000" anchor="ctr"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5327650" cy="7207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wollen</a:t>
            </a:r>
            <a:r>
              <a:rPr lang="cs-CZ" dirty="0" smtClean="0"/>
              <a:t> </a:t>
            </a:r>
            <a:r>
              <a:rPr lang="cs-CZ" i="1" dirty="0" smtClean="0"/>
              <a:t>(chtít)</a:t>
            </a:r>
            <a:endParaRPr lang="cs-CZ" i="1" dirty="0"/>
          </a:p>
        </p:txBody>
      </p:sp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cs-CZ">
                <a:cs typeface="Arial" charset="0"/>
              </a:rPr>
              <a:t/>
            </a:r>
            <a:br>
              <a:rPr lang="cs-CZ">
                <a:cs typeface="Arial" charset="0"/>
              </a:rPr>
            </a:br>
            <a:endParaRPr lang="cs-CZ">
              <a:cs typeface="Arial" charset="0"/>
            </a:endParaRPr>
          </a:p>
        </p:txBody>
      </p:sp>
      <p:sp>
        <p:nvSpPr>
          <p:cNvPr id="20484" name="TextovéPole 7"/>
          <p:cNvSpPr txBox="1">
            <a:spLocks noChangeArrowheads="1"/>
          </p:cNvSpPr>
          <p:nvPr/>
        </p:nvSpPr>
        <p:spPr bwMode="auto">
          <a:xfrm>
            <a:off x="1692275" y="3860800"/>
            <a:ext cx="3671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720910"/>
              </p:ext>
            </p:extLst>
          </p:nvPr>
        </p:nvGraphicFramePr>
        <p:xfrm>
          <a:off x="1187624" y="2420888"/>
          <a:ext cx="6075864" cy="2706609"/>
        </p:xfrm>
        <a:graphic>
          <a:graphicData uri="http://schemas.openxmlformats.org/drawingml/2006/table">
            <a:tbl>
              <a:tblPr>
                <a:tableStyleId>{D27102A9-8310-4765-A935-A1911B00CA55}</a:tableStyleId>
              </a:tblPr>
              <a:tblGrid>
                <a:gridCol w="885254"/>
                <a:gridCol w="2120858"/>
                <a:gridCol w="1026429"/>
                <a:gridCol w="2043323"/>
              </a:tblGrid>
              <a:tr h="902203"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ich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2800" kern="1200" noProof="0" dirty="0" err="1" smtClean="0"/>
                        <a:t>will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wir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noProof="0" dirty="0" err="1" smtClean="0"/>
                        <a:t>woll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du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willst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ihr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noProof="0" dirty="0" err="1" smtClean="0"/>
                        <a:t>wollt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er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will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sie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noProof="0" dirty="0" err="1" smtClean="0"/>
                        <a:t>woll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5327650" cy="7207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dürfen</a:t>
            </a:r>
            <a:r>
              <a:rPr lang="cs-CZ" dirty="0" smtClean="0"/>
              <a:t> </a:t>
            </a:r>
            <a:r>
              <a:rPr lang="cs-CZ" i="1" dirty="0" smtClean="0"/>
              <a:t>(smět)</a:t>
            </a:r>
            <a:endParaRPr lang="cs-CZ" i="1" dirty="0"/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cs-CZ">
                <a:cs typeface="Arial" charset="0"/>
              </a:rPr>
              <a:t/>
            </a:r>
            <a:br>
              <a:rPr lang="cs-CZ">
                <a:cs typeface="Arial" charset="0"/>
              </a:rPr>
            </a:br>
            <a:endParaRPr lang="cs-CZ">
              <a:cs typeface="Arial" charset="0"/>
            </a:endParaRPr>
          </a:p>
        </p:txBody>
      </p:sp>
      <p:sp>
        <p:nvSpPr>
          <p:cNvPr id="21508" name="TextovéPole 7"/>
          <p:cNvSpPr txBox="1">
            <a:spLocks noChangeArrowheads="1"/>
          </p:cNvSpPr>
          <p:nvPr/>
        </p:nvSpPr>
        <p:spPr bwMode="auto">
          <a:xfrm>
            <a:off x="1692275" y="3860800"/>
            <a:ext cx="3671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527337"/>
              </p:ext>
            </p:extLst>
          </p:nvPr>
        </p:nvGraphicFramePr>
        <p:xfrm>
          <a:off x="1187624" y="2420888"/>
          <a:ext cx="6075864" cy="2706609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885254"/>
                <a:gridCol w="2120858"/>
                <a:gridCol w="1026429"/>
                <a:gridCol w="2043323"/>
              </a:tblGrid>
              <a:tr h="902203"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ich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2800" kern="1200" noProof="0" dirty="0" err="1" smtClean="0"/>
                        <a:t>darf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wir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noProof="0" dirty="0" err="1" smtClean="0"/>
                        <a:t>dürf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du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darfst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ihr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noProof="0" dirty="0" err="1" smtClean="0"/>
                        <a:t>dürft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er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darf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sie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noProof="0" dirty="0" err="1" smtClean="0"/>
                        <a:t>dürf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5327650" cy="7207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sollen</a:t>
            </a:r>
            <a:r>
              <a:rPr lang="cs-CZ" dirty="0" smtClean="0"/>
              <a:t> </a:t>
            </a:r>
            <a:r>
              <a:rPr lang="cs-CZ" i="1" dirty="0" smtClean="0"/>
              <a:t>(mít)</a:t>
            </a:r>
            <a:endParaRPr lang="cs-CZ" i="1" dirty="0"/>
          </a:p>
        </p:txBody>
      </p:sp>
      <p:sp>
        <p:nvSpPr>
          <p:cNvPr id="2253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cs-CZ">
                <a:cs typeface="Arial" charset="0"/>
              </a:rPr>
              <a:t/>
            </a:r>
            <a:br>
              <a:rPr lang="cs-CZ">
                <a:cs typeface="Arial" charset="0"/>
              </a:rPr>
            </a:br>
            <a:endParaRPr lang="cs-CZ">
              <a:cs typeface="Arial" charset="0"/>
            </a:endParaRPr>
          </a:p>
        </p:txBody>
      </p:sp>
      <p:sp>
        <p:nvSpPr>
          <p:cNvPr id="22532" name="TextovéPole 7"/>
          <p:cNvSpPr txBox="1">
            <a:spLocks noChangeArrowheads="1"/>
          </p:cNvSpPr>
          <p:nvPr/>
        </p:nvSpPr>
        <p:spPr bwMode="auto">
          <a:xfrm>
            <a:off x="1692275" y="3860800"/>
            <a:ext cx="3671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722027"/>
              </p:ext>
            </p:extLst>
          </p:nvPr>
        </p:nvGraphicFramePr>
        <p:xfrm>
          <a:off x="1187624" y="2420888"/>
          <a:ext cx="6075864" cy="2706609"/>
        </p:xfrm>
        <a:graphic>
          <a:graphicData uri="http://schemas.openxmlformats.org/drawingml/2006/table">
            <a:tbl>
              <a:tblPr>
                <a:tableStyleId>{68D230F3-CF80-4859-8CE7-A43EE81993B5}</a:tableStyleId>
              </a:tblPr>
              <a:tblGrid>
                <a:gridCol w="885254"/>
                <a:gridCol w="2120858"/>
                <a:gridCol w="1026429"/>
                <a:gridCol w="2043323"/>
              </a:tblGrid>
              <a:tr h="902203"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ich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2800" kern="1200" noProof="0" dirty="0" smtClean="0"/>
                        <a:t>soll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wir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smtClean="0"/>
                        <a:t>soll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du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sollst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ihr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sollt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er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smtClean="0"/>
                        <a:t>soll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sie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smtClean="0"/>
                        <a:t>soll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5327650" cy="7207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mögen</a:t>
            </a:r>
            <a:r>
              <a:rPr lang="cs-CZ" dirty="0" smtClean="0"/>
              <a:t> </a:t>
            </a:r>
            <a:r>
              <a:rPr lang="cs-CZ" i="1" dirty="0" smtClean="0"/>
              <a:t>(mít rád)</a:t>
            </a:r>
            <a:endParaRPr lang="cs-CZ" i="1" dirty="0"/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cs-CZ">
                <a:cs typeface="Arial" charset="0"/>
              </a:rPr>
              <a:t/>
            </a:r>
            <a:br>
              <a:rPr lang="cs-CZ">
                <a:cs typeface="Arial" charset="0"/>
              </a:rPr>
            </a:br>
            <a:endParaRPr lang="cs-CZ">
              <a:cs typeface="Arial" charset="0"/>
            </a:endParaRPr>
          </a:p>
        </p:txBody>
      </p:sp>
      <p:sp>
        <p:nvSpPr>
          <p:cNvPr id="23556" name="TextovéPole 7"/>
          <p:cNvSpPr txBox="1">
            <a:spLocks noChangeArrowheads="1"/>
          </p:cNvSpPr>
          <p:nvPr/>
        </p:nvSpPr>
        <p:spPr bwMode="auto">
          <a:xfrm>
            <a:off x="1692275" y="3860800"/>
            <a:ext cx="3671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684161"/>
              </p:ext>
            </p:extLst>
          </p:nvPr>
        </p:nvGraphicFramePr>
        <p:xfrm>
          <a:off x="1187624" y="2450583"/>
          <a:ext cx="6075864" cy="2706609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885254"/>
                <a:gridCol w="2120858"/>
                <a:gridCol w="1026429"/>
                <a:gridCol w="2043323"/>
              </a:tblGrid>
              <a:tr h="902203"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ich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kern="1200" noProof="0" dirty="0" err="1" smtClean="0"/>
                        <a:t>mag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wir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mög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du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kern="1200" noProof="0" dirty="0" err="1" smtClean="0"/>
                        <a:t>magst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ihr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mögt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er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kern="1200" noProof="0" dirty="0" err="1" smtClean="0"/>
                        <a:t>mag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sie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mög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5327650" cy="7207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wissen</a:t>
            </a:r>
            <a:r>
              <a:rPr lang="cs-CZ" dirty="0" smtClean="0"/>
              <a:t> </a:t>
            </a:r>
            <a:r>
              <a:rPr lang="cs-CZ" i="1" dirty="0" smtClean="0"/>
              <a:t>(vědět)</a:t>
            </a:r>
            <a:endParaRPr lang="cs-CZ" i="1" dirty="0"/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cs-CZ">
                <a:cs typeface="Arial" charset="0"/>
              </a:rPr>
              <a:t/>
            </a:r>
            <a:br>
              <a:rPr lang="cs-CZ">
                <a:cs typeface="Arial" charset="0"/>
              </a:rPr>
            </a:br>
            <a:endParaRPr lang="cs-CZ">
              <a:cs typeface="Arial" charset="0"/>
            </a:endParaRPr>
          </a:p>
        </p:txBody>
      </p:sp>
      <p:sp>
        <p:nvSpPr>
          <p:cNvPr id="24580" name="TextovéPole 7"/>
          <p:cNvSpPr txBox="1">
            <a:spLocks noChangeArrowheads="1"/>
          </p:cNvSpPr>
          <p:nvPr/>
        </p:nvSpPr>
        <p:spPr bwMode="auto">
          <a:xfrm>
            <a:off x="1692275" y="3860800"/>
            <a:ext cx="3671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748578"/>
              </p:ext>
            </p:extLst>
          </p:nvPr>
        </p:nvGraphicFramePr>
        <p:xfrm>
          <a:off x="1187624" y="2420888"/>
          <a:ext cx="6075864" cy="2706609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885254"/>
                <a:gridCol w="2120858"/>
                <a:gridCol w="1026429"/>
                <a:gridCol w="2043323"/>
              </a:tblGrid>
              <a:tr h="902203"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ich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800" kern="1200" noProof="0" dirty="0" err="1" smtClean="0"/>
                        <a:t>wei</a:t>
                      </a:r>
                      <a:r>
                        <a:rPr lang="cs-CZ" sz="2800" kern="1200" noProof="0" dirty="0" smtClean="0"/>
                        <a:t>ß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dirty="0" smtClean="0"/>
                        <a:t>wir</a:t>
                      </a:r>
                      <a:endParaRPr lang="de-DE" sz="2800" b="1" noProof="0" dirty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wiss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du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800" kern="1200" noProof="0" dirty="0" err="1" smtClean="0"/>
                        <a:t>wei</a:t>
                      </a:r>
                      <a:r>
                        <a:rPr lang="cs-CZ" sz="2800" kern="1200" noProof="0" dirty="0" err="1" smtClean="0"/>
                        <a:t>ßt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ihr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wisst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  <a:tr h="902203"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er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800" kern="1200" noProof="0" dirty="0" err="1" smtClean="0"/>
                        <a:t>wei</a:t>
                      </a:r>
                      <a:r>
                        <a:rPr lang="cs-CZ" sz="2800" kern="1200" noProof="0" dirty="0" smtClean="0"/>
                        <a:t>ß</a:t>
                      </a:r>
                      <a:endParaRPr lang="de-DE" sz="2800" b="1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de-DE" sz="2800" noProof="0" smtClean="0"/>
                        <a:t>sie</a:t>
                      </a:r>
                      <a:endParaRPr lang="de-DE" sz="2800" b="1" noProof="0"/>
                    </a:p>
                  </a:txBody>
                  <a:tcPr marL="144000" anchor="ctr"/>
                </a:tc>
                <a:tc>
                  <a:txBody>
                    <a:bodyPr/>
                    <a:lstStyle/>
                    <a:p>
                      <a:r>
                        <a:rPr lang="cs-CZ" sz="2800" kern="1200" noProof="0" dirty="0" err="1" smtClean="0"/>
                        <a:t>wiss</a:t>
                      </a:r>
                      <a:r>
                        <a:rPr lang="de-DE" sz="2800" noProof="0" dirty="0" smtClean="0"/>
                        <a:t>en</a:t>
                      </a:r>
                      <a:endParaRPr lang="de-DE" sz="2800" b="1" noProof="0" dirty="0"/>
                    </a:p>
                  </a:txBody>
                  <a:tcPr marL="144000" anchor="ctr"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Doplň způsobová slovesa</a:t>
            </a:r>
            <a:endParaRPr lang="cs-CZ" dirty="0"/>
          </a:p>
        </p:txBody>
      </p:sp>
      <p:sp>
        <p:nvSpPr>
          <p:cNvPr id="25605" name="Zástupný symbol pro obsah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5183187"/>
          </a:xfrm>
        </p:spPr>
        <p:txBody>
          <a:bodyPr/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Wir ___________ am Abend ins Kino gehen. </a:t>
            </a:r>
            <a:r>
              <a:rPr lang="cs-CZ" sz="2400" smtClean="0"/>
              <a:t>	</a:t>
            </a:r>
            <a:r>
              <a:rPr lang="de-DE" sz="2400" b="1" smtClean="0"/>
              <a:t>(wollen)</a:t>
            </a:r>
            <a:endParaRPr lang="cs-CZ" sz="2400" b="1" smtClean="0"/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Ich ___________ dir morgen leider nicht helfen. </a:t>
            </a:r>
            <a:r>
              <a:rPr lang="cs-CZ" sz="2400" smtClean="0"/>
              <a:t>	</a:t>
            </a:r>
            <a:r>
              <a:rPr lang="de-DE" sz="2400" b="1" smtClean="0"/>
              <a:t>(können)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Ihr ___________ nicht die ganze Nacht fernsehen. </a:t>
            </a:r>
            <a:r>
              <a:rPr lang="cs-CZ" sz="2400" smtClean="0"/>
              <a:t>	</a:t>
            </a:r>
            <a:r>
              <a:rPr lang="de-DE" sz="2400" b="1" smtClean="0"/>
              <a:t>(dürfen)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Es ist sehr heiß. ____ ich das Fenster aufmachen? </a:t>
            </a:r>
            <a:r>
              <a:rPr lang="cs-CZ" sz="2400" smtClean="0"/>
              <a:t>	</a:t>
            </a:r>
            <a:r>
              <a:rPr lang="de-DE" sz="2400" b="1" smtClean="0"/>
              <a:t>(sollen)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Meine Schwester ___________ gut Gitarre spielen. </a:t>
            </a:r>
            <a:r>
              <a:rPr lang="cs-CZ" sz="2400" smtClean="0"/>
              <a:t>	</a:t>
            </a:r>
            <a:r>
              <a:rPr lang="de-DE" sz="2400" b="1" smtClean="0"/>
              <a:t>(können)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Er ________ nach der Arbeit noch einkaufen. </a:t>
            </a:r>
            <a:r>
              <a:rPr lang="cs-CZ" sz="2400" smtClean="0"/>
              <a:t>	</a:t>
            </a:r>
            <a:r>
              <a:rPr lang="de-DE" sz="2400" b="1" smtClean="0"/>
              <a:t>(müssen)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Wie lange ___________ du in Ägypten bleiben? </a:t>
            </a:r>
            <a:r>
              <a:rPr lang="cs-CZ" sz="2400" smtClean="0"/>
              <a:t>	</a:t>
            </a:r>
            <a:r>
              <a:rPr lang="de-DE" sz="2400" b="1" smtClean="0"/>
              <a:t>(wollen)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___________ sie am Samstag wieder arbeiten? </a:t>
            </a:r>
            <a:r>
              <a:rPr lang="cs-CZ" sz="2400" smtClean="0"/>
              <a:t>	</a:t>
            </a:r>
            <a:r>
              <a:rPr lang="de-DE" sz="2400" b="1" smtClean="0"/>
              <a:t>(müssen)</a:t>
            </a:r>
            <a:endParaRPr lang="cs-CZ" sz="2400" b="1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Zástupný symbol pro obsah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5183187"/>
          </a:xfrm>
        </p:spPr>
        <p:txBody>
          <a:bodyPr/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Wir </a:t>
            </a:r>
            <a:r>
              <a:rPr lang="de-DE" sz="2400" b="1" smtClean="0">
                <a:solidFill>
                  <a:srgbClr val="C00000"/>
                </a:solidFill>
              </a:rPr>
              <a:t>wollen</a:t>
            </a:r>
            <a:r>
              <a:rPr lang="cs-CZ" sz="2400" b="1" smtClean="0"/>
              <a:t> </a:t>
            </a:r>
            <a:r>
              <a:rPr lang="de-DE" sz="2400" smtClean="0"/>
              <a:t>am Abend ins Kino gehen. </a:t>
            </a:r>
            <a:r>
              <a:rPr lang="cs-CZ" sz="2400" smtClean="0"/>
              <a:t>	</a:t>
            </a:r>
            <a:endParaRPr lang="cs-CZ" sz="2400" b="1" smtClean="0"/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Ich </a:t>
            </a:r>
            <a:r>
              <a:rPr lang="de-DE" sz="2400" b="1" smtClean="0">
                <a:solidFill>
                  <a:srgbClr val="C00000"/>
                </a:solidFill>
              </a:rPr>
              <a:t>k</a:t>
            </a:r>
            <a:r>
              <a:rPr lang="cs-CZ" sz="2400" b="1" smtClean="0">
                <a:solidFill>
                  <a:srgbClr val="C00000"/>
                </a:solidFill>
              </a:rPr>
              <a:t>a</a:t>
            </a:r>
            <a:r>
              <a:rPr lang="de-DE" sz="2400" b="1" smtClean="0">
                <a:solidFill>
                  <a:srgbClr val="C00000"/>
                </a:solidFill>
              </a:rPr>
              <a:t>nn</a:t>
            </a:r>
            <a:r>
              <a:rPr lang="cs-CZ" sz="2400" b="1" smtClean="0">
                <a:solidFill>
                  <a:srgbClr val="C00000"/>
                </a:solidFill>
              </a:rPr>
              <a:t> </a:t>
            </a:r>
            <a:r>
              <a:rPr lang="de-DE" sz="2400" smtClean="0"/>
              <a:t>dir morgen leider nicht helfen. </a:t>
            </a:r>
            <a:r>
              <a:rPr lang="cs-CZ" sz="2400" smtClean="0"/>
              <a:t>	</a:t>
            </a:r>
            <a:endParaRPr lang="de-DE" sz="2400" b="1" smtClean="0"/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Ihr </a:t>
            </a:r>
            <a:r>
              <a:rPr lang="de-DE" sz="2400" b="1" smtClean="0">
                <a:solidFill>
                  <a:srgbClr val="C00000"/>
                </a:solidFill>
              </a:rPr>
              <a:t>dür</a:t>
            </a:r>
            <a:r>
              <a:rPr lang="cs-CZ" sz="2400" b="1" smtClean="0">
                <a:solidFill>
                  <a:srgbClr val="C00000"/>
                </a:solidFill>
              </a:rPr>
              <a:t>ft</a:t>
            </a:r>
            <a:r>
              <a:rPr lang="de-DE" sz="2400" smtClean="0">
                <a:solidFill>
                  <a:srgbClr val="C00000"/>
                </a:solidFill>
              </a:rPr>
              <a:t> </a:t>
            </a:r>
            <a:r>
              <a:rPr lang="de-DE" sz="2400" smtClean="0"/>
              <a:t>nicht die ganze Nacht fernsehen. </a:t>
            </a:r>
            <a:r>
              <a:rPr lang="cs-CZ" sz="2400" smtClean="0"/>
              <a:t>	</a:t>
            </a:r>
            <a:endParaRPr lang="de-DE" sz="2400" b="1" smtClean="0"/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Es ist sehr heiß. </a:t>
            </a:r>
            <a:r>
              <a:rPr lang="cs-CZ" sz="2400" smtClean="0"/>
              <a:t> </a:t>
            </a:r>
            <a:r>
              <a:rPr lang="cs-CZ" sz="2400" b="1" smtClean="0">
                <a:solidFill>
                  <a:srgbClr val="C00000"/>
                </a:solidFill>
              </a:rPr>
              <a:t>S</a:t>
            </a:r>
            <a:r>
              <a:rPr lang="de-DE" sz="2400" b="1" smtClean="0">
                <a:solidFill>
                  <a:srgbClr val="C00000"/>
                </a:solidFill>
              </a:rPr>
              <a:t>oll</a:t>
            </a:r>
            <a:r>
              <a:rPr lang="cs-CZ" sz="2400" b="1" smtClean="0">
                <a:solidFill>
                  <a:srgbClr val="C00000"/>
                </a:solidFill>
              </a:rPr>
              <a:t> </a:t>
            </a:r>
            <a:r>
              <a:rPr lang="de-DE" sz="2400" smtClean="0"/>
              <a:t>ich das Fenster aufmachen? </a:t>
            </a:r>
            <a:r>
              <a:rPr lang="cs-CZ" sz="2400" smtClean="0"/>
              <a:t>	</a:t>
            </a:r>
            <a:endParaRPr lang="de-DE" sz="2400" b="1" smtClean="0"/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Meine Schwester </a:t>
            </a:r>
            <a:r>
              <a:rPr lang="de-DE" sz="2400" b="1" smtClean="0">
                <a:solidFill>
                  <a:srgbClr val="C00000"/>
                </a:solidFill>
              </a:rPr>
              <a:t>k</a:t>
            </a:r>
            <a:r>
              <a:rPr lang="cs-CZ" sz="2400" b="1" smtClean="0">
                <a:solidFill>
                  <a:srgbClr val="C00000"/>
                </a:solidFill>
              </a:rPr>
              <a:t>a</a:t>
            </a:r>
            <a:r>
              <a:rPr lang="de-DE" sz="2400" b="1" smtClean="0">
                <a:solidFill>
                  <a:srgbClr val="C00000"/>
                </a:solidFill>
              </a:rPr>
              <a:t>nn</a:t>
            </a:r>
            <a:r>
              <a:rPr lang="cs-CZ" sz="2400" b="1" smtClean="0">
                <a:solidFill>
                  <a:srgbClr val="C00000"/>
                </a:solidFill>
              </a:rPr>
              <a:t> </a:t>
            </a:r>
            <a:r>
              <a:rPr lang="de-DE" sz="2400" smtClean="0"/>
              <a:t>gut Gitarre spielen. </a:t>
            </a:r>
            <a:r>
              <a:rPr lang="cs-CZ" sz="2400" smtClean="0"/>
              <a:t>	</a:t>
            </a:r>
            <a:endParaRPr lang="de-DE" sz="2400" b="1" smtClean="0"/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Er </a:t>
            </a:r>
            <a:r>
              <a:rPr lang="de-DE" sz="2400" b="1" smtClean="0">
                <a:solidFill>
                  <a:srgbClr val="C00000"/>
                </a:solidFill>
              </a:rPr>
              <a:t>m</a:t>
            </a:r>
            <a:r>
              <a:rPr lang="cs-CZ" sz="2400" b="1" smtClean="0">
                <a:solidFill>
                  <a:srgbClr val="C00000"/>
                </a:solidFill>
              </a:rPr>
              <a:t>u</a:t>
            </a:r>
            <a:r>
              <a:rPr lang="de-DE" sz="2400" b="1" smtClean="0">
                <a:solidFill>
                  <a:srgbClr val="C00000"/>
                </a:solidFill>
              </a:rPr>
              <a:t>ss</a:t>
            </a:r>
            <a:r>
              <a:rPr lang="cs-CZ" sz="2400" b="1" smtClean="0">
                <a:solidFill>
                  <a:srgbClr val="C00000"/>
                </a:solidFill>
              </a:rPr>
              <a:t> </a:t>
            </a:r>
            <a:r>
              <a:rPr lang="de-DE" sz="2400" smtClean="0"/>
              <a:t>nach der Arbeit noch einkaufen. </a:t>
            </a:r>
            <a:r>
              <a:rPr lang="cs-CZ" sz="2400" smtClean="0"/>
              <a:t>	</a:t>
            </a:r>
            <a:endParaRPr lang="de-DE" sz="2400" b="1" smtClean="0"/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de-DE" sz="2400" smtClean="0"/>
              <a:t>Wie lange </a:t>
            </a:r>
            <a:r>
              <a:rPr lang="de-DE" sz="2400" b="1" smtClean="0">
                <a:solidFill>
                  <a:srgbClr val="C00000"/>
                </a:solidFill>
              </a:rPr>
              <a:t>w</a:t>
            </a:r>
            <a:r>
              <a:rPr lang="cs-CZ" sz="2400" b="1" smtClean="0">
                <a:solidFill>
                  <a:srgbClr val="C00000"/>
                </a:solidFill>
              </a:rPr>
              <a:t>i</a:t>
            </a:r>
            <a:r>
              <a:rPr lang="de-DE" sz="2400" b="1" smtClean="0">
                <a:solidFill>
                  <a:srgbClr val="C00000"/>
                </a:solidFill>
              </a:rPr>
              <a:t>ll</a:t>
            </a:r>
            <a:r>
              <a:rPr lang="cs-CZ" sz="2400" b="1" smtClean="0">
                <a:solidFill>
                  <a:srgbClr val="C00000"/>
                </a:solidFill>
              </a:rPr>
              <a:t>st</a:t>
            </a:r>
            <a:r>
              <a:rPr lang="de-DE" sz="2400" smtClean="0">
                <a:solidFill>
                  <a:srgbClr val="C00000"/>
                </a:solidFill>
              </a:rPr>
              <a:t> </a:t>
            </a:r>
            <a:r>
              <a:rPr lang="de-DE" sz="2400" smtClean="0"/>
              <a:t>du in Ägypten bleiben? </a:t>
            </a:r>
            <a:r>
              <a:rPr lang="cs-CZ" sz="2400" smtClean="0"/>
              <a:t>	</a:t>
            </a:r>
            <a:endParaRPr lang="de-DE" sz="2400" b="1" smtClean="0"/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400" b="1" smtClean="0">
                <a:solidFill>
                  <a:srgbClr val="C00000"/>
                </a:solidFill>
              </a:rPr>
              <a:t>Mu</a:t>
            </a:r>
            <a:r>
              <a:rPr lang="de-DE" sz="2400" b="1" smtClean="0">
                <a:solidFill>
                  <a:srgbClr val="C00000"/>
                </a:solidFill>
              </a:rPr>
              <a:t>ss</a:t>
            </a:r>
            <a:r>
              <a:rPr lang="cs-CZ" sz="2400" b="1" smtClean="0">
                <a:solidFill>
                  <a:srgbClr val="C00000"/>
                </a:solidFill>
              </a:rPr>
              <a:t> </a:t>
            </a:r>
            <a:r>
              <a:rPr lang="de-DE" sz="2400" smtClean="0"/>
              <a:t>sie am Samstag wieder arbeiten? </a:t>
            </a:r>
            <a:r>
              <a:rPr lang="cs-CZ" sz="2400" smtClean="0"/>
              <a:t>	</a:t>
            </a:r>
            <a:endParaRPr lang="cs-CZ" sz="2400" b="1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fontAlgn="auto">
              <a:spcAft>
                <a:spcPts val="0"/>
              </a:spcAft>
            </a:pPr>
            <a:r>
              <a:rPr lang="cs-CZ" dirty="0"/>
              <a:t>In der </a:t>
            </a:r>
            <a:r>
              <a:rPr lang="cs-CZ" dirty="0" err="1"/>
              <a:t>Schule</a:t>
            </a:r>
            <a:endParaRPr lang="cs-CZ" dirty="0"/>
          </a:p>
        </p:txBody>
      </p:sp>
      <p:sp>
        <p:nvSpPr>
          <p:cNvPr id="2765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mtClean="0"/>
              <a:t>Was </a:t>
            </a:r>
            <a:r>
              <a:rPr lang="cs-CZ" smtClean="0"/>
              <a:t>musst du</a:t>
            </a:r>
            <a:r>
              <a:rPr lang="de-DE" smtClean="0"/>
              <a:t>? _____________________________________</a:t>
            </a:r>
          </a:p>
          <a:p>
            <a:r>
              <a:rPr lang="de-DE" smtClean="0"/>
              <a:t>Was k</a:t>
            </a:r>
            <a:r>
              <a:rPr lang="cs-CZ" smtClean="0"/>
              <a:t>a</a:t>
            </a:r>
            <a:r>
              <a:rPr lang="de-DE" smtClean="0"/>
              <a:t>nn</a:t>
            </a:r>
            <a:r>
              <a:rPr lang="cs-CZ" smtClean="0"/>
              <a:t>st</a:t>
            </a:r>
            <a:r>
              <a:rPr lang="de-DE" smtClean="0"/>
              <a:t> </a:t>
            </a:r>
            <a:r>
              <a:rPr lang="cs-CZ" smtClean="0"/>
              <a:t>du</a:t>
            </a:r>
            <a:r>
              <a:rPr lang="de-DE" smtClean="0"/>
              <a:t>? _____________________________________</a:t>
            </a:r>
          </a:p>
          <a:p>
            <a:r>
              <a:rPr lang="de-DE" smtClean="0"/>
              <a:t>Was </a:t>
            </a:r>
            <a:r>
              <a:rPr lang="cs-CZ" smtClean="0"/>
              <a:t>darfst du (nicht)</a:t>
            </a:r>
            <a:r>
              <a:rPr lang="de-DE" smtClean="0"/>
              <a:t>? _____________________________________</a:t>
            </a:r>
            <a:endParaRPr lang="cs-CZ" smtClean="0"/>
          </a:p>
          <a:p>
            <a:r>
              <a:rPr lang="de-DE" smtClean="0"/>
              <a:t>Was </a:t>
            </a:r>
            <a:r>
              <a:rPr lang="cs-CZ" smtClean="0"/>
              <a:t>willst du</a:t>
            </a:r>
            <a:r>
              <a:rPr lang="de-DE" smtClean="0"/>
              <a:t>? _____________________________________</a:t>
            </a: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Seřaď větné členy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23528" y="2420888"/>
          <a:ext cx="7992887" cy="35763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4136"/>
                <a:gridCol w="1512168"/>
                <a:gridCol w="1728192"/>
                <a:gridCol w="1898773"/>
                <a:gridCol w="853609"/>
                <a:gridCol w="776009"/>
              </a:tblGrid>
              <a:tr h="840093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wollen</a:t>
                      </a:r>
                      <a:r>
                        <a:rPr lang="cs-CZ" sz="2800" dirty="0" smtClean="0"/>
                        <a:t>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ins Kino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am Abend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gehen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w</a:t>
                      </a:r>
                      <a:r>
                        <a:rPr lang="de-DE" sz="2800" dirty="0" err="1" smtClean="0"/>
                        <a:t>ir</a:t>
                      </a:r>
                      <a:r>
                        <a:rPr lang="de-DE" sz="2800" dirty="0" smtClean="0"/>
                        <a:t>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err="1" smtClean="0"/>
                        <a:t>heute</a:t>
                      </a:r>
                      <a:r>
                        <a:rPr lang="cs-CZ" sz="2800" dirty="0" smtClean="0"/>
                        <a:t>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err="1" smtClean="0"/>
                        <a:t>dür</a:t>
                      </a:r>
                      <a:r>
                        <a:rPr lang="cs-CZ" sz="2800" dirty="0" err="1" smtClean="0"/>
                        <a:t>ft</a:t>
                      </a:r>
                      <a:r>
                        <a:rPr lang="de-DE" sz="2800" dirty="0" smtClean="0"/>
                        <a:t>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nicht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fernsehen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i</a:t>
                      </a:r>
                      <a:r>
                        <a:rPr lang="de-DE" sz="2800" dirty="0" err="1" smtClean="0"/>
                        <a:t>hr</a:t>
                      </a:r>
                      <a:r>
                        <a:rPr lang="de-DE" sz="2800" dirty="0" smtClean="0"/>
                        <a:t>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537958"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40093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nicht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k</a:t>
                      </a:r>
                      <a:r>
                        <a:rPr lang="cs-CZ" sz="2800" dirty="0" smtClean="0"/>
                        <a:t>a</a:t>
                      </a:r>
                      <a:r>
                        <a:rPr lang="de-DE" sz="2800" dirty="0" err="1" smtClean="0"/>
                        <a:t>nn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helfen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 </a:t>
                      </a:r>
                      <a:r>
                        <a:rPr lang="de-DE" sz="2800" dirty="0" smtClean="0"/>
                        <a:t>morgen </a:t>
                      </a:r>
                      <a:endParaRPr lang="cs-CZ" sz="2800" dirty="0" smtClean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i</a:t>
                      </a:r>
                      <a:r>
                        <a:rPr lang="de-DE" sz="2800" dirty="0" err="1" smtClean="0"/>
                        <a:t>ch</a:t>
                      </a:r>
                      <a:r>
                        <a:rPr lang="de-DE" sz="2800" dirty="0" smtClean="0"/>
                        <a:t> 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/>
                        <a:t>dir</a:t>
                      </a:r>
                      <a:endParaRPr lang="cs-CZ" sz="28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13255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4000" dirty="0" smtClean="0"/>
              <a:t>„</a:t>
            </a:r>
            <a:r>
              <a:rPr lang="de-DE" sz="4000" dirty="0" smtClean="0"/>
              <a:t>Ich kann, weil ich will, was ich muss.</a:t>
            </a:r>
            <a:r>
              <a:rPr lang="cs-CZ" sz="4000" dirty="0" smtClean="0"/>
              <a:t>“</a:t>
            </a:r>
            <a:r>
              <a:rPr lang="de-DE" sz="4000" dirty="0" smtClean="0"/>
              <a:t> </a:t>
            </a:r>
            <a:endParaRPr lang="cs-CZ" sz="4000" dirty="0" smtClean="0"/>
          </a:p>
          <a:p>
            <a:pPr>
              <a:buFont typeface="Arial" charset="0"/>
              <a:buNone/>
            </a:pPr>
            <a:r>
              <a:rPr lang="cs-CZ" i="1" dirty="0" smtClean="0"/>
              <a:t>				</a:t>
            </a:r>
            <a:r>
              <a:rPr lang="de-DE" i="1" dirty="0" smtClean="0"/>
              <a:t>Immanuel Kant</a:t>
            </a:r>
            <a:r>
              <a:rPr lang="cs-CZ" i="1" dirty="0" smtClean="0"/>
              <a:t> (1724-1804)</a:t>
            </a:r>
          </a:p>
          <a:p>
            <a:pPr>
              <a:buFont typeface="Arial" charset="0"/>
              <a:buNone/>
            </a:pPr>
            <a:endParaRPr lang="de-DE" dirty="0" smtClean="0"/>
          </a:p>
          <a:p>
            <a:endParaRPr lang="cs-CZ" dirty="0" smtClean="0"/>
          </a:p>
        </p:txBody>
      </p:sp>
      <p:pic>
        <p:nvPicPr>
          <p:cNvPr id="29699" name="Picture 2" descr="File:Kant 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852738"/>
            <a:ext cx="2106612" cy="340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Baumbach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Rudolf a </a:t>
            </a: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václavková</a:t>
            </a:r>
            <a:r>
              <a:rPr lang="cs-CZ" sz="2000" cap="all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Gertruda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Mluvnice němčiny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Olomouc: FIN PUBLISHING, 1997,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ISBN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80-86002-27-6. 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  <a:cs typeface="Arial" charset="0"/>
              </a:rPr>
              <a:t>Obrázky </a:t>
            </a:r>
            <a:r>
              <a:rPr lang="cs-CZ" sz="2000" dirty="0">
                <a:latin typeface="Arial" charset="0"/>
                <a:cs typeface="Arial" charset="0"/>
              </a:rPr>
              <a:t>galerie Kliparty kvalitně [cit. </a:t>
            </a:r>
            <a:r>
              <a:rPr lang="cs-CZ" sz="2000" smtClean="0">
                <a:latin typeface="Arial" charset="0"/>
                <a:cs typeface="Arial" charset="0"/>
              </a:rPr>
              <a:t>11.8.2013</a:t>
            </a:r>
            <a:r>
              <a:rPr lang="cs-CZ" sz="2000" dirty="0">
                <a:latin typeface="Arial" charset="0"/>
                <a:cs typeface="Arial" charset="0"/>
              </a:rPr>
              <a:t>]. Dostupný pod licencí Microsoft Office 2010 WWW: &lt;http://office.microsoft.com/</a:t>
            </a:r>
            <a:r>
              <a:rPr lang="cs-CZ" sz="2000" dirty="0" err="1">
                <a:latin typeface="Arial" charset="0"/>
                <a:cs typeface="Arial" charset="0"/>
              </a:rPr>
              <a:t>cs-cz</a:t>
            </a:r>
            <a:r>
              <a:rPr lang="cs-CZ" sz="2000" dirty="0">
                <a:latin typeface="Arial" charset="0"/>
                <a:cs typeface="Arial" charset="0"/>
              </a:rPr>
              <a:t>/</a:t>
            </a:r>
            <a:r>
              <a:rPr lang="cs-CZ" sz="2000" dirty="0" err="1">
                <a:latin typeface="Arial" charset="0"/>
                <a:cs typeface="Arial" charset="0"/>
              </a:rPr>
              <a:t>images</a:t>
            </a:r>
            <a:r>
              <a:rPr lang="cs-CZ" sz="2000" dirty="0">
                <a:latin typeface="Arial" charset="0"/>
                <a:cs typeface="Arial" charset="0"/>
              </a:rPr>
              <a:t>/&gt;.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23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50125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730</TotalTime>
  <Words>567</Words>
  <Application>Microsoft Office PowerPoint</Application>
  <PresentationFormat>Předvádění na obrazovce (4:3)</PresentationFormat>
  <Paragraphs>218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Prezentace aplikace PowerPoint</vt:lpstr>
      <vt:lpstr>Prezentace aplikace PowerPoint</vt:lpstr>
      <vt:lpstr>Způsobová (modální) slovesa</vt:lpstr>
      <vt:lpstr>Prezentace aplikace PowerPoint</vt:lpstr>
      <vt:lpstr>können (moci, umět)</vt:lpstr>
      <vt:lpstr>Doplň správný tvar slovesa können  a přelož</vt:lpstr>
      <vt:lpstr>Prezentace aplikace PowerPoint</vt:lpstr>
      <vt:lpstr>können nebo kennen</vt:lpstr>
      <vt:lpstr>Prezentace aplikace PowerPoint</vt:lpstr>
      <vt:lpstr>Přelož do němčiny</vt:lpstr>
      <vt:lpstr>Překlad do němčiny</vt:lpstr>
      <vt:lpstr>müssen (muset)</vt:lpstr>
      <vt:lpstr>wollen (chtít)</vt:lpstr>
      <vt:lpstr>dürfen (smět)</vt:lpstr>
      <vt:lpstr>sollen (mít)</vt:lpstr>
      <vt:lpstr>mögen (mít rád)</vt:lpstr>
      <vt:lpstr>wissen (vědět)</vt:lpstr>
      <vt:lpstr>Doplň způsobová slovesa</vt:lpstr>
      <vt:lpstr>Prezentace aplikace PowerPoint</vt:lpstr>
      <vt:lpstr>In der Schule</vt:lpstr>
      <vt:lpstr>Seřaď větné členy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Způsobová (modální) slovesa Modalwerben</dc:title>
  <dc:creator>Dagpol</dc:creator>
  <cp:lastModifiedBy>POLÁKOVÁ Dagmar</cp:lastModifiedBy>
  <cp:revision>79</cp:revision>
  <dcterms:created xsi:type="dcterms:W3CDTF">2012-10-06T07:00:41Z</dcterms:created>
  <dcterms:modified xsi:type="dcterms:W3CDTF">2013-06-04T11:04:53Z</dcterms:modified>
</cp:coreProperties>
</file>