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81" r:id="rId2"/>
    <p:sldId id="282" r:id="rId3"/>
    <p:sldId id="256" r:id="rId4"/>
    <p:sldId id="257" r:id="rId5"/>
    <p:sldId id="261" r:id="rId6"/>
    <p:sldId id="262" r:id="rId7"/>
    <p:sldId id="263" r:id="rId8"/>
    <p:sldId id="258" r:id="rId9"/>
    <p:sldId id="264" r:id="rId10"/>
    <p:sldId id="265" r:id="rId11"/>
    <p:sldId id="266" r:id="rId12"/>
    <p:sldId id="260" r:id="rId13"/>
    <p:sldId id="259" r:id="rId14"/>
    <p:sldId id="268" r:id="rId15"/>
    <p:sldId id="269" r:id="rId16"/>
    <p:sldId id="267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83" r:id="rId27"/>
    <p:sldId id="285" r:id="rId28"/>
    <p:sldId id="286" r:id="rId29"/>
    <p:sldId id="287" r:id="rId30"/>
    <p:sldId id="289" r:id="rId31"/>
    <p:sldId id="288" r:id="rId32"/>
    <p:sldId id="279" r:id="rId33"/>
    <p:sldId id="280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0000FF"/>
    <a:srgbClr val="4F81B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42" autoAdjust="0"/>
    <p:restoredTop sz="94646" autoAdjust="0"/>
  </p:normalViewPr>
  <p:slideViewPr>
    <p:cSldViewPr>
      <p:cViewPr varScale="1">
        <p:scale>
          <a:sx n="68" d="100"/>
          <a:sy n="68" d="100"/>
        </p:scale>
        <p:origin x="-11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87BD7A-D12D-4E95-BF89-A46D1D9EE2BB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328216-C961-439D-B63D-CDB36B4667C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328216-C961-439D-B63D-CDB36B4667C2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/>
              <a:t>http://frvs2011.ptacisvet.cz/?</a:t>
            </a:r>
            <a:r>
              <a:rPr lang="cs-CZ" sz="1200" dirty="0" err="1" smtClean="0"/>
              <a:t>title</a:t>
            </a:r>
            <a:r>
              <a:rPr lang="cs-CZ" sz="1200" dirty="0" smtClean="0"/>
              <a:t>=foto-</a:t>
            </a:r>
            <a:r>
              <a:rPr lang="cs-CZ" sz="1200" dirty="0" err="1" smtClean="0"/>
              <a:t>eukarya</a:t>
            </a:r>
            <a:r>
              <a:rPr lang="cs-CZ" sz="1200" dirty="0" smtClean="0"/>
              <a:t>-</a:t>
            </a:r>
            <a:r>
              <a:rPr lang="cs-CZ" sz="1200" dirty="0" err="1" smtClean="0"/>
              <a:t>rostlinna</a:t>
            </a:r>
            <a:r>
              <a:rPr lang="cs-CZ" sz="1200" dirty="0" smtClean="0"/>
              <a:t>_</a:t>
            </a:r>
            <a:r>
              <a:rPr lang="cs-CZ" sz="1200" dirty="0" err="1" smtClean="0"/>
              <a:t>bunka</a:t>
            </a:r>
            <a:r>
              <a:rPr lang="cs-CZ" sz="1200" dirty="0" smtClean="0"/>
              <a:t>&amp;</a:t>
            </a:r>
            <a:r>
              <a:rPr lang="cs-CZ" sz="1200" dirty="0" err="1" smtClean="0"/>
              <a:t>lang</a:t>
            </a:r>
            <a:r>
              <a:rPr lang="cs-CZ" sz="1200" dirty="0" smtClean="0"/>
              <a:t>=</a:t>
            </a:r>
            <a:r>
              <a:rPr lang="cs-CZ" sz="1200" dirty="0" err="1" smtClean="0"/>
              <a:t>cz</a:t>
            </a:r>
            <a:endParaRPr lang="cs-CZ" sz="1200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328216-C961-439D-B63D-CDB36B4667C2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328216-C961-439D-B63D-CDB36B4667C2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328216-C961-439D-B63D-CDB36B4667C2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frvs2011.ptacisvet.cz/foto_video/foto-eukarya-rostlinna_bunka/07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nion.sk/ostatne/silon.jpg" TargetMode="External"/><Relationship Id="rId3" Type="http://schemas.openxmlformats.org/officeDocument/2006/relationships/hyperlink" Target="http://eldar.cz/herbar/nahledy/stovik_lucni.jpg" TargetMode="External"/><Relationship Id="rId7" Type="http://schemas.openxmlformats.org/officeDocument/2006/relationships/hyperlink" Target="http://upload.wikimedia.org/wikipedia/commons/8/8c/PA6-PA66.png" TargetMode="External"/><Relationship Id="rId2" Type="http://schemas.openxmlformats.org/officeDocument/2006/relationships/hyperlink" Target="http://www.ceskatelevize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hemical-engineering.co/wp-content/uploads/2012/05/NYLON2.jpg" TargetMode="External"/><Relationship Id="rId5" Type="http://schemas.openxmlformats.org/officeDocument/2006/relationships/hyperlink" Target="http://frvs2011.ptacisvet.cz/?title=foto-eukarya-rostlinna_bunka&amp;lang=cz" TargetMode="External"/><Relationship Id="rId4" Type="http://schemas.openxmlformats.org/officeDocument/2006/relationships/hyperlink" Target="http://www.biolib.cz/cz/image/id2913/" TargetMode="External"/><Relationship Id="rId9" Type="http://schemas.openxmlformats.org/officeDocument/2006/relationships/hyperlink" Target="http://recepty-vlasta-cz.imag3box.net/cache/16/2d/162db47bcfd60a7a380775e506e561f6.jpg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oto.cz/" TargetMode="External"/><Relationship Id="rId2" Type="http://schemas.openxmlformats.org/officeDocument/2006/relationships/hyperlink" Target="http://ecx.images-amazon.com/images/I/41RzyJTfzHL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voto.cz/img/vanicka_smal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Lenka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Hráčková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VY_32_INOVACE_06C_05_Přehled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karboxylových kyselin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VY_32_INOVACE_06C_Organická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chemie a biochemie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24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4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Žáci se formou výkladu seznámí s karboxylovými kyselinami významnými v praxi, známými z přírody. Výklad navazuje na praktické zkušenosti žáků a předchozí poznatky z organické chemie. Dále navazuje na téma Syntetické makromolekulární látky v 6, (4.), ročníku.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Kontrolní otázky lze po vytisknutí využít jako pracovní list.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Připojeno je řešení.</a:t>
            </a:r>
            <a:endParaRPr lang="cs-CZ" sz="24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</a:rPr>
              <a:t>Určeno pro žáky 3. ročníku G4 a 5. ročníku G6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Materiál je určen k interaktivní výuce</a:t>
            </a: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KARBOXYLOVÉ KYSELINY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PŘEHLED</a:t>
            </a:r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A) monokarboxylové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1988840"/>
            <a:ext cx="33843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Kyselina mravenčí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7584" y="3861048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Jed mravenců, včel, </a:t>
            </a:r>
          </a:p>
          <a:p>
            <a:r>
              <a:rPr lang="cs-CZ" sz="2400" b="1" dirty="0" smtClean="0"/>
              <a:t>žahavé </a:t>
            </a:r>
            <a:r>
              <a:rPr lang="cs-CZ" sz="2400" b="1" dirty="0" err="1" smtClean="0"/>
              <a:t>trichomy</a:t>
            </a:r>
            <a:r>
              <a:rPr lang="cs-CZ" sz="2400" b="1" dirty="0" smtClean="0"/>
              <a:t> kopřiv</a:t>
            </a:r>
            <a:endParaRPr lang="cs-CZ" sz="2400" b="1" dirty="0"/>
          </a:p>
        </p:txBody>
      </p:sp>
      <p:pic>
        <p:nvPicPr>
          <p:cNvPr id="1026" name="Picture 2" descr="C:\Users\uživatel\Desktop\Obrázek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1916832"/>
            <a:ext cx="4161945" cy="452596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244408" y="609329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796950"/>
          </a:xfrm>
        </p:spPr>
        <p:txBody>
          <a:bodyPr/>
          <a:lstStyle/>
          <a:p>
            <a:r>
              <a:rPr lang="cs-CZ" b="1" dirty="0" smtClean="0"/>
              <a:t>Vlastnosti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Bezbarvá, leptavá, ostře páchnoucí kapalina</a:t>
            </a:r>
          </a:p>
          <a:p>
            <a:r>
              <a:rPr lang="cs-CZ" b="1" dirty="0" err="1" smtClean="0"/>
              <a:t>t</a:t>
            </a:r>
            <a:r>
              <a:rPr lang="cs-CZ" sz="2400" b="1" dirty="0" err="1" smtClean="0"/>
              <a:t>v</a:t>
            </a:r>
            <a:r>
              <a:rPr lang="cs-CZ" b="1" dirty="0" smtClean="0"/>
              <a:t> = 101°C</a:t>
            </a:r>
          </a:p>
          <a:p>
            <a:r>
              <a:rPr lang="cs-CZ" b="1" dirty="0" smtClean="0"/>
              <a:t>Baktericidní účinky</a:t>
            </a:r>
          </a:p>
          <a:p>
            <a:r>
              <a:rPr lang="cs-CZ" b="1" dirty="0" smtClean="0"/>
              <a:t>Redukční účinky – je současně aldehydem</a:t>
            </a:r>
          </a:p>
          <a:p>
            <a:pPr>
              <a:buNone/>
            </a:pPr>
            <a:r>
              <a:rPr lang="cs-CZ" b="1" dirty="0" smtClean="0"/>
              <a:t>					O</a:t>
            </a:r>
          </a:p>
          <a:p>
            <a:pPr>
              <a:buNone/>
            </a:pPr>
            <a:r>
              <a:rPr lang="cs-CZ" b="1" dirty="0" smtClean="0"/>
              <a:t>			H	C</a:t>
            </a:r>
          </a:p>
          <a:p>
            <a:pPr>
              <a:buNone/>
            </a:pPr>
            <a:r>
              <a:rPr lang="cs-CZ" b="1" dirty="0" smtClean="0"/>
              <a:t>					OH	</a:t>
            </a:r>
            <a:endParaRPr lang="cs-CZ" b="1" dirty="0"/>
          </a:p>
        </p:txBody>
      </p:sp>
      <p:cxnSp>
        <p:nvCxnSpPr>
          <p:cNvPr id="5" name="Přímá spojovací čára 4"/>
          <p:cNvCxnSpPr/>
          <p:nvPr/>
        </p:nvCxnSpPr>
        <p:spPr>
          <a:xfrm flipV="1">
            <a:off x="3635896" y="4293096"/>
            <a:ext cx="432048" cy="36004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flipV="1">
            <a:off x="3707904" y="4365104"/>
            <a:ext cx="432048" cy="36004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3635896" y="5013176"/>
            <a:ext cx="576064" cy="288032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2699792" y="4869160"/>
            <a:ext cx="576064" cy="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2123728" y="3861048"/>
            <a:ext cx="2664296" cy="1368152"/>
          </a:xfrm>
          <a:prstGeom prst="ellipse">
            <a:avLst/>
          </a:prstGeom>
          <a:solidFill>
            <a:srgbClr val="4F81BD">
              <a:alpha val="0"/>
            </a:srgbClr>
          </a:solidFill>
          <a:ln w="1016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3059832" y="4005064"/>
            <a:ext cx="2304256" cy="1656184"/>
          </a:xfrm>
          <a:prstGeom prst="ellipse">
            <a:avLst/>
          </a:prstGeom>
          <a:solidFill>
            <a:srgbClr val="4F81BD">
              <a:alpha val="0"/>
            </a:srgbClr>
          </a:solidFill>
          <a:ln w="10160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b="1" dirty="0" smtClean="0"/>
              <a:t>Výroba</a:t>
            </a:r>
          </a:p>
          <a:p>
            <a:r>
              <a:rPr lang="cs-CZ" b="1" dirty="0" smtClean="0"/>
              <a:t>Tlaková syntéza oxidu uhelnatého s hydroxidem sodným:</a:t>
            </a:r>
          </a:p>
          <a:p>
            <a:r>
              <a:rPr lang="cs-CZ" b="1" dirty="0" smtClean="0"/>
              <a:t>CO	   +	</a:t>
            </a:r>
            <a:r>
              <a:rPr lang="cs-CZ" b="1" dirty="0" err="1" smtClean="0"/>
              <a:t>NaOH</a:t>
            </a:r>
            <a:r>
              <a:rPr lang="cs-CZ" b="1" dirty="0" smtClean="0"/>
              <a:t>                </a:t>
            </a:r>
            <a:r>
              <a:rPr lang="cs-CZ" b="1" dirty="0" err="1" smtClean="0"/>
              <a:t>HCOONa</a:t>
            </a:r>
            <a:endParaRPr lang="cs-CZ" b="1" dirty="0" smtClean="0"/>
          </a:p>
          <a:p>
            <a:r>
              <a:rPr lang="cs-CZ" b="1" dirty="0" smtClean="0"/>
              <a:t>Rozklad mravenčanu sodného: </a:t>
            </a:r>
          </a:p>
          <a:p>
            <a:r>
              <a:rPr lang="cs-CZ" b="1" dirty="0" err="1" smtClean="0"/>
              <a:t>HCOONa</a:t>
            </a:r>
            <a:r>
              <a:rPr lang="cs-CZ" b="1" dirty="0" smtClean="0"/>
              <a:t>   +   </a:t>
            </a:r>
            <a:r>
              <a:rPr lang="cs-CZ" b="1" dirty="0" err="1" smtClean="0"/>
              <a:t>HCl</a:t>
            </a:r>
            <a:r>
              <a:rPr lang="cs-CZ" b="1" dirty="0" smtClean="0"/>
              <a:t>             HCOOH  +  </a:t>
            </a:r>
            <a:r>
              <a:rPr lang="cs-CZ" b="1" dirty="0" err="1" smtClean="0"/>
              <a:t>NaCl</a:t>
            </a:r>
            <a:endParaRPr lang="cs-CZ" b="1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3563888" y="3717032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3779912" y="4797152"/>
            <a:ext cx="1008112" cy="0"/>
          </a:xfrm>
          <a:prstGeom prst="straightConnector1">
            <a:avLst/>
          </a:prstGeom>
          <a:ln w="349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Použití:</a:t>
            </a:r>
          </a:p>
          <a:p>
            <a:r>
              <a:rPr lang="cs-CZ" b="1" dirty="0" smtClean="0"/>
              <a:t>Konzervace potravin</a:t>
            </a:r>
          </a:p>
          <a:p>
            <a:r>
              <a:rPr lang="cs-CZ" b="1" dirty="0" smtClean="0"/>
              <a:t>Estery (v potravinářství)</a:t>
            </a:r>
          </a:p>
          <a:p>
            <a:r>
              <a:rPr lang="cs-CZ" b="1" dirty="0" smtClean="0"/>
              <a:t>Mořidlo – při barvení vlny</a:t>
            </a:r>
          </a:p>
          <a:p>
            <a:r>
              <a:rPr lang="cs-CZ" b="1" dirty="0" smtClean="0"/>
              <a:t>Odvápnění kůží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endParaRPr lang="cs-CZ" sz="3600" b="1" dirty="0" smtClean="0">
              <a:solidFill>
                <a:srgbClr val="C00000"/>
              </a:solidFill>
            </a:endParaRPr>
          </a:p>
          <a:p>
            <a:endParaRPr lang="cs-CZ" sz="3600" b="1" dirty="0" smtClean="0">
              <a:solidFill>
                <a:srgbClr val="C00000"/>
              </a:solidFill>
            </a:endParaRPr>
          </a:p>
          <a:p>
            <a:r>
              <a:rPr lang="cs-CZ" sz="3600" b="1" dirty="0" smtClean="0">
                <a:solidFill>
                  <a:srgbClr val="C00000"/>
                </a:solidFill>
              </a:rPr>
              <a:t>Kyselina octová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3356992"/>
            <a:ext cx="36004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Bezbarvá kapalina štiplavého zápachu</a:t>
            </a:r>
          </a:p>
          <a:p>
            <a:r>
              <a:rPr lang="cs-CZ" sz="3200" b="1" dirty="0" smtClean="0"/>
              <a:t>Leptavé účinky</a:t>
            </a:r>
          </a:p>
          <a:p>
            <a:r>
              <a:rPr lang="cs-CZ" sz="3200" b="1" dirty="0" err="1" smtClean="0"/>
              <a:t>t</a:t>
            </a:r>
            <a:r>
              <a:rPr lang="cs-CZ" sz="2400" b="1" dirty="0" err="1" smtClean="0"/>
              <a:t>v</a:t>
            </a:r>
            <a:r>
              <a:rPr lang="cs-CZ" sz="3200" b="1" dirty="0" smtClean="0"/>
              <a:t> = 118°C, </a:t>
            </a:r>
            <a:r>
              <a:rPr lang="cs-CZ" sz="3200" b="1" dirty="0" err="1" smtClean="0"/>
              <a:t>t</a:t>
            </a:r>
            <a:r>
              <a:rPr lang="cs-CZ" sz="2400" b="1" dirty="0" err="1" smtClean="0"/>
              <a:t>t</a:t>
            </a:r>
            <a:r>
              <a:rPr lang="cs-CZ" sz="3200" b="1" dirty="0" smtClean="0"/>
              <a:t> = 17°C</a:t>
            </a:r>
          </a:p>
          <a:p>
            <a:endParaRPr lang="cs-CZ" sz="3200" b="1" dirty="0"/>
          </a:p>
        </p:txBody>
      </p:sp>
      <p:pic>
        <p:nvPicPr>
          <p:cNvPr id="4" name="Picture 2" descr="C:\Users\uživatel\Desktop\Obrázek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0"/>
            <a:ext cx="3263673" cy="68580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115616" y="2636912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CH</a:t>
            </a:r>
            <a:r>
              <a:rPr lang="cs-CZ" sz="1600" b="1" dirty="0" smtClean="0"/>
              <a:t>3</a:t>
            </a:r>
            <a:r>
              <a:rPr lang="cs-CZ" sz="2800" b="1" dirty="0" smtClean="0"/>
              <a:t>COOH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44408" y="609329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Výroba:</a:t>
            </a:r>
          </a:p>
          <a:p>
            <a:r>
              <a:rPr lang="cs-CZ" b="1" dirty="0" smtClean="0"/>
              <a:t>A) katalytická oxidace </a:t>
            </a:r>
            <a:r>
              <a:rPr lang="cs-CZ" b="1" dirty="0" err="1" smtClean="0"/>
              <a:t>ethanolu</a:t>
            </a:r>
            <a:r>
              <a:rPr lang="cs-CZ" b="1" dirty="0" smtClean="0"/>
              <a:t>:</a:t>
            </a:r>
          </a:p>
          <a:p>
            <a:r>
              <a:rPr lang="cs-CZ" b="1" dirty="0" smtClean="0"/>
              <a:t>B) enzymatická oxidace </a:t>
            </a:r>
            <a:r>
              <a:rPr lang="cs-CZ" b="1" dirty="0" err="1" smtClean="0"/>
              <a:t>ethanolu</a:t>
            </a:r>
            <a:r>
              <a:rPr lang="cs-CZ" b="1" dirty="0" smtClean="0"/>
              <a:t> – kvašení:</a:t>
            </a:r>
          </a:p>
          <a:p>
            <a:r>
              <a:rPr lang="cs-CZ" b="1" dirty="0" smtClean="0"/>
              <a:t>CH</a:t>
            </a:r>
            <a:r>
              <a:rPr lang="cs-CZ" sz="2400" b="1" dirty="0" smtClean="0"/>
              <a:t>3</a:t>
            </a:r>
            <a:r>
              <a:rPr lang="cs-CZ" b="1" dirty="0" smtClean="0"/>
              <a:t>CH</a:t>
            </a:r>
            <a:r>
              <a:rPr lang="cs-CZ" sz="2400" b="1" dirty="0" smtClean="0"/>
              <a:t>2</a:t>
            </a:r>
            <a:r>
              <a:rPr lang="cs-CZ" b="1" dirty="0" smtClean="0"/>
              <a:t>OH   +   O</a:t>
            </a:r>
            <a:r>
              <a:rPr lang="cs-CZ" sz="2400" b="1" dirty="0" smtClean="0"/>
              <a:t>2</a:t>
            </a:r>
            <a:r>
              <a:rPr lang="cs-CZ" b="1" dirty="0" smtClean="0"/>
              <a:t>         CH</a:t>
            </a:r>
            <a:r>
              <a:rPr lang="cs-CZ" sz="2400" b="1" dirty="0" smtClean="0"/>
              <a:t>3</a:t>
            </a:r>
            <a:r>
              <a:rPr lang="cs-CZ" b="1" dirty="0" smtClean="0"/>
              <a:t>COOH   +  H</a:t>
            </a:r>
            <a:r>
              <a:rPr lang="cs-CZ" sz="2400" b="1" dirty="0" smtClean="0"/>
              <a:t>2</a:t>
            </a:r>
            <a:r>
              <a:rPr lang="cs-CZ" b="1" dirty="0" smtClean="0"/>
              <a:t>O</a:t>
            </a:r>
          </a:p>
          <a:p>
            <a:r>
              <a:rPr lang="cs-CZ" b="1" dirty="0" smtClean="0"/>
              <a:t>Kvasný ocet – 6 - 8%</a:t>
            </a:r>
          </a:p>
          <a:p>
            <a:endParaRPr lang="cs-CZ" b="1" dirty="0" smtClean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4139952" y="3789040"/>
            <a:ext cx="504056" cy="0"/>
          </a:xfrm>
          <a:prstGeom prst="straightConnector1">
            <a:avLst/>
          </a:prstGeom>
          <a:ln w="349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b="1" dirty="0" smtClean="0"/>
              <a:t>Použití: </a:t>
            </a:r>
          </a:p>
          <a:p>
            <a:r>
              <a:rPr lang="cs-CZ" b="1" dirty="0" smtClean="0"/>
              <a:t>Konzervace v potravinářství</a:t>
            </a:r>
          </a:p>
          <a:p>
            <a:r>
              <a:rPr lang="cs-CZ" b="1" dirty="0" smtClean="0"/>
              <a:t>Estery:	</a:t>
            </a:r>
            <a:r>
              <a:rPr lang="cs-CZ" b="1" dirty="0" err="1" smtClean="0"/>
              <a:t>ethylacetát</a:t>
            </a:r>
            <a:r>
              <a:rPr lang="cs-CZ" b="1" dirty="0" smtClean="0"/>
              <a:t> – rozpouštědlo</a:t>
            </a:r>
          </a:p>
          <a:p>
            <a:pPr>
              <a:buNone/>
            </a:pPr>
            <a:r>
              <a:rPr lang="cs-CZ" b="1" dirty="0" smtClean="0"/>
              <a:t>			vinylacetát – lepidlo</a:t>
            </a:r>
          </a:p>
          <a:p>
            <a:pPr>
              <a:buNone/>
            </a:pPr>
            <a:r>
              <a:rPr lang="cs-CZ" b="1" dirty="0" smtClean="0"/>
              <a:t>			acetát celulózy</a:t>
            </a:r>
          </a:p>
          <a:p>
            <a:pPr>
              <a:buNone/>
            </a:pPr>
            <a:r>
              <a:rPr lang="cs-CZ" b="1" dirty="0" smtClean="0"/>
              <a:t>	acylpyrin</a:t>
            </a:r>
          </a:p>
          <a:p>
            <a:pPr>
              <a:buNone/>
            </a:pPr>
            <a:r>
              <a:rPr lang="cs-CZ" b="1" dirty="0" smtClean="0"/>
              <a:t>	soli: octan hlinitý – obklady</a:t>
            </a:r>
          </a:p>
          <a:p>
            <a:pPr>
              <a:buNone/>
            </a:pPr>
            <a:r>
              <a:rPr lang="cs-CZ" b="1" dirty="0" smtClean="0"/>
              <a:t>		 octan železitý, chromitý – barvení tkanin</a:t>
            </a:r>
          </a:p>
          <a:p>
            <a:pPr>
              <a:buNone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uživatel\Desktop\Obrázek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97525" y="3194034"/>
            <a:ext cx="2746475" cy="366396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Kyselina máselná   </a:t>
            </a:r>
            <a:r>
              <a:rPr lang="cs-CZ" b="1" dirty="0" smtClean="0"/>
              <a:t>CH</a:t>
            </a:r>
            <a:r>
              <a:rPr lang="cs-CZ" sz="2400" b="1" dirty="0" smtClean="0"/>
              <a:t>3</a:t>
            </a:r>
            <a:r>
              <a:rPr lang="cs-CZ" b="1" dirty="0" smtClean="0"/>
              <a:t>CH</a:t>
            </a:r>
            <a:r>
              <a:rPr lang="cs-CZ" sz="2400" b="1" dirty="0" smtClean="0"/>
              <a:t>2</a:t>
            </a:r>
            <a:r>
              <a:rPr lang="cs-CZ" b="1" dirty="0" smtClean="0"/>
              <a:t>CH</a:t>
            </a:r>
            <a:r>
              <a:rPr lang="cs-CZ" sz="2400" b="1" dirty="0" smtClean="0"/>
              <a:t>2</a:t>
            </a:r>
            <a:r>
              <a:rPr lang="cs-CZ" b="1" dirty="0" smtClean="0"/>
              <a:t>COOH</a:t>
            </a:r>
          </a:p>
          <a:p>
            <a:r>
              <a:rPr lang="cs-CZ" b="1" dirty="0" smtClean="0"/>
              <a:t>v potu savců, střevlíci, vzniká při žluknutí másla</a:t>
            </a:r>
          </a:p>
          <a:p>
            <a:r>
              <a:rPr lang="cs-CZ" b="1" dirty="0" smtClean="0"/>
              <a:t>Olejovitá kapalina odporného zápachu</a:t>
            </a:r>
            <a:endParaRPr lang="cs-CZ" b="1" dirty="0"/>
          </a:p>
        </p:txBody>
      </p:sp>
      <p:pic>
        <p:nvPicPr>
          <p:cNvPr id="3074" name="Picture 2" descr="C:\Users\uživatel\Desktop\15057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212976"/>
            <a:ext cx="5867400" cy="3295650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 flipH="1">
            <a:off x="4644008" y="1916832"/>
            <a:ext cx="2016224" cy="2664296"/>
          </a:xfrm>
          <a:prstGeom prst="straightConnector1">
            <a:avLst/>
          </a:prstGeom>
          <a:ln w="698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3707904" y="1988840"/>
            <a:ext cx="3528392" cy="1800200"/>
          </a:xfrm>
          <a:prstGeom prst="straightConnector1">
            <a:avLst/>
          </a:prstGeom>
          <a:ln w="4762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8783960" y="278092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96136" y="648866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Kyselina palmitová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Kyselina stearová</a:t>
            </a:r>
          </a:p>
          <a:p>
            <a:r>
              <a:rPr lang="cs-CZ" b="1" dirty="0" smtClean="0"/>
              <a:t>Tvoří estery s glycerolem – lipidy (tuky, oleje)</a:t>
            </a:r>
          </a:p>
          <a:p>
            <a:r>
              <a:rPr lang="cs-CZ" b="1" dirty="0" smtClean="0"/>
              <a:t>Jejich sodné a draselné soli – mýdla</a:t>
            </a:r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C00000"/>
                </a:solidFill>
              </a:rPr>
              <a:t>Kyselina akrylová</a:t>
            </a:r>
          </a:p>
          <a:p>
            <a:r>
              <a:rPr lang="cs-CZ" b="1" dirty="0" smtClean="0"/>
              <a:t>Polyakryláty – organické sklo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B) dikarboxylové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Kyselina šťavelová  </a:t>
            </a:r>
            <a:r>
              <a:rPr lang="cs-CZ" sz="3600" b="1" dirty="0" smtClean="0"/>
              <a:t> HOOC-COOH</a:t>
            </a:r>
            <a:endParaRPr lang="cs-CZ" sz="3600" b="1" dirty="0"/>
          </a:p>
        </p:txBody>
      </p:sp>
      <p:pic>
        <p:nvPicPr>
          <p:cNvPr id="4098" name="Picture 2" descr="C:\Users\uživatel\Desktop\Obrázek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708920"/>
            <a:ext cx="4094060" cy="3171056"/>
          </a:xfrm>
          <a:prstGeom prst="rect">
            <a:avLst/>
          </a:prstGeom>
          <a:noFill/>
        </p:spPr>
      </p:pic>
      <p:pic>
        <p:nvPicPr>
          <p:cNvPr id="4099" name="Picture 3" descr="C:\Users\uživatel\Desktop\Obrázek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559928"/>
            <a:ext cx="4494436" cy="425344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783960" y="22768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95936" y="58772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Šťovík 							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</p:txBody>
      </p:sp>
      <p:pic>
        <p:nvPicPr>
          <p:cNvPr id="8194" name="Picture 2" descr="C:\Users\uživatel\Desktop\stovik_lucn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620688"/>
            <a:ext cx="3657600" cy="489585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156176" y="508518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Reveň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1026" name="Picture 2" descr="Rheum rhabarbarum - reveň kadeřav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124744"/>
            <a:ext cx="6667500" cy="512445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244408" y="62280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6120680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Krystalická látka, jedovatá, kyselá</a:t>
            </a:r>
          </a:p>
          <a:p>
            <a:r>
              <a:rPr lang="cs-CZ" b="1" dirty="0" smtClean="0"/>
              <a:t>Šťavelan vápenatý – nerozpustný ve vodě</a:t>
            </a:r>
          </a:p>
          <a:p>
            <a:r>
              <a:rPr lang="cs-CZ" b="1" dirty="0" smtClean="0"/>
              <a:t>Jehlicovité krystaly– RAFIDY- ve vakuolách rostlinných buněk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Šťavel, jahody, rebarbora, šťovík</a:t>
            </a:r>
          </a:p>
          <a:p>
            <a:r>
              <a:rPr lang="cs-CZ" b="1" dirty="0" smtClean="0"/>
              <a:t>V analytické chemii – vážkové stanovení vápenatých kationtů, standard pro </a:t>
            </a:r>
            <a:r>
              <a:rPr lang="cs-CZ" b="1" dirty="0" err="1" smtClean="0"/>
              <a:t>manganometrii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 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</p:txBody>
      </p:sp>
      <p:pic>
        <p:nvPicPr>
          <p:cNvPr id="3074" name="Picture 2" descr="http://frvs2011.ptacisvet.cz/foto_video/foto-eukarya-rostlinna_bunka/07_small.jpg">
            <a:hlinkClick r:id="rId3" tooltip="Rafidy v potosu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1700808"/>
            <a:ext cx="2773112" cy="208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372200" y="342900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Kyselina adipová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Výroba polyamidů</a:t>
            </a:r>
          </a:p>
          <a:p>
            <a:endParaRPr lang="cs-CZ" b="1" dirty="0"/>
          </a:p>
        </p:txBody>
      </p:sp>
      <p:pic>
        <p:nvPicPr>
          <p:cNvPr id="27650" name="Picture 2" descr="C:\Users\uživatel\Documents\chemie\organika\800px-PA6-PA6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1916832"/>
            <a:ext cx="4123965" cy="2556000"/>
          </a:xfrm>
          <a:prstGeom prst="rect">
            <a:avLst/>
          </a:prstGeom>
          <a:noFill/>
        </p:spPr>
      </p:pic>
      <p:pic>
        <p:nvPicPr>
          <p:cNvPr id="27652" name="Picture 4" descr="C:\Users\uživatel\Documents\chemie\organika\NYLON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2276872"/>
            <a:ext cx="2133600" cy="1420813"/>
          </a:xfrm>
          <a:prstGeom prst="rect">
            <a:avLst/>
          </a:prstGeom>
          <a:noFill/>
        </p:spPr>
      </p:pic>
      <p:pic>
        <p:nvPicPr>
          <p:cNvPr id="7" name="Picture 3" descr="C:\Users\uživatel\Documents\chemie\organika\silon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3861048"/>
            <a:ext cx="3600000" cy="27045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932040" y="5805264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silon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623731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299695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740352" y="350100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Kyselina maleinová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1340768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Výroba – hydrolýza maleinanhydridu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Použití – nenasycené polyesterové pryskyřice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3928" y="58772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19.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3314" name="Picture 2" descr="http://www.voto.cz/img/vanicka_sma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016538"/>
            <a:ext cx="3144348" cy="27167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Kyselina </a:t>
            </a:r>
            <a:r>
              <a:rPr lang="cs-CZ" sz="3200" b="1" dirty="0" err="1" smtClean="0">
                <a:solidFill>
                  <a:srgbClr val="FF0000"/>
                </a:solidFill>
              </a:rPr>
              <a:t>fumarová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Meziprodukt buněčného metabolismu</a:t>
            </a:r>
          </a:p>
          <a:p>
            <a:pPr>
              <a:buNone/>
            </a:pPr>
            <a:r>
              <a:rPr lang="cs-CZ" b="1" dirty="0" smtClean="0"/>
              <a:t>	- v citrátovém (</a:t>
            </a:r>
            <a:r>
              <a:rPr lang="cs-CZ" b="1" dirty="0" err="1" smtClean="0"/>
              <a:t>Krebsově</a:t>
            </a:r>
            <a:r>
              <a:rPr lang="cs-CZ" b="1" dirty="0" smtClean="0"/>
              <a:t>) cyklu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C) aromatické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Kyselina benzoová</a:t>
            </a:r>
          </a:p>
          <a:p>
            <a:r>
              <a:rPr lang="cs-CZ" sz="3600" b="1" dirty="0" smtClean="0"/>
              <a:t>Vlastnosti</a:t>
            </a:r>
            <a:r>
              <a:rPr lang="cs-CZ" b="1" dirty="0" smtClean="0"/>
              <a:t>: </a:t>
            </a:r>
          </a:p>
          <a:p>
            <a:r>
              <a:rPr lang="cs-CZ" b="1" dirty="0" smtClean="0"/>
              <a:t>bezbarvá krystalická látka, málo rozpustná ve vodě, rozpustná v </a:t>
            </a:r>
            <a:r>
              <a:rPr lang="cs-CZ" b="1" dirty="0" err="1" smtClean="0"/>
              <a:t>ethanolu</a:t>
            </a:r>
            <a:r>
              <a:rPr lang="cs-CZ" b="1" dirty="0" smtClean="0"/>
              <a:t> a </a:t>
            </a:r>
            <a:r>
              <a:rPr lang="cs-CZ" b="1" dirty="0" err="1" smtClean="0"/>
              <a:t>étheru</a:t>
            </a:r>
            <a:endParaRPr lang="cs-CZ" b="1" dirty="0" smtClean="0"/>
          </a:p>
          <a:p>
            <a:r>
              <a:rPr lang="cs-CZ" b="1" dirty="0" err="1" smtClean="0"/>
              <a:t>t</a:t>
            </a:r>
            <a:r>
              <a:rPr lang="cs-CZ" sz="2000" b="1" dirty="0" err="1" smtClean="0"/>
              <a:t>t</a:t>
            </a:r>
            <a:r>
              <a:rPr lang="cs-CZ" b="1" dirty="0" smtClean="0"/>
              <a:t> = 122°C</a:t>
            </a:r>
          </a:p>
          <a:p>
            <a:r>
              <a:rPr lang="cs-CZ" b="1" dirty="0" smtClean="0"/>
              <a:t>Sublimuje</a:t>
            </a:r>
          </a:p>
          <a:p>
            <a:r>
              <a:rPr lang="cs-CZ" b="1" dirty="0" smtClean="0"/>
              <a:t>Antioxidační a antiseptické účinky</a:t>
            </a:r>
          </a:p>
          <a:p>
            <a:r>
              <a:rPr lang="cs-CZ" b="1" dirty="0" smtClean="0"/>
              <a:t>Nakyslý zápach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endParaRPr lang="cs-CZ" sz="3600" b="1" dirty="0" smtClean="0"/>
          </a:p>
          <a:p>
            <a:endParaRPr lang="cs-CZ" sz="3600" b="1" dirty="0" smtClean="0"/>
          </a:p>
          <a:p>
            <a:endParaRPr lang="cs-CZ" sz="3600" b="1" dirty="0" smtClean="0"/>
          </a:p>
          <a:p>
            <a:endParaRPr lang="cs-CZ" sz="3600" b="1" dirty="0" smtClean="0"/>
          </a:p>
          <a:p>
            <a:r>
              <a:rPr lang="cs-CZ" sz="1100" b="1" dirty="0" smtClean="0"/>
              <a:t>http://www.</a:t>
            </a:r>
            <a:r>
              <a:rPr lang="cs-CZ" sz="1100" b="1" dirty="0" err="1" smtClean="0"/>
              <a:t>ddp.strath.ac.uk</a:t>
            </a:r>
            <a:r>
              <a:rPr lang="cs-CZ" sz="1100" b="1" dirty="0" smtClean="0"/>
              <a:t>/</a:t>
            </a:r>
            <a:r>
              <a:rPr lang="cs-CZ" sz="1100" b="1" dirty="0" err="1" smtClean="0"/>
              <a:t>files</a:t>
            </a:r>
            <a:r>
              <a:rPr lang="cs-CZ" sz="1100" b="1" dirty="0" smtClean="0"/>
              <a:t>/media/</a:t>
            </a:r>
            <a:r>
              <a:rPr lang="cs-CZ" sz="1100" b="1" dirty="0" err="1" smtClean="0"/>
              <a:t>shorthand.JPG</a:t>
            </a:r>
            <a:r>
              <a:rPr lang="cs-CZ" sz="1100" b="1" dirty="0" smtClean="0"/>
              <a:t>_</a:t>
            </a:r>
            <a:r>
              <a:rPr lang="cs-CZ" sz="1100" b="1" dirty="0" err="1" smtClean="0"/>
              <a:t>tmp</a:t>
            </a:r>
            <a:endParaRPr lang="cs-CZ" sz="1100" b="1" dirty="0" smtClean="0"/>
          </a:p>
          <a:p>
            <a:endParaRPr lang="cs-CZ" sz="3600" b="1" dirty="0" smtClean="0"/>
          </a:p>
          <a:p>
            <a:r>
              <a:rPr lang="cs-CZ" sz="3600" b="1" dirty="0" smtClean="0"/>
              <a:t>Výroba:</a:t>
            </a:r>
          </a:p>
          <a:p>
            <a:r>
              <a:rPr lang="cs-CZ" b="1" dirty="0" smtClean="0"/>
              <a:t>Oxidace toluenu</a:t>
            </a:r>
          </a:p>
          <a:p>
            <a:endParaRPr lang="cs-CZ" b="1" dirty="0"/>
          </a:p>
        </p:txBody>
      </p:sp>
      <p:pic>
        <p:nvPicPr>
          <p:cNvPr id="6147" name="Picture 3" descr="C:\Users\uživatel\Desktop\shorthand.JPG_tm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7" y="764704"/>
            <a:ext cx="4483543" cy="280221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172400" y="472514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pic>
        <p:nvPicPr>
          <p:cNvPr id="6146" name="Picture 2" descr="C:\Users\uživatel\Desktop\250px-Benzoid_aci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1733356"/>
            <a:ext cx="4104456" cy="31358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Použití:</a:t>
            </a:r>
          </a:p>
          <a:p>
            <a:r>
              <a:rPr lang="cs-CZ" b="1" dirty="0" smtClean="0"/>
              <a:t>Syntéza aromatických látek</a:t>
            </a:r>
          </a:p>
          <a:p>
            <a:r>
              <a:rPr lang="cs-CZ" b="1" dirty="0" smtClean="0"/>
              <a:t>Lékařství – kožní infekce</a:t>
            </a:r>
          </a:p>
          <a:p>
            <a:r>
              <a:rPr lang="cs-CZ" b="1" dirty="0" smtClean="0"/>
              <a:t>Konzervace v potravinářství   </a:t>
            </a:r>
            <a:endParaRPr lang="cs-CZ" b="1" dirty="0"/>
          </a:p>
        </p:txBody>
      </p:sp>
      <p:pic>
        <p:nvPicPr>
          <p:cNvPr id="7170" name="Picture 2" descr="C:\Users\uživatel\Desktop\162db47bcfd60a7a380775e506e561f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068960"/>
            <a:ext cx="3985443" cy="294008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076056" y="558924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Kyselina ftalová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968552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Destičkovité krystalky</a:t>
            </a:r>
          </a:p>
          <a:p>
            <a:r>
              <a:rPr lang="cs-CZ" b="1" dirty="0" smtClean="0"/>
              <a:t>Výroba: a) oxidace naftalenu, přes 					</a:t>
            </a:r>
            <a:r>
              <a:rPr lang="cs-CZ" b="1" dirty="0" err="1" smtClean="0"/>
              <a:t>ftalanhydrid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			b) oxidace </a:t>
            </a:r>
            <a:r>
              <a:rPr lang="cs-CZ" b="1" i="1" dirty="0" smtClean="0"/>
              <a:t>o</a:t>
            </a:r>
            <a:r>
              <a:rPr lang="cs-CZ" b="1" dirty="0" smtClean="0"/>
              <a:t>-xylenu</a:t>
            </a:r>
          </a:p>
          <a:p>
            <a:pPr>
              <a:buNone/>
            </a:pPr>
            <a:r>
              <a:rPr lang="cs-CZ" b="1" dirty="0" smtClean="0"/>
              <a:t>Použití: syntetické pryskyřice – skelné lamináty</a:t>
            </a:r>
          </a:p>
          <a:p>
            <a:pPr>
              <a:buNone/>
            </a:pPr>
            <a:r>
              <a:rPr lang="cs-CZ" b="1" dirty="0" smtClean="0"/>
              <a:t>		estery – změkčovadla PVC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			      fenolftalein</a:t>
            </a:r>
            <a:endParaRPr lang="cs-CZ" b="1" dirty="0"/>
          </a:p>
        </p:txBody>
      </p:sp>
      <p:pic>
        <p:nvPicPr>
          <p:cNvPr id="34818" name="Picture 2" descr="C:\Users\uživatel\Documents\chemie\organika\MR1c1de7_h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717032"/>
            <a:ext cx="3810000" cy="2857500"/>
          </a:xfrm>
          <a:prstGeom prst="rect">
            <a:avLst/>
          </a:prstGeom>
          <a:noFill/>
        </p:spPr>
      </p:pic>
      <p:pic>
        <p:nvPicPr>
          <p:cNvPr id="34819" name="Picture 3" descr="C:\Users\uživatel\Documents\chemie\organika\200px-Phenolphthalein-at-pH-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4365104"/>
            <a:ext cx="2370975" cy="21240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532440" y="6488668"/>
            <a:ext cx="611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27784" y="580526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Kyselina </a:t>
            </a:r>
            <a:r>
              <a:rPr lang="cs-CZ" sz="3600" b="1" dirty="0" err="1" smtClean="0">
                <a:solidFill>
                  <a:srgbClr val="C00000"/>
                </a:solidFill>
              </a:rPr>
              <a:t>tereftalová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Výroba: oxidací </a:t>
            </a:r>
            <a:r>
              <a:rPr lang="cs-CZ" b="1" i="1" dirty="0" smtClean="0"/>
              <a:t>p</a:t>
            </a:r>
            <a:r>
              <a:rPr lang="cs-CZ" b="1" dirty="0" smtClean="0"/>
              <a:t>-xylenu</a:t>
            </a:r>
          </a:p>
          <a:p>
            <a:r>
              <a:rPr lang="cs-CZ" b="1" dirty="0" smtClean="0"/>
              <a:t>Použití: syntetická vlákna – polyestery</a:t>
            </a:r>
          </a:p>
          <a:p>
            <a:r>
              <a:rPr lang="cs-CZ" b="1" dirty="0" smtClean="0"/>
              <a:t>(</a:t>
            </a:r>
            <a:r>
              <a:rPr lang="cs-CZ" b="1" dirty="0" err="1" smtClean="0"/>
              <a:t>polyethylenglykoltereftalát</a:t>
            </a:r>
            <a:r>
              <a:rPr lang="cs-CZ" b="1" dirty="0" smtClean="0"/>
              <a:t> vzniká polykondenzací)</a:t>
            </a:r>
          </a:p>
        </p:txBody>
      </p:sp>
      <p:pic>
        <p:nvPicPr>
          <p:cNvPr id="5122" name="Picture 2" descr="C:\Users\uživatel\Desktop\800px-Polyethylene_terephthalate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221088"/>
            <a:ext cx="7620000" cy="177165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668344" y="558924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17.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TESIL </a:t>
            </a:r>
            <a:endParaRPr lang="cs-CZ" b="1" dirty="0"/>
          </a:p>
        </p:txBody>
      </p:sp>
      <p:pic>
        <p:nvPicPr>
          <p:cNvPr id="7" name="Obrázek 6" descr="41RzyJTfzH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6" y="1340768"/>
            <a:ext cx="3190875" cy="47625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292080" y="537321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435280" cy="5001419"/>
          </a:xfrm>
        </p:spPr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1. Produktem reakce </a:t>
            </a:r>
            <a:r>
              <a:rPr lang="cs-CZ" sz="2400" dirty="0" err="1" smtClean="0"/>
              <a:t>butanalu</a:t>
            </a:r>
            <a:r>
              <a:rPr lang="cs-CZ" sz="2400" dirty="0" smtClean="0"/>
              <a:t> s manganistanem draselným v přítomnosti kyseliny sírové je: </a:t>
            </a:r>
          </a:p>
          <a:p>
            <a:r>
              <a:rPr lang="cs-CZ" sz="2400" dirty="0" smtClean="0"/>
              <a:t>a) butan-2-on, b) kyselina butanová, c) butan-1-</a:t>
            </a:r>
            <a:r>
              <a:rPr lang="cs-CZ" sz="2400" dirty="0" err="1" smtClean="0"/>
              <a:t>ol</a:t>
            </a:r>
            <a:r>
              <a:rPr lang="cs-CZ" sz="2400" dirty="0" smtClean="0"/>
              <a:t>, d) butan-2-</a:t>
            </a:r>
            <a:r>
              <a:rPr lang="cs-CZ" sz="2400" dirty="0" err="1" smtClean="0"/>
              <a:t>ol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2.Oxidací pentan-2-</a:t>
            </a:r>
            <a:r>
              <a:rPr lang="cs-CZ" sz="2400" dirty="0" err="1" smtClean="0"/>
              <a:t>olu</a:t>
            </a:r>
            <a:r>
              <a:rPr lang="cs-CZ" sz="2400" dirty="0" smtClean="0"/>
              <a:t> vzniká sloučenina:</a:t>
            </a:r>
          </a:p>
          <a:p>
            <a:r>
              <a:rPr lang="cs-CZ" sz="2400" dirty="0" smtClean="0"/>
              <a:t>a</a:t>
            </a:r>
            <a:r>
              <a:rPr lang="cs-CZ" sz="2400" dirty="0" smtClean="0"/>
              <a:t>) C H</a:t>
            </a:r>
            <a:r>
              <a:rPr lang="cs-CZ" sz="2000" dirty="0" smtClean="0"/>
              <a:t>3</a:t>
            </a:r>
            <a:r>
              <a:rPr lang="cs-CZ" sz="2400" dirty="0" smtClean="0"/>
              <a:t>COOCH</a:t>
            </a:r>
            <a:r>
              <a:rPr lang="cs-CZ" sz="2000" dirty="0" smtClean="0"/>
              <a:t>2</a:t>
            </a:r>
            <a:r>
              <a:rPr lang="cs-CZ" sz="2400" dirty="0" smtClean="0"/>
              <a:t>CH</a:t>
            </a:r>
            <a:r>
              <a:rPr lang="cs-CZ" sz="2000" dirty="0" smtClean="0"/>
              <a:t>2</a:t>
            </a:r>
            <a:r>
              <a:rPr lang="cs-CZ" sz="2400" dirty="0" smtClean="0"/>
              <a:t>CH</a:t>
            </a:r>
            <a:r>
              <a:rPr lang="cs-CZ" sz="2000" dirty="0" smtClean="0"/>
              <a:t>3</a:t>
            </a:r>
            <a:r>
              <a:rPr lang="cs-CZ" sz="2400" dirty="0" smtClean="0"/>
              <a:t>      b) CH</a:t>
            </a:r>
            <a:r>
              <a:rPr lang="cs-CZ" sz="2000" dirty="0" smtClean="0"/>
              <a:t>3</a:t>
            </a:r>
            <a:r>
              <a:rPr lang="cs-CZ" sz="2400" dirty="0" smtClean="0"/>
              <a:t>CH</a:t>
            </a:r>
            <a:r>
              <a:rPr lang="cs-CZ" sz="2000" dirty="0" smtClean="0"/>
              <a:t>2</a:t>
            </a:r>
            <a:r>
              <a:rPr lang="cs-CZ" sz="2400" dirty="0" smtClean="0"/>
              <a:t>COCH</a:t>
            </a:r>
            <a:r>
              <a:rPr lang="cs-CZ" sz="2000" dirty="0" smtClean="0"/>
              <a:t>2</a:t>
            </a:r>
            <a:r>
              <a:rPr lang="cs-CZ" sz="2400" dirty="0" smtClean="0"/>
              <a:t>CH</a:t>
            </a:r>
            <a:r>
              <a:rPr lang="cs-CZ" sz="2000" dirty="0" smtClean="0"/>
              <a:t>3</a:t>
            </a:r>
          </a:p>
          <a:p>
            <a:r>
              <a:rPr lang="cs-CZ" sz="2400" dirty="0" smtClean="0"/>
              <a:t>c</a:t>
            </a:r>
            <a:r>
              <a:rPr lang="cs-CZ" sz="2400" dirty="0" smtClean="0"/>
              <a:t>) CH</a:t>
            </a:r>
            <a:r>
              <a:rPr lang="cs-CZ" sz="2000" dirty="0" smtClean="0"/>
              <a:t>3</a:t>
            </a:r>
            <a:r>
              <a:rPr lang="cs-CZ" sz="2400" dirty="0" smtClean="0"/>
              <a:t>CH</a:t>
            </a:r>
            <a:r>
              <a:rPr lang="cs-CZ" sz="2000" dirty="0" smtClean="0"/>
              <a:t>2</a:t>
            </a:r>
            <a:r>
              <a:rPr lang="cs-CZ" sz="2400" dirty="0" smtClean="0"/>
              <a:t>COOCH</a:t>
            </a:r>
            <a:r>
              <a:rPr lang="cs-CZ" sz="2000" dirty="0" smtClean="0"/>
              <a:t>2</a:t>
            </a:r>
            <a:r>
              <a:rPr lang="cs-CZ" sz="2400" dirty="0" smtClean="0"/>
              <a:t>CH</a:t>
            </a:r>
            <a:r>
              <a:rPr lang="cs-CZ" sz="2000" dirty="0" smtClean="0"/>
              <a:t>3</a:t>
            </a:r>
            <a:r>
              <a:rPr lang="cs-CZ" sz="2400" dirty="0" smtClean="0"/>
              <a:t>        d)  CH</a:t>
            </a:r>
            <a:r>
              <a:rPr lang="cs-CZ" sz="2000" dirty="0" smtClean="0"/>
              <a:t>3</a:t>
            </a:r>
            <a:r>
              <a:rPr lang="cs-CZ" sz="2400" dirty="0" smtClean="0"/>
              <a:t>COCH</a:t>
            </a:r>
            <a:r>
              <a:rPr lang="cs-CZ" sz="2000" dirty="0" smtClean="0"/>
              <a:t>2</a:t>
            </a:r>
            <a:r>
              <a:rPr lang="cs-CZ" sz="2400" dirty="0" smtClean="0"/>
              <a:t>CH</a:t>
            </a:r>
            <a:r>
              <a:rPr lang="cs-CZ" sz="2000" dirty="0" smtClean="0"/>
              <a:t>2</a:t>
            </a:r>
            <a:r>
              <a:rPr lang="cs-CZ" sz="2400" dirty="0" smtClean="0"/>
              <a:t>CH</a:t>
            </a:r>
            <a:r>
              <a:rPr lang="cs-CZ" sz="2000" dirty="0" smtClean="0"/>
              <a:t>3</a:t>
            </a:r>
          </a:p>
          <a:p>
            <a:endParaRPr lang="cs-CZ" sz="2000" dirty="0" smtClean="0"/>
          </a:p>
          <a:p>
            <a:r>
              <a:rPr lang="cs-CZ" sz="2400" dirty="0" smtClean="0"/>
              <a:t>3. Sloučeninu vzorce CH2=C-COOH lze pojmenovat: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				CH3</a:t>
            </a:r>
            <a:r>
              <a:rPr lang="cs-CZ" sz="2400" dirty="0" smtClean="0"/>
              <a:t> </a:t>
            </a:r>
          </a:p>
          <a:p>
            <a:pPr>
              <a:buNone/>
            </a:pPr>
            <a:r>
              <a:rPr lang="cs-CZ" sz="2400" dirty="0" smtClean="0"/>
              <a:t> </a:t>
            </a:r>
            <a:r>
              <a:rPr lang="cs-CZ" sz="2400" dirty="0" smtClean="0"/>
              <a:t> a) kyselina akrylová        b) kyselina </a:t>
            </a:r>
            <a:r>
              <a:rPr lang="cs-CZ" sz="2400" dirty="0" err="1" smtClean="0"/>
              <a:t>methakrylová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</a:t>
            </a:r>
            <a:r>
              <a:rPr lang="cs-CZ" sz="2400" dirty="0" smtClean="0"/>
              <a:t> c) kyselina butenová       d) kyselina 2-</a:t>
            </a:r>
            <a:r>
              <a:rPr lang="cs-CZ" sz="2400" dirty="0" err="1" smtClean="0"/>
              <a:t>methyl</a:t>
            </a:r>
            <a:r>
              <a:rPr lang="cs-CZ" sz="2400" dirty="0" smtClean="0"/>
              <a:t>-</a:t>
            </a:r>
            <a:r>
              <a:rPr lang="cs-CZ" sz="2400" dirty="0" err="1" smtClean="0"/>
              <a:t>prop</a:t>
            </a:r>
            <a:r>
              <a:rPr lang="cs-CZ" sz="2400" dirty="0" smtClean="0"/>
              <a:t>-2-</a:t>
            </a:r>
            <a:r>
              <a:rPr lang="cs-CZ" sz="2400" dirty="0" err="1" smtClean="0"/>
              <a:t>enová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</a:t>
            </a:r>
            <a:r>
              <a:rPr lang="cs-CZ" sz="2400" dirty="0" smtClean="0"/>
              <a:t>     </a:t>
            </a:r>
            <a:endParaRPr lang="cs-CZ" sz="24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4067944" y="4221088"/>
            <a:ext cx="0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4. Kyselina ftalová a </a:t>
            </a:r>
            <a:r>
              <a:rPr lang="cs-CZ" sz="2400" dirty="0" err="1" smtClean="0"/>
              <a:t>tereftalová</a:t>
            </a:r>
            <a:r>
              <a:rPr lang="cs-CZ" sz="2400" dirty="0" smtClean="0"/>
              <a:t> jsou izomery: </a:t>
            </a:r>
          </a:p>
          <a:p>
            <a:r>
              <a:rPr lang="cs-CZ" sz="2400" dirty="0" smtClean="0"/>
              <a:t>a) konstituční,  b) polohové,  c) geometrické, d) optické</a:t>
            </a:r>
          </a:p>
          <a:p>
            <a:endParaRPr lang="cs-CZ" sz="2400" dirty="0" smtClean="0"/>
          </a:p>
          <a:p>
            <a:r>
              <a:rPr lang="cs-CZ" sz="2400" dirty="0" smtClean="0"/>
              <a:t>5. Do skupiny vyšších mastných kyselin patří:</a:t>
            </a:r>
          </a:p>
          <a:p>
            <a:r>
              <a:rPr lang="cs-CZ" sz="2400" dirty="0" smtClean="0"/>
              <a:t>a) kyselina octová, b kyselina palmitová, c) kyselina máselná</a:t>
            </a:r>
          </a:p>
          <a:p>
            <a:endParaRPr lang="cs-CZ" sz="2400" dirty="0" smtClean="0"/>
          </a:p>
          <a:p>
            <a:r>
              <a:rPr lang="cs-CZ" sz="2400" dirty="0" smtClean="0"/>
              <a:t>6. Kyselina benzoová může vzniknout například z </a:t>
            </a:r>
            <a:r>
              <a:rPr lang="cs-CZ" sz="2400" dirty="0" err="1" smtClean="0"/>
              <a:t>benzaldhydu</a:t>
            </a:r>
            <a:r>
              <a:rPr lang="cs-CZ" sz="2400" dirty="0" smtClean="0"/>
              <a:t> reakcí: a) s kyslíkem, b) se síranem draselným, c) s vodíkem, </a:t>
            </a:r>
          </a:p>
          <a:p>
            <a:r>
              <a:rPr lang="cs-CZ" sz="2400" dirty="0" smtClean="0"/>
              <a:t>d) s manganistanem draselným</a:t>
            </a:r>
          </a:p>
          <a:p>
            <a:endParaRPr lang="cs-CZ" sz="2400" dirty="0" smtClean="0"/>
          </a:p>
          <a:p>
            <a:r>
              <a:rPr lang="cs-CZ" sz="2400" dirty="0" smtClean="0"/>
              <a:t>7. Reakcí </a:t>
            </a:r>
            <a:r>
              <a:rPr lang="cs-CZ" sz="2400" dirty="0" err="1" smtClean="0"/>
              <a:t>ethanolu</a:t>
            </a:r>
            <a:r>
              <a:rPr lang="cs-CZ" sz="2400" dirty="0" smtClean="0"/>
              <a:t> s kyselinou octovou v přítomnosti katalyzátoru  (</a:t>
            </a:r>
            <a:r>
              <a:rPr lang="cs-CZ" sz="2400" dirty="0" err="1" smtClean="0"/>
              <a:t>konc</a:t>
            </a:r>
            <a:r>
              <a:rPr lang="cs-CZ" sz="2400" dirty="0" smtClean="0"/>
              <a:t>. H</a:t>
            </a:r>
            <a:r>
              <a:rPr lang="cs-CZ" sz="2000" dirty="0" smtClean="0"/>
              <a:t>2</a:t>
            </a:r>
            <a:r>
              <a:rPr lang="cs-CZ" sz="2400" dirty="0" smtClean="0"/>
              <a:t>SO</a:t>
            </a:r>
            <a:r>
              <a:rPr lang="cs-CZ" sz="2000" dirty="0" smtClean="0"/>
              <a:t>4</a:t>
            </a:r>
            <a:r>
              <a:rPr lang="cs-CZ" sz="2400" dirty="0" smtClean="0"/>
              <a:t>) vzniká: (jaký je to typ reakce?)</a:t>
            </a:r>
          </a:p>
          <a:p>
            <a:r>
              <a:rPr lang="cs-CZ" sz="2400" dirty="0" smtClean="0"/>
              <a:t>a) CH</a:t>
            </a:r>
            <a:r>
              <a:rPr lang="cs-CZ" sz="2000" dirty="0" smtClean="0"/>
              <a:t>3</a:t>
            </a:r>
            <a:r>
              <a:rPr lang="cs-CZ" sz="2400" dirty="0" smtClean="0"/>
              <a:t>CH</a:t>
            </a:r>
            <a:r>
              <a:rPr lang="cs-CZ" sz="2000" dirty="0" smtClean="0"/>
              <a:t>2</a:t>
            </a:r>
            <a:r>
              <a:rPr lang="cs-CZ" sz="2400" dirty="0" smtClean="0"/>
              <a:t>COOCH</a:t>
            </a:r>
            <a:r>
              <a:rPr lang="cs-CZ" sz="2000" dirty="0" smtClean="0"/>
              <a:t>3</a:t>
            </a:r>
            <a:r>
              <a:rPr lang="cs-CZ" sz="2400" dirty="0" smtClean="0"/>
              <a:t>		b) HCOOCH</a:t>
            </a:r>
            <a:r>
              <a:rPr lang="cs-CZ" sz="2000" dirty="0" smtClean="0"/>
              <a:t>2</a:t>
            </a:r>
            <a:r>
              <a:rPr lang="cs-CZ" sz="2400" dirty="0" smtClean="0"/>
              <a:t>CH</a:t>
            </a:r>
            <a:r>
              <a:rPr lang="cs-CZ" sz="2000" dirty="0" smtClean="0"/>
              <a:t>2</a:t>
            </a:r>
            <a:r>
              <a:rPr lang="cs-CZ" sz="2400" dirty="0" smtClean="0"/>
              <a:t>CH</a:t>
            </a:r>
            <a:r>
              <a:rPr lang="cs-CZ" sz="2000" dirty="0" smtClean="0"/>
              <a:t>3</a:t>
            </a:r>
          </a:p>
          <a:p>
            <a:r>
              <a:rPr lang="cs-CZ" sz="2400" dirty="0" smtClean="0"/>
              <a:t>c) CH</a:t>
            </a:r>
            <a:r>
              <a:rPr lang="cs-CZ" sz="2000" dirty="0" smtClean="0"/>
              <a:t>3</a:t>
            </a:r>
            <a:r>
              <a:rPr lang="cs-CZ" sz="2400" dirty="0" smtClean="0"/>
              <a:t>COOCH</a:t>
            </a:r>
            <a:r>
              <a:rPr lang="cs-CZ" sz="2000" dirty="0" smtClean="0"/>
              <a:t>2</a:t>
            </a:r>
            <a:r>
              <a:rPr lang="cs-CZ" sz="2400" dirty="0" smtClean="0"/>
              <a:t>CH</a:t>
            </a:r>
            <a:r>
              <a:rPr lang="cs-CZ" sz="2000" dirty="0" smtClean="0"/>
              <a:t>3</a:t>
            </a:r>
            <a:r>
              <a:rPr lang="cs-CZ" sz="2400" dirty="0" smtClean="0"/>
              <a:t>              d) CH</a:t>
            </a:r>
            <a:r>
              <a:rPr lang="cs-CZ" sz="2000" dirty="0" smtClean="0"/>
              <a:t>3</a:t>
            </a:r>
            <a:r>
              <a:rPr lang="cs-CZ" sz="2400" dirty="0" smtClean="0"/>
              <a:t>COOCH</a:t>
            </a:r>
            <a:r>
              <a:rPr lang="cs-CZ" sz="2000" dirty="0" smtClean="0"/>
              <a:t>3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8. Kyselina maleinová a </a:t>
            </a:r>
            <a:r>
              <a:rPr lang="cs-CZ" sz="2400" dirty="0" err="1" smtClean="0"/>
              <a:t>fumarová</a:t>
            </a:r>
            <a:r>
              <a:rPr lang="cs-CZ" sz="2400" dirty="0" smtClean="0"/>
              <a:t> jsou izomery:</a:t>
            </a:r>
          </a:p>
          <a:p>
            <a:r>
              <a:rPr lang="cs-CZ" sz="2400" dirty="0" smtClean="0"/>
              <a:t>a) geometrické		b) optické</a:t>
            </a:r>
          </a:p>
          <a:p>
            <a:r>
              <a:rPr lang="cs-CZ" sz="2400" dirty="0" smtClean="0"/>
              <a:t>c) geometrické i optické      d) řetězcové</a:t>
            </a:r>
          </a:p>
          <a:p>
            <a:endParaRPr lang="cs-CZ" sz="2400" dirty="0" smtClean="0"/>
          </a:p>
          <a:p>
            <a:r>
              <a:rPr lang="cs-CZ" sz="2400" dirty="0" smtClean="0"/>
              <a:t>9. Z uvedených sloučenin je nejsilnější kyselina: </a:t>
            </a:r>
          </a:p>
          <a:p>
            <a:r>
              <a:rPr lang="cs-CZ" sz="2400" dirty="0" smtClean="0"/>
              <a:t>a) benzoová, b) máselná, c) octová, d) </a:t>
            </a:r>
            <a:r>
              <a:rPr lang="cs-CZ" sz="2400" dirty="0" err="1" smtClean="0"/>
              <a:t>chloroctová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10. Pro výrobu plastů se používá kyselina:</a:t>
            </a:r>
          </a:p>
          <a:p>
            <a:r>
              <a:rPr lang="cs-CZ" sz="2400" dirty="0" smtClean="0"/>
              <a:t>a) šťavelová, b) adipová, c) malonová, d) ftalová</a:t>
            </a:r>
          </a:p>
          <a:p>
            <a:endParaRPr lang="cs-CZ" sz="2400" dirty="0" smtClean="0"/>
          </a:p>
          <a:p>
            <a:r>
              <a:rPr lang="cs-CZ" sz="2400" dirty="0" smtClean="0"/>
              <a:t>11. Zahříváním kyseliny malonové vzniká kyselina:</a:t>
            </a:r>
          </a:p>
          <a:p>
            <a:r>
              <a:rPr lang="cs-CZ" sz="2400" dirty="0" smtClean="0"/>
              <a:t>a) mravenčí, b) octová, c) šťavelová, d) adipová</a:t>
            </a:r>
          </a:p>
          <a:p>
            <a:r>
              <a:rPr lang="cs-CZ" sz="2400" dirty="0" smtClean="0"/>
              <a:t>Jak se tato reakce označuje?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435280" cy="5001419"/>
          </a:xfrm>
        </p:spPr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1. Produktem reakce </a:t>
            </a:r>
            <a:r>
              <a:rPr lang="cs-CZ" sz="2400" dirty="0" err="1" smtClean="0"/>
              <a:t>butanalu</a:t>
            </a:r>
            <a:r>
              <a:rPr lang="cs-CZ" sz="2400" dirty="0" smtClean="0"/>
              <a:t> s manganistanem draselným v přítomnosti kyseliny sírové je: </a:t>
            </a:r>
          </a:p>
          <a:p>
            <a:r>
              <a:rPr lang="cs-CZ" sz="2400" dirty="0" smtClean="0"/>
              <a:t>a) butan-2-on, </a:t>
            </a:r>
            <a:r>
              <a:rPr lang="cs-CZ" sz="2400" b="1" dirty="0" smtClean="0">
                <a:solidFill>
                  <a:srgbClr val="FF0000"/>
                </a:solidFill>
              </a:rPr>
              <a:t>b) kyselina butanová</a:t>
            </a:r>
            <a:r>
              <a:rPr lang="cs-CZ" sz="2400" dirty="0" smtClean="0"/>
              <a:t>, c) butan-1-</a:t>
            </a:r>
            <a:r>
              <a:rPr lang="cs-CZ" sz="2400" dirty="0" err="1" smtClean="0"/>
              <a:t>ol</a:t>
            </a:r>
            <a:r>
              <a:rPr lang="cs-CZ" sz="2400" dirty="0" smtClean="0"/>
              <a:t>, d) butan-2-</a:t>
            </a:r>
            <a:r>
              <a:rPr lang="cs-CZ" sz="2400" dirty="0" err="1" smtClean="0"/>
              <a:t>ol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2.Oxidací pentan-2-</a:t>
            </a:r>
            <a:r>
              <a:rPr lang="cs-CZ" sz="2400" dirty="0" err="1" smtClean="0"/>
              <a:t>olu</a:t>
            </a:r>
            <a:r>
              <a:rPr lang="cs-CZ" sz="2400" dirty="0" smtClean="0"/>
              <a:t> vzniká sloučenina:</a:t>
            </a:r>
          </a:p>
          <a:p>
            <a:r>
              <a:rPr lang="cs-CZ" sz="2400" dirty="0" smtClean="0"/>
              <a:t>a</a:t>
            </a:r>
            <a:r>
              <a:rPr lang="cs-CZ" sz="2400" dirty="0" smtClean="0"/>
              <a:t>) C H</a:t>
            </a:r>
            <a:r>
              <a:rPr lang="cs-CZ" sz="2000" dirty="0" smtClean="0"/>
              <a:t>3</a:t>
            </a:r>
            <a:r>
              <a:rPr lang="cs-CZ" sz="2400" dirty="0" smtClean="0"/>
              <a:t>COOCH</a:t>
            </a:r>
            <a:r>
              <a:rPr lang="cs-CZ" sz="2000" dirty="0" smtClean="0"/>
              <a:t>2</a:t>
            </a:r>
            <a:r>
              <a:rPr lang="cs-CZ" sz="2400" dirty="0" smtClean="0"/>
              <a:t>CH</a:t>
            </a:r>
            <a:r>
              <a:rPr lang="cs-CZ" sz="2000" dirty="0" smtClean="0"/>
              <a:t>2</a:t>
            </a:r>
            <a:r>
              <a:rPr lang="cs-CZ" sz="2400" dirty="0" smtClean="0"/>
              <a:t>CH</a:t>
            </a:r>
            <a:r>
              <a:rPr lang="cs-CZ" sz="2000" dirty="0" smtClean="0"/>
              <a:t>3</a:t>
            </a:r>
            <a:r>
              <a:rPr lang="cs-CZ" sz="2400" dirty="0" smtClean="0"/>
              <a:t>      b) CH</a:t>
            </a:r>
            <a:r>
              <a:rPr lang="cs-CZ" sz="2000" dirty="0" smtClean="0"/>
              <a:t>3</a:t>
            </a:r>
            <a:r>
              <a:rPr lang="cs-CZ" sz="2400" dirty="0" smtClean="0"/>
              <a:t>CH</a:t>
            </a:r>
            <a:r>
              <a:rPr lang="cs-CZ" sz="2000" dirty="0" smtClean="0"/>
              <a:t>2</a:t>
            </a:r>
            <a:r>
              <a:rPr lang="cs-CZ" sz="2400" dirty="0" smtClean="0"/>
              <a:t>COCH</a:t>
            </a:r>
            <a:r>
              <a:rPr lang="cs-CZ" sz="2000" dirty="0" smtClean="0"/>
              <a:t>2</a:t>
            </a:r>
            <a:r>
              <a:rPr lang="cs-CZ" sz="2400" dirty="0" smtClean="0"/>
              <a:t>CH</a:t>
            </a:r>
            <a:r>
              <a:rPr lang="cs-CZ" sz="2000" dirty="0" smtClean="0"/>
              <a:t>3</a:t>
            </a:r>
          </a:p>
          <a:p>
            <a:r>
              <a:rPr lang="cs-CZ" sz="2400" dirty="0" smtClean="0"/>
              <a:t>c</a:t>
            </a:r>
            <a:r>
              <a:rPr lang="cs-CZ" sz="2400" dirty="0" smtClean="0"/>
              <a:t>) CH</a:t>
            </a:r>
            <a:r>
              <a:rPr lang="cs-CZ" sz="2000" dirty="0" smtClean="0"/>
              <a:t>3</a:t>
            </a:r>
            <a:r>
              <a:rPr lang="cs-CZ" sz="2400" dirty="0" smtClean="0"/>
              <a:t>CH</a:t>
            </a:r>
            <a:r>
              <a:rPr lang="cs-CZ" sz="2000" dirty="0" smtClean="0"/>
              <a:t>2</a:t>
            </a:r>
            <a:r>
              <a:rPr lang="cs-CZ" sz="2400" dirty="0" smtClean="0"/>
              <a:t>COOCH</a:t>
            </a:r>
            <a:r>
              <a:rPr lang="cs-CZ" sz="2000" dirty="0" smtClean="0"/>
              <a:t>2</a:t>
            </a:r>
            <a:r>
              <a:rPr lang="cs-CZ" sz="2400" dirty="0" smtClean="0"/>
              <a:t>CH</a:t>
            </a:r>
            <a:r>
              <a:rPr lang="cs-CZ" sz="2000" dirty="0" smtClean="0"/>
              <a:t>3</a:t>
            </a:r>
            <a:r>
              <a:rPr lang="cs-CZ" sz="2400" dirty="0" smtClean="0"/>
              <a:t>        </a:t>
            </a:r>
            <a:r>
              <a:rPr lang="cs-CZ" sz="2400" b="1" dirty="0" smtClean="0">
                <a:solidFill>
                  <a:srgbClr val="FF0000"/>
                </a:solidFill>
              </a:rPr>
              <a:t>d)  CH</a:t>
            </a:r>
            <a:r>
              <a:rPr lang="cs-CZ" sz="2000" b="1" dirty="0" smtClean="0">
                <a:solidFill>
                  <a:srgbClr val="FF0000"/>
                </a:solidFill>
              </a:rPr>
              <a:t>3</a:t>
            </a:r>
            <a:r>
              <a:rPr lang="cs-CZ" sz="2400" b="1" dirty="0" smtClean="0">
                <a:solidFill>
                  <a:srgbClr val="FF0000"/>
                </a:solidFill>
              </a:rPr>
              <a:t>COCH</a:t>
            </a:r>
            <a:r>
              <a:rPr lang="cs-CZ" sz="2000" b="1" dirty="0" smtClean="0">
                <a:solidFill>
                  <a:srgbClr val="FF0000"/>
                </a:solidFill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</a:rPr>
              <a:t>CH</a:t>
            </a:r>
            <a:r>
              <a:rPr lang="cs-CZ" sz="2000" b="1" dirty="0" smtClean="0">
                <a:solidFill>
                  <a:srgbClr val="FF0000"/>
                </a:solidFill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</a:rPr>
              <a:t>CH</a:t>
            </a:r>
            <a:r>
              <a:rPr lang="cs-CZ" sz="2000" b="1" dirty="0" smtClean="0">
                <a:solidFill>
                  <a:srgbClr val="FF0000"/>
                </a:solidFill>
              </a:rPr>
              <a:t>3  </a:t>
            </a:r>
            <a:r>
              <a:rPr lang="cs-CZ" sz="2600" b="1" dirty="0" smtClean="0">
                <a:solidFill>
                  <a:srgbClr val="FF0000"/>
                </a:solidFill>
              </a:rPr>
              <a:t>pentan-2-on</a:t>
            </a:r>
          </a:p>
          <a:p>
            <a:endParaRPr lang="cs-CZ" sz="2000" dirty="0" smtClean="0"/>
          </a:p>
          <a:p>
            <a:r>
              <a:rPr lang="cs-CZ" sz="2400" dirty="0" smtClean="0"/>
              <a:t>3. Sloučeninu vzorce CH2=C-COOH lze pojmenovat: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				CH3</a:t>
            </a:r>
            <a:r>
              <a:rPr lang="cs-CZ" sz="2400" dirty="0" smtClean="0"/>
              <a:t> </a:t>
            </a:r>
          </a:p>
          <a:p>
            <a:pPr>
              <a:buNone/>
            </a:pPr>
            <a:r>
              <a:rPr lang="cs-CZ" sz="2400" dirty="0" smtClean="0"/>
              <a:t> </a:t>
            </a:r>
            <a:r>
              <a:rPr lang="cs-CZ" sz="2400" dirty="0" smtClean="0"/>
              <a:t> a) kyselina akrylová        </a:t>
            </a:r>
            <a:r>
              <a:rPr lang="cs-CZ" sz="2400" b="1" dirty="0" smtClean="0">
                <a:solidFill>
                  <a:srgbClr val="FF0000"/>
                </a:solidFill>
              </a:rPr>
              <a:t>b) kyselina </a:t>
            </a:r>
            <a:r>
              <a:rPr lang="cs-CZ" sz="2400" b="1" dirty="0" err="1" smtClean="0">
                <a:solidFill>
                  <a:srgbClr val="FF0000"/>
                </a:solidFill>
              </a:rPr>
              <a:t>methakrylová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400" dirty="0" smtClean="0"/>
              <a:t> </a:t>
            </a:r>
            <a:r>
              <a:rPr lang="cs-CZ" sz="2400" dirty="0" smtClean="0"/>
              <a:t> c) kyselina butenová       </a:t>
            </a:r>
            <a:r>
              <a:rPr lang="cs-CZ" sz="2400" b="1" dirty="0" smtClean="0">
                <a:solidFill>
                  <a:srgbClr val="FF0000"/>
                </a:solidFill>
              </a:rPr>
              <a:t>d) kyselina 2-</a:t>
            </a:r>
            <a:r>
              <a:rPr lang="cs-CZ" sz="2400" b="1" dirty="0" err="1" smtClean="0">
                <a:solidFill>
                  <a:srgbClr val="FF0000"/>
                </a:solidFill>
              </a:rPr>
              <a:t>methyl</a:t>
            </a:r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r>
              <a:rPr lang="cs-CZ" sz="2400" b="1" dirty="0" err="1" smtClean="0">
                <a:solidFill>
                  <a:srgbClr val="FF0000"/>
                </a:solidFill>
              </a:rPr>
              <a:t>prop</a:t>
            </a:r>
            <a:r>
              <a:rPr lang="cs-CZ" sz="2400" b="1" dirty="0" smtClean="0">
                <a:solidFill>
                  <a:srgbClr val="FF0000"/>
                </a:solidFill>
              </a:rPr>
              <a:t>-2-</a:t>
            </a:r>
            <a:r>
              <a:rPr lang="cs-CZ" sz="2400" b="1" dirty="0" err="1" smtClean="0">
                <a:solidFill>
                  <a:srgbClr val="FF0000"/>
                </a:solidFill>
              </a:rPr>
              <a:t>enová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4067944" y="4221088"/>
            <a:ext cx="0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8. Kyselina maleinová a </a:t>
            </a:r>
            <a:r>
              <a:rPr lang="cs-CZ" sz="2400" dirty="0" err="1" smtClean="0"/>
              <a:t>fumarová</a:t>
            </a:r>
            <a:r>
              <a:rPr lang="cs-CZ" sz="2400" dirty="0" smtClean="0"/>
              <a:t> jsou izomery: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a) geometrické</a:t>
            </a:r>
            <a:r>
              <a:rPr lang="cs-CZ" sz="2400" dirty="0" smtClean="0"/>
              <a:t>		b) optické</a:t>
            </a:r>
          </a:p>
          <a:p>
            <a:r>
              <a:rPr lang="cs-CZ" sz="2400" dirty="0" smtClean="0"/>
              <a:t>c) geometrické i optické      d) řetězcové</a:t>
            </a:r>
          </a:p>
          <a:p>
            <a:endParaRPr lang="cs-CZ" sz="2400" dirty="0" smtClean="0"/>
          </a:p>
          <a:p>
            <a:r>
              <a:rPr lang="cs-CZ" sz="2400" dirty="0" smtClean="0"/>
              <a:t>9. Z uvedených sloučenin je nejsilnější kyselina: </a:t>
            </a:r>
          </a:p>
          <a:p>
            <a:r>
              <a:rPr lang="cs-CZ" sz="2400" dirty="0" smtClean="0"/>
              <a:t>a) benzoová, b) máselná, c) octová, </a:t>
            </a:r>
            <a:r>
              <a:rPr lang="cs-CZ" sz="2400" b="1" dirty="0" smtClean="0">
                <a:solidFill>
                  <a:srgbClr val="FF0000"/>
                </a:solidFill>
              </a:rPr>
              <a:t>d) </a:t>
            </a:r>
            <a:r>
              <a:rPr lang="cs-CZ" sz="2400" b="1" dirty="0" err="1" smtClean="0">
                <a:solidFill>
                  <a:srgbClr val="FF0000"/>
                </a:solidFill>
              </a:rPr>
              <a:t>chloroctová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dirty="0" smtClean="0"/>
          </a:p>
          <a:p>
            <a:r>
              <a:rPr lang="cs-CZ" sz="2400" dirty="0" smtClean="0"/>
              <a:t>10. Pro výrobu plastů se používá kyselina:</a:t>
            </a:r>
          </a:p>
          <a:p>
            <a:r>
              <a:rPr lang="cs-CZ" sz="2400" dirty="0" smtClean="0"/>
              <a:t>a) šťavelová, </a:t>
            </a:r>
            <a:r>
              <a:rPr lang="cs-CZ" sz="2400" b="1" dirty="0" smtClean="0">
                <a:solidFill>
                  <a:srgbClr val="FF0000"/>
                </a:solidFill>
              </a:rPr>
              <a:t>b) adipová</a:t>
            </a:r>
            <a:r>
              <a:rPr lang="cs-CZ" sz="2400" dirty="0" smtClean="0"/>
              <a:t>, c) malonová, </a:t>
            </a:r>
            <a:r>
              <a:rPr lang="cs-CZ" sz="2400" b="1" dirty="0" smtClean="0">
                <a:solidFill>
                  <a:srgbClr val="FF0000"/>
                </a:solidFill>
              </a:rPr>
              <a:t>d) ftalová</a:t>
            </a:r>
          </a:p>
          <a:p>
            <a:endParaRPr lang="cs-CZ" sz="2400" dirty="0" smtClean="0"/>
          </a:p>
          <a:p>
            <a:r>
              <a:rPr lang="cs-CZ" sz="2400" dirty="0" smtClean="0"/>
              <a:t>11. Zahříváním kyseliny malonové vzniká kyselina:</a:t>
            </a:r>
          </a:p>
          <a:p>
            <a:r>
              <a:rPr lang="cs-CZ" sz="2400" dirty="0" smtClean="0"/>
              <a:t>a) mravenčí, </a:t>
            </a:r>
            <a:r>
              <a:rPr lang="cs-CZ" sz="2400" b="1" dirty="0" smtClean="0">
                <a:solidFill>
                  <a:srgbClr val="FF0000"/>
                </a:solidFill>
              </a:rPr>
              <a:t>b) octová</a:t>
            </a:r>
            <a:r>
              <a:rPr lang="cs-CZ" sz="2400" dirty="0" smtClean="0"/>
              <a:t>, c) šťavelová, d) adipová</a:t>
            </a:r>
          </a:p>
          <a:p>
            <a:r>
              <a:rPr lang="cs-CZ" sz="2400" dirty="0" smtClean="0"/>
              <a:t>Jak se tato reakce označuje? </a:t>
            </a:r>
            <a:r>
              <a:rPr lang="cs-CZ" sz="2400" b="1" dirty="0" smtClean="0">
                <a:solidFill>
                  <a:srgbClr val="FF0000"/>
                </a:solidFill>
              </a:rPr>
              <a:t>dekarboxylace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4. Kyselina ftalová a </a:t>
            </a:r>
            <a:r>
              <a:rPr lang="cs-CZ" sz="2400" dirty="0" err="1" smtClean="0"/>
              <a:t>tereftalová</a:t>
            </a:r>
            <a:r>
              <a:rPr lang="cs-CZ" sz="2400" dirty="0" smtClean="0"/>
              <a:t> jsou izomery: 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a) konstituční,  b) poloh</a:t>
            </a:r>
            <a:r>
              <a:rPr lang="cs-CZ" sz="2400" dirty="0" smtClean="0"/>
              <a:t>ové,  c) geometrické, d) optické</a:t>
            </a:r>
          </a:p>
          <a:p>
            <a:endParaRPr lang="cs-CZ" sz="2400" dirty="0" smtClean="0"/>
          </a:p>
          <a:p>
            <a:r>
              <a:rPr lang="cs-CZ" sz="2400" dirty="0" smtClean="0"/>
              <a:t>5. Do skupiny vyšších mastných kyselin patří:</a:t>
            </a:r>
          </a:p>
          <a:p>
            <a:r>
              <a:rPr lang="cs-CZ" sz="2400" dirty="0" smtClean="0"/>
              <a:t>a) kyselina octová, </a:t>
            </a:r>
            <a:r>
              <a:rPr lang="cs-CZ" sz="2400" b="1" dirty="0" smtClean="0">
                <a:solidFill>
                  <a:srgbClr val="FF0000"/>
                </a:solidFill>
              </a:rPr>
              <a:t>b) kyselina palmitová, </a:t>
            </a:r>
            <a:r>
              <a:rPr lang="cs-CZ" sz="2400" dirty="0" smtClean="0"/>
              <a:t>c) kyselina máselná</a:t>
            </a:r>
          </a:p>
          <a:p>
            <a:endParaRPr lang="cs-CZ" sz="2400" dirty="0" smtClean="0"/>
          </a:p>
          <a:p>
            <a:r>
              <a:rPr lang="cs-CZ" sz="2400" dirty="0" smtClean="0"/>
              <a:t>6. Kyselina benzoová může vzniknout například z </a:t>
            </a:r>
            <a:r>
              <a:rPr lang="cs-CZ" sz="2400" dirty="0" err="1" smtClean="0"/>
              <a:t>benzaldhydu</a:t>
            </a:r>
            <a:r>
              <a:rPr lang="cs-CZ" sz="2400" dirty="0" smtClean="0"/>
              <a:t> reakcí: </a:t>
            </a:r>
            <a:r>
              <a:rPr lang="cs-CZ" sz="2400" b="1" dirty="0" smtClean="0">
                <a:solidFill>
                  <a:srgbClr val="FF0000"/>
                </a:solidFill>
              </a:rPr>
              <a:t>a) s kyslíkem</a:t>
            </a:r>
            <a:r>
              <a:rPr lang="cs-CZ" sz="2400" dirty="0" smtClean="0"/>
              <a:t>, b) se síranem draselným, c) s vodíkem, 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d) s manganistanem draselným (oxidace – oxidační činidla)</a:t>
            </a:r>
          </a:p>
          <a:p>
            <a:endParaRPr lang="cs-CZ" sz="2400" dirty="0" smtClean="0"/>
          </a:p>
          <a:p>
            <a:r>
              <a:rPr lang="cs-CZ" sz="2400" dirty="0" smtClean="0"/>
              <a:t>7. Reakcí </a:t>
            </a:r>
            <a:r>
              <a:rPr lang="cs-CZ" sz="2400" dirty="0" err="1" smtClean="0"/>
              <a:t>ethanolu</a:t>
            </a:r>
            <a:r>
              <a:rPr lang="cs-CZ" sz="2400" dirty="0" smtClean="0"/>
              <a:t> s kyselinou octovou v přítomnosti katalyzátoru  (</a:t>
            </a:r>
            <a:r>
              <a:rPr lang="cs-CZ" sz="2400" dirty="0" err="1" smtClean="0"/>
              <a:t>konc</a:t>
            </a:r>
            <a:r>
              <a:rPr lang="cs-CZ" sz="2400" dirty="0" smtClean="0"/>
              <a:t>. H</a:t>
            </a:r>
            <a:r>
              <a:rPr lang="cs-CZ" sz="2000" dirty="0" smtClean="0"/>
              <a:t>2</a:t>
            </a:r>
            <a:r>
              <a:rPr lang="cs-CZ" sz="2400" dirty="0" smtClean="0"/>
              <a:t>SO</a:t>
            </a:r>
            <a:r>
              <a:rPr lang="cs-CZ" sz="2000" dirty="0" smtClean="0"/>
              <a:t>4</a:t>
            </a:r>
            <a:r>
              <a:rPr lang="cs-CZ" sz="2400" dirty="0" smtClean="0"/>
              <a:t>) vzniká: (jaký je to typ reakce?)</a:t>
            </a:r>
          </a:p>
          <a:p>
            <a:r>
              <a:rPr lang="cs-CZ" sz="2400" dirty="0" smtClean="0"/>
              <a:t>a) CH</a:t>
            </a:r>
            <a:r>
              <a:rPr lang="cs-CZ" sz="2000" dirty="0" smtClean="0"/>
              <a:t>3</a:t>
            </a:r>
            <a:r>
              <a:rPr lang="cs-CZ" sz="2400" dirty="0" smtClean="0"/>
              <a:t>CH</a:t>
            </a:r>
            <a:r>
              <a:rPr lang="cs-CZ" sz="2000" dirty="0" smtClean="0"/>
              <a:t>2</a:t>
            </a:r>
            <a:r>
              <a:rPr lang="cs-CZ" sz="2400" dirty="0" smtClean="0"/>
              <a:t>COOCH</a:t>
            </a:r>
            <a:r>
              <a:rPr lang="cs-CZ" sz="2000" dirty="0" smtClean="0"/>
              <a:t>3</a:t>
            </a:r>
            <a:r>
              <a:rPr lang="cs-CZ" sz="2400" dirty="0" smtClean="0"/>
              <a:t>		b) HCOOCH</a:t>
            </a:r>
            <a:r>
              <a:rPr lang="cs-CZ" sz="2000" dirty="0" smtClean="0"/>
              <a:t>2</a:t>
            </a:r>
            <a:r>
              <a:rPr lang="cs-CZ" sz="2400" dirty="0" smtClean="0"/>
              <a:t>CH</a:t>
            </a:r>
            <a:r>
              <a:rPr lang="cs-CZ" sz="2000" dirty="0" smtClean="0"/>
              <a:t>2</a:t>
            </a:r>
            <a:r>
              <a:rPr lang="cs-CZ" sz="2400" dirty="0" smtClean="0"/>
              <a:t>CH</a:t>
            </a:r>
            <a:r>
              <a:rPr lang="cs-CZ" sz="2000" dirty="0" smtClean="0"/>
              <a:t>3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c) CH</a:t>
            </a:r>
            <a:r>
              <a:rPr lang="cs-CZ" sz="2000" b="1" dirty="0" smtClean="0">
                <a:solidFill>
                  <a:srgbClr val="FF0000"/>
                </a:solidFill>
              </a:rPr>
              <a:t>3</a:t>
            </a:r>
            <a:r>
              <a:rPr lang="cs-CZ" sz="2400" b="1" dirty="0" smtClean="0">
                <a:solidFill>
                  <a:srgbClr val="FF0000"/>
                </a:solidFill>
              </a:rPr>
              <a:t>COOCH</a:t>
            </a:r>
            <a:r>
              <a:rPr lang="cs-CZ" sz="2000" b="1" dirty="0" smtClean="0">
                <a:solidFill>
                  <a:srgbClr val="FF0000"/>
                </a:solidFill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</a:rPr>
              <a:t>CH</a:t>
            </a:r>
            <a:r>
              <a:rPr lang="cs-CZ" sz="2000" b="1" dirty="0" smtClean="0">
                <a:solidFill>
                  <a:srgbClr val="FF0000"/>
                </a:solidFill>
              </a:rPr>
              <a:t>3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  </a:t>
            </a:r>
            <a:r>
              <a:rPr lang="cs-CZ" sz="2400" dirty="0" smtClean="0"/>
              <a:t>d) CH</a:t>
            </a:r>
            <a:r>
              <a:rPr lang="cs-CZ" sz="2000" dirty="0" smtClean="0"/>
              <a:t>3</a:t>
            </a:r>
            <a:r>
              <a:rPr lang="cs-CZ" sz="2400" dirty="0" smtClean="0"/>
              <a:t>COOCH</a:t>
            </a:r>
            <a:r>
              <a:rPr lang="cs-CZ" sz="2000" dirty="0" smtClean="0"/>
              <a:t>3</a:t>
            </a:r>
          </a:p>
          <a:p>
            <a:r>
              <a:rPr lang="cs-CZ" sz="2600" b="1" dirty="0" smtClean="0">
                <a:solidFill>
                  <a:srgbClr val="FF0000"/>
                </a:solidFill>
              </a:rPr>
              <a:t>esterifikace</a:t>
            </a:r>
            <a:endParaRPr lang="cs-CZ" sz="2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fontScale="92500" lnSpcReduction="20000"/>
          </a:bodyPr>
          <a:lstStyle/>
          <a:p>
            <a:pPr indent="14288">
              <a:buNone/>
            </a:pPr>
            <a:r>
              <a:rPr lang="cs-CZ" sz="1800" dirty="0" smtClean="0"/>
              <a:t>1., 2, . 4. – 6.: archiv autorky</a:t>
            </a:r>
          </a:p>
          <a:p>
            <a:pPr indent="14288">
              <a:buNone/>
            </a:pPr>
            <a:r>
              <a:rPr lang="cs-CZ" sz="1800" dirty="0" smtClean="0"/>
              <a:t>3. : </a:t>
            </a:r>
            <a:r>
              <a:rPr lang="cs-CZ" sz="1800" dirty="0" smtClean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</a:t>
            </a:r>
            <a:r>
              <a:rPr lang="cs-CZ" sz="1800" dirty="0" err="1" smtClean="0">
                <a:hlinkClick r:id="rId2"/>
              </a:rPr>
              <a:t>ceskatelevize.cz</a:t>
            </a:r>
            <a:endParaRPr lang="cs-CZ" sz="1800" dirty="0" smtClean="0"/>
          </a:p>
          <a:p>
            <a:pPr indent="14288">
              <a:buNone/>
            </a:pPr>
            <a:endParaRPr lang="cs-CZ" sz="1800" dirty="0" smtClean="0"/>
          </a:p>
          <a:p>
            <a:pPr indent="14288">
              <a:buNone/>
            </a:pPr>
            <a:endParaRPr lang="cs-CZ" sz="1800" dirty="0" smtClean="0"/>
          </a:p>
          <a:p>
            <a:pPr indent="14288">
              <a:buNone/>
            </a:pPr>
            <a:endParaRPr lang="cs-CZ" sz="1800" dirty="0" smtClean="0"/>
          </a:p>
          <a:p>
            <a:pPr indent="14288">
              <a:buNone/>
            </a:pPr>
            <a:endParaRPr lang="cs-CZ" sz="1800" dirty="0" smtClean="0"/>
          </a:p>
          <a:p>
            <a:pPr indent="14288">
              <a:buNone/>
            </a:pPr>
            <a:endParaRPr lang="cs-CZ" sz="1800" dirty="0" smtClean="0"/>
          </a:p>
          <a:p>
            <a:pPr indent="14288">
              <a:buNone/>
            </a:pPr>
            <a:endParaRPr lang="cs-CZ" sz="1800" dirty="0" smtClean="0"/>
          </a:p>
          <a:p>
            <a:pPr indent="14288">
              <a:buNone/>
            </a:pPr>
            <a:endParaRPr lang="cs-CZ" sz="1800" dirty="0" smtClean="0"/>
          </a:p>
          <a:p>
            <a:pPr indent="14288">
              <a:buNone/>
            </a:pPr>
            <a:endParaRPr lang="cs-CZ" sz="1800" dirty="0" smtClean="0"/>
          </a:p>
          <a:p>
            <a:pPr indent="14288">
              <a:buNone/>
            </a:pPr>
            <a:endParaRPr lang="cs-CZ" sz="1800" dirty="0" smtClean="0"/>
          </a:p>
          <a:p>
            <a:pPr indent="14288">
              <a:buNone/>
            </a:pPr>
            <a:endParaRPr lang="cs-CZ" sz="1800" dirty="0" smtClean="0"/>
          </a:p>
          <a:p>
            <a:pPr indent="14288">
              <a:buNone/>
            </a:pPr>
            <a:endParaRPr lang="cs-CZ" sz="1800" dirty="0" smtClean="0"/>
          </a:p>
          <a:p>
            <a:pPr indent="14288">
              <a:buNone/>
            </a:pPr>
            <a:endParaRPr lang="cs-CZ" sz="1800" dirty="0" smtClean="0"/>
          </a:p>
          <a:p>
            <a:pPr indent="14288">
              <a:buNone/>
            </a:pPr>
            <a:endParaRPr lang="cs-CZ" sz="1800" dirty="0" smtClean="0"/>
          </a:p>
          <a:p>
            <a:pPr indent="14288">
              <a:buNone/>
            </a:pPr>
            <a:endParaRPr lang="cs-CZ" sz="1800" dirty="0" smtClean="0"/>
          </a:p>
          <a:p>
            <a:pPr indent="14288">
              <a:buNone/>
            </a:pPr>
            <a:endParaRPr lang="cs-CZ" sz="1800" dirty="0" smtClean="0"/>
          </a:p>
          <a:p>
            <a:pPr indent="14288">
              <a:buNone/>
            </a:pPr>
            <a:r>
              <a:rPr lang="cs-CZ" sz="1800" dirty="0" smtClean="0"/>
              <a:t> </a:t>
            </a:r>
          </a:p>
          <a:p>
            <a:pPr indent="14288">
              <a:buNone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827584" y="1628800"/>
            <a:ext cx="48400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7. </a:t>
            </a:r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eldar.cz/herbar/nahledy/stovik_lucni.jpg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2" y="1988840"/>
            <a:ext cx="57606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8.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biolib.cz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/image/id2913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64096" y="2348880"/>
            <a:ext cx="75243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dirty="0" smtClean="0"/>
              <a:t>9. </a:t>
            </a:r>
            <a:r>
              <a:rPr lang="cs-CZ" dirty="0" smtClean="0">
                <a:hlinkClick r:id="rId5"/>
              </a:rPr>
              <a:t>http://frvs2011.ptacisvet.cz/?</a:t>
            </a:r>
            <a:r>
              <a:rPr lang="cs-CZ" dirty="0" err="1" smtClean="0">
                <a:hlinkClick r:id="rId5"/>
              </a:rPr>
              <a:t>title</a:t>
            </a:r>
            <a:r>
              <a:rPr lang="cs-CZ" dirty="0" smtClean="0">
                <a:hlinkClick r:id="rId5"/>
              </a:rPr>
              <a:t>=foto-</a:t>
            </a:r>
            <a:r>
              <a:rPr lang="cs-CZ" dirty="0" err="1" smtClean="0">
                <a:hlinkClick r:id="rId5"/>
              </a:rPr>
              <a:t>eukarya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rostlinna</a:t>
            </a:r>
            <a:r>
              <a:rPr lang="cs-CZ" dirty="0" smtClean="0">
                <a:hlinkClick r:id="rId5"/>
              </a:rPr>
              <a:t>_</a:t>
            </a:r>
            <a:r>
              <a:rPr lang="cs-CZ" dirty="0" err="1" smtClean="0">
                <a:hlinkClick r:id="rId5"/>
              </a:rPr>
              <a:t>bunka</a:t>
            </a:r>
            <a:r>
              <a:rPr lang="cs-CZ" dirty="0" smtClean="0">
                <a:hlinkClick r:id="rId5"/>
              </a:rPr>
              <a:t>&amp;</a:t>
            </a:r>
            <a:r>
              <a:rPr lang="cs-CZ" dirty="0" err="1" smtClean="0">
                <a:hlinkClick r:id="rId5"/>
              </a:rPr>
              <a:t>lang</a:t>
            </a:r>
            <a:r>
              <a:rPr lang="cs-CZ" dirty="0" smtClean="0">
                <a:hlinkClick r:id="rId5"/>
              </a:rPr>
              <a:t>=</a:t>
            </a:r>
            <a:r>
              <a:rPr lang="cs-CZ" dirty="0" err="1" smtClean="0">
                <a:hlinkClick r:id="rId5"/>
              </a:rPr>
              <a:t>cz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7" name="Obdélník 6"/>
          <p:cNvSpPr/>
          <p:nvPr/>
        </p:nvSpPr>
        <p:spPr>
          <a:xfrm>
            <a:off x="827584" y="2708920"/>
            <a:ext cx="77048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10.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6"/>
              </a:rPr>
              <a:t>www.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6"/>
              </a:rPr>
              <a:t>chemical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6"/>
              </a:rPr>
              <a:t>-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6"/>
              </a:rPr>
              <a:t>engineering.co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6"/>
              </a:rPr>
              <a:t>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6"/>
              </a:rPr>
              <a:t>wp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6"/>
              </a:rPr>
              <a:t>-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6"/>
              </a:rPr>
              <a:t>content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6"/>
              </a:rPr>
              <a:t>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6"/>
              </a:rPr>
              <a:t>uploads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6"/>
              </a:rPr>
              <a:t>/2012/05/NYLON2.jpg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27584" y="3284984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12. </a:t>
            </a:r>
            <a:r>
              <a:rPr lang="cs-CZ" dirty="0" smtClean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upload.wikimedia.org/wikipedia/commons/8/8c/PA6-PA66.png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27584" y="2996952"/>
            <a:ext cx="415472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11. </a:t>
            </a:r>
            <a:r>
              <a:rPr lang="cs-CZ" dirty="0" smtClean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</a:t>
            </a:r>
            <a:r>
              <a:rPr lang="cs-CZ" dirty="0" err="1" smtClean="0">
                <a:hlinkClick r:id="rId8"/>
              </a:rPr>
              <a:t>onion.sk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ostatne</a:t>
            </a:r>
            <a:r>
              <a:rPr lang="cs-CZ" dirty="0" smtClean="0">
                <a:hlinkClick r:id="rId8"/>
              </a:rPr>
              <a:t>/silon.</a:t>
            </a:r>
            <a:r>
              <a:rPr lang="cs-CZ" dirty="0" err="1" smtClean="0">
                <a:hlinkClick r:id="rId8"/>
              </a:rPr>
              <a:t>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827584" y="3573016"/>
            <a:ext cx="78488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13.http://</a:t>
            </a:r>
            <a:r>
              <a:rPr lang="cs-CZ" dirty="0" smtClean="0"/>
              <a:t>upload.wikimedia.org/wikipedia/commons/thumb/1/18/Benzoid_acid.j   </a:t>
            </a:r>
            <a:r>
              <a:rPr lang="cs-CZ" dirty="0" err="1" smtClean="0"/>
              <a:t>pg</a:t>
            </a:r>
            <a:r>
              <a:rPr lang="cs-CZ" dirty="0" smtClean="0"/>
              <a:t>/250px-</a:t>
            </a:r>
            <a:r>
              <a:rPr lang="cs-CZ" dirty="0" err="1" smtClean="0"/>
              <a:t>Benzoid</a:t>
            </a:r>
            <a:r>
              <a:rPr lang="cs-CZ" dirty="0" smtClean="0"/>
              <a:t>_</a:t>
            </a:r>
            <a:r>
              <a:rPr lang="cs-CZ" dirty="0" err="1" smtClean="0"/>
              <a:t>acid.jpg</a:t>
            </a:r>
            <a:endParaRPr lang="cs-CZ" dirty="0" smtClean="0"/>
          </a:p>
          <a:p>
            <a:endParaRPr lang="cs-CZ" dirty="0" smtClean="0"/>
          </a:p>
        </p:txBody>
      </p:sp>
      <p:sp>
        <p:nvSpPr>
          <p:cNvPr id="11" name="Obdélník 10"/>
          <p:cNvSpPr/>
          <p:nvPr/>
        </p:nvSpPr>
        <p:spPr>
          <a:xfrm>
            <a:off x="827584" y="4221088"/>
            <a:ext cx="83164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14. </a:t>
            </a:r>
            <a:r>
              <a:rPr lang="cs-CZ" dirty="0" smtClean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recepty-</a:t>
            </a:r>
            <a:r>
              <a:rPr lang="cs-CZ" dirty="0" err="1" smtClean="0">
                <a:hlinkClick r:id="rId9"/>
              </a:rPr>
              <a:t>vlasta</a:t>
            </a:r>
            <a:r>
              <a:rPr lang="cs-CZ" dirty="0" smtClean="0">
                <a:hlinkClick r:id="rId9"/>
              </a:rPr>
              <a:t>-cz.imag3box.net/</a:t>
            </a:r>
            <a:r>
              <a:rPr lang="cs-CZ" dirty="0" err="1" smtClean="0">
                <a:hlinkClick r:id="rId9"/>
              </a:rPr>
              <a:t>cache</a:t>
            </a:r>
            <a:r>
              <a:rPr lang="cs-CZ" dirty="0" smtClean="0">
                <a:hlinkClick r:id="rId9"/>
              </a:rPr>
              <a:t>/16/2d/162db47bcfd60a7a380775e506e561f6.jpg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827584" y="4797152"/>
            <a:ext cx="74888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15.http://</a:t>
            </a:r>
            <a:r>
              <a:rPr lang="cs-CZ" dirty="0" smtClean="0"/>
              <a:t>upload.wikimedia.org/wikipedia/commons/f/f8/Phenolphthalein-at-pH-9.jpg</a:t>
            </a:r>
          </a:p>
          <a:p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827584" y="5373216"/>
            <a:ext cx="28584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16. </a:t>
            </a:r>
            <a:r>
              <a:rPr lang="cs-CZ" dirty="0" err="1" smtClean="0"/>
              <a:t>Google</a:t>
            </a:r>
            <a:r>
              <a:rPr lang="cs-CZ" dirty="0" smtClean="0"/>
              <a:t>/</a:t>
            </a:r>
            <a:r>
              <a:rPr lang="cs-CZ" dirty="0" err="1" smtClean="0"/>
              <a:t>Pictures</a:t>
            </a:r>
            <a:r>
              <a:rPr lang="cs-CZ" dirty="0" smtClean="0"/>
              <a:t> </a:t>
            </a:r>
            <a:r>
              <a:rPr lang="cs-CZ" dirty="0" smtClean="0"/>
              <a:t>Desktop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17.http://</a:t>
            </a:r>
            <a:r>
              <a:rPr lang="cs-CZ" sz="1800" dirty="0" smtClean="0"/>
              <a:t>upload.wikimedia.org/wikipedia/commons/f/ff/Polyethylene_terephthalate.svg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2132856"/>
            <a:ext cx="7776864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18. </a:t>
            </a:r>
            <a:r>
              <a:rPr lang="cs-CZ" dirty="0" smtClean="0">
                <a:hlinkClick r:id="rId2"/>
              </a:rPr>
              <a:t>http://ecx.images-amazon.com/images/I/41RzyJTfzHL.jpg</a:t>
            </a:r>
            <a:endParaRPr lang="cs-CZ" dirty="0" smtClean="0"/>
          </a:p>
          <a:p>
            <a:r>
              <a:rPr lang="cs-CZ" dirty="0" smtClean="0"/>
              <a:t>19. NEUVEDEN. </a:t>
            </a:r>
            <a:r>
              <a:rPr lang="cs-CZ" i="1" dirty="0" smtClean="0">
                <a:hlinkClick r:id="rId3"/>
              </a:rPr>
              <a:t>http://www.</a:t>
            </a:r>
            <a:r>
              <a:rPr lang="cs-CZ" i="1" dirty="0" err="1" smtClean="0">
                <a:hlinkClick r:id="rId3"/>
              </a:rPr>
              <a:t>voto.cz</a:t>
            </a:r>
            <a:r>
              <a:rPr lang="cs-CZ" i="1" dirty="0" smtClean="0">
                <a:hlinkClick r:id="rId3"/>
              </a:rPr>
              <a:t>/</a:t>
            </a:r>
            <a:r>
              <a:rPr lang="cs-CZ" dirty="0" smtClean="0"/>
              <a:t> Dostupný na WWW: </a:t>
            </a:r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voto.cz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img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vanicka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small.jpg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800" dirty="0" smtClean="0"/>
              <a:t>Literatura</a:t>
            </a:r>
          </a:p>
          <a:p>
            <a:r>
              <a:rPr lang="cs-CZ" sz="2000" dirty="0" smtClean="0"/>
              <a:t>M. </a:t>
            </a:r>
            <a:r>
              <a:rPr lang="cs-CZ" sz="2000" dirty="0" err="1" smtClean="0"/>
              <a:t>Kodíček</a:t>
            </a:r>
            <a:r>
              <a:rPr lang="cs-CZ" sz="2000" dirty="0" smtClean="0"/>
              <a:t>: Chemie pro gymnázia v testových otázkách, SPN a.s., Praha 1998</a:t>
            </a:r>
            <a:r>
              <a:rPr lang="cs-CZ" sz="2000" dirty="0" smtClean="0"/>
              <a:t>. </a:t>
            </a:r>
            <a:endParaRPr lang="cs-CZ" sz="2000" dirty="0" smtClean="0"/>
          </a:p>
          <a:p>
            <a:r>
              <a:rPr lang="cs-CZ" sz="2000" dirty="0" smtClean="0"/>
              <a:t>J. Pacák</a:t>
            </a:r>
            <a:r>
              <a:rPr lang="cs-CZ" sz="2000" dirty="0" smtClean="0"/>
              <a:t>, J. Čipera, J. </a:t>
            </a:r>
            <a:r>
              <a:rPr lang="cs-CZ" sz="2000" dirty="0" err="1" smtClean="0"/>
              <a:t>Halbych</a:t>
            </a:r>
            <a:r>
              <a:rPr lang="cs-CZ" sz="2000" dirty="0" smtClean="0"/>
              <a:t>, P. </a:t>
            </a:r>
            <a:r>
              <a:rPr lang="cs-CZ" sz="2000" dirty="0" err="1" smtClean="0"/>
              <a:t>Hrnčiar</a:t>
            </a:r>
            <a:r>
              <a:rPr lang="cs-CZ" sz="2000" dirty="0" smtClean="0"/>
              <a:t>, J. Kopřiva: Chemie pro II. Ročník gymnázií, SPN, Praha 1985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543</TotalTime>
  <Words>972</Words>
  <Application>Microsoft Office PowerPoint</Application>
  <PresentationFormat>Předvádění na obrazovce (4:3)</PresentationFormat>
  <Paragraphs>312</Paragraphs>
  <Slides>33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Motiv sady Office</vt:lpstr>
      <vt:lpstr>Snímek 1</vt:lpstr>
      <vt:lpstr>ANOTACE</vt:lpstr>
      <vt:lpstr>KARBOXYLOVÉ KYSELINY</vt:lpstr>
      <vt:lpstr>A) monokarboxylové</vt:lpstr>
      <vt:lpstr>Vlastnosti </vt:lpstr>
      <vt:lpstr>Snímek 6</vt:lpstr>
      <vt:lpstr>Snímek 7</vt:lpstr>
      <vt:lpstr>Snímek 8</vt:lpstr>
      <vt:lpstr>   </vt:lpstr>
      <vt:lpstr>Snímek 10</vt:lpstr>
      <vt:lpstr>Snímek 11</vt:lpstr>
      <vt:lpstr>Snímek 12</vt:lpstr>
      <vt:lpstr>B) dikarboxylové</vt:lpstr>
      <vt:lpstr>Šťovík        </vt:lpstr>
      <vt:lpstr>Reveň </vt:lpstr>
      <vt:lpstr>Snímek 16</vt:lpstr>
      <vt:lpstr>Kyselina adipová</vt:lpstr>
      <vt:lpstr>Kyselina maleinová</vt:lpstr>
      <vt:lpstr>Kyselina fumarová</vt:lpstr>
      <vt:lpstr>C) aromatické</vt:lpstr>
      <vt:lpstr>Snímek 21</vt:lpstr>
      <vt:lpstr>Snímek 22</vt:lpstr>
      <vt:lpstr>Kyselina ftalová</vt:lpstr>
      <vt:lpstr>Kyselina tereftalová</vt:lpstr>
      <vt:lpstr>Snímek 25</vt:lpstr>
      <vt:lpstr>Kontrolní otázky</vt:lpstr>
      <vt:lpstr>Snímek 27</vt:lpstr>
      <vt:lpstr>Snímek 28</vt:lpstr>
      <vt:lpstr>Řešení </vt:lpstr>
      <vt:lpstr>Snímek 30</vt:lpstr>
      <vt:lpstr>Snímek 31</vt:lpstr>
      <vt:lpstr>CITACE</vt:lpstr>
      <vt:lpstr>Snímek 33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KARBOXYLOVÉ KYSELINY</dc:title>
  <dc:creator>lenka</dc:creator>
  <cp:lastModifiedBy>uživatel</cp:lastModifiedBy>
  <cp:revision>58</cp:revision>
  <dcterms:created xsi:type="dcterms:W3CDTF">2012-06-03T20:55:22Z</dcterms:created>
  <dcterms:modified xsi:type="dcterms:W3CDTF">2013-04-07T14:11:14Z</dcterms:modified>
</cp:coreProperties>
</file>