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notesMasterIdLst>
    <p:notesMasterId r:id="rId15"/>
  </p:notesMasterIdLst>
  <p:sldIdLst>
    <p:sldId id="309" r:id="rId2"/>
    <p:sldId id="310" r:id="rId3"/>
    <p:sldId id="256" r:id="rId4"/>
    <p:sldId id="291" r:id="rId5"/>
    <p:sldId id="257" r:id="rId6"/>
    <p:sldId id="267" r:id="rId7"/>
    <p:sldId id="270" r:id="rId8"/>
    <p:sldId id="279" r:id="rId9"/>
    <p:sldId id="292" r:id="rId10"/>
    <p:sldId id="294" r:id="rId11"/>
    <p:sldId id="276" r:id="rId12"/>
    <p:sldId id="293" r:id="rId13"/>
    <p:sldId id="31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CC"/>
    <a:srgbClr val="DBFDF4"/>
    <a:srgbClr val="ECFEF9"/>
    <a:srgbClr val="000000"/>
    <a:srgbClr val="CCFFFF"/>
    <a:srgbClr val="9FC4FB"/>
    <a:srgbClr val="C4FCED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16" autoAdjust="0"/>
    <p:restoredTop sz="94660"/>
  </p:normalViewPr>
  <p:slideViewPr>
    <p:cSldViewPr>
      <p:cViewPr>
        <p:scale>
          <a:sx n="76" d="100"/>
          <a:sy n="76" d="100"/>
        </p:scale>
        <p:origin x="-138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947547-8471-4B23-A2C3-29A7C530D675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123AA8-DD1E-4E1A-9AA8-26620505C6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506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6C327-A3C9-4DFF-AEFB-E2A3A02D6686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76422-B6B3-418B-97A9-6AA0A23BA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733050"/>
      </p:ext>
    </p:extLst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B2705-4490-40BB-9D72-362D9CAB1C0A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05B26-9CB7-4D9F-9CE6-5D81F124D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788228"/>
      </p:ext>
    </p:extLst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41425-D271-4BD3-96AD-736AD0E4EB5A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4A356-69D7-4F4F-A24C-0CFBA3E2D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3172"/>
      </p:ext>
    </p:extLst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03940-D1F5-447A-941D-0418608097C6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E1A7D-F0EE-420E-8AB0-5B3FA827D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740616"/>
      </p:ext>
    </p:extLst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628CC-3A07-4F00-947C-5DC2D955A818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17C44-D813-424B-B6BD-9EBD9EAB4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778746"/>
      </p:ext>
    </p:extLst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97DD3-03B6-4DB1-B2EF-94A7F09E8106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A0E64-9A12-45EC-BBB3-27B6F7BA2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632421"/>
      </p:ext>
    </p:extLst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6068F-D532-4B6E-8121-FA8B4C3B3D4E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C46A5-2BE9-4CD1-8AEB-7EC280490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249079"/>
      </p:ext>
    </p:extLst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6AAA9-D7F1-454A-B234-4A77A6DA943B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997A5-823C-423C-99B7-C70492736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668031"/>
      </p:ext>
    </p:extLst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A327E-D11D-4387-AA0C-173BEAAD461B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84C96-E96E-4CD5-805F-39D91E9F5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550362"/>
      </p:ext>
    </p:extLst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FCECC-F7A3-4F47-BA89-23EB3191C5A3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47027-14FE-4576-9B7E-A20FDFA33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44783"/>
      </p:ext>
    </p:extLst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419F2-5386-47D7-B0C6-460652BA9112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DE412-0C73-4AA5-9BAE-049EE4490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325330"/>
      </p:ext>
    </p:extLst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5E5E96C-125C-4692-9A0F-592FD614EB36}" type="datetimeFigureOut">
              <a:rPr lang="cs-CZ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43D2196-D18E-4190-9167-1CC485943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4.wmf"/><Relationship Id="rId5" Type="http://schemas.openxmlformats.org/officeDocument/2006/relationships/control" Target="../activeX/activeX4.xml"/><Relationship Id="rId10" Type="http://schemas.openxmlformats.org/officeDocument/2006/relationships/slideLayout" Target="../slideLayouts/slideLayout2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313542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Předložky místa – 1. část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9618315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92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Předložky se 3. a 4. pádem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7900" y="4221163"/>
            <a:ext cx="3671888" cy="6477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Předložky místa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2780928"/>
          <a:ext cx="8229600" cy="30600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12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an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na,</a:t>
                      </a:r>
                      <a:r>
                        <a:rPr lang="cs-CZ" sz="2400" i="1" baseline="0" dirty="0" smtClean="0"/>
                        <a:t> u, k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über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nad, přes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auf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na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unter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pod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hinter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za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vor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před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in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v, do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zwischen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mezi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neben</a:t>
                      </a:r>
                      <a:endParaRPr lang="cs-CZ" sz="2400" b="1" dirty="0"/>
                    </a:p>
                  </a:txBody>
                  <a:tcPr anchor="ctr">
                    <a:lnR w="9525" cap="flat" cmpd="sng" algn="ctr">
                      <a:noFill/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i="1" dirty="0" smtClean="0"/>
                        <a:t>vedle</a:t>
                      </a:r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</a:tcPr>
                </a:tc>
                <a:tc gridSpan="2"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ctr">
                    <a:lnB w="9525" cap="flat" cmpd="sng" algn="ctr">
                      <a:noFill/>
                      <a:prstDash val="soli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sz="2400" i="1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 flipH="1">
            <a:off x="3635375" y="2852738"/>
            <a:ext cx="46038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08400" y="3068638"/>
            <a:ext cx="142875" cy="14446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rot="5400000" flipH="1">
            <a:off x="3648869" y="3559969"/>
            <a:ext cx="46037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563938" y="3644900"/>
            <a:ext cx="144462" cy="14446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67544" y="332657"/>
            <a:ext cx="8132440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/>
              <a:t>Předložky místa se 3. a 4. pádem</a:t>
            </a:r>
            <a:endParaRPr lang="cs-CZ" sz="4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71600" y="260649"/>
            <a:ext cx="7412360" cy="11521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 err="1"/>
              <a:t>wo</a:t>
            </a:r>
            <a:r>
              <a:rPr lang="cs-CZ" sz="4400" b="1" dirty="0"/>
              <a:t> ?</a:t>
            </a:r>
            <a:r>
              <a:rPr lang="cs-CZ" sz="4400" dirty="0"/>
              <a:t>	kde?	3. pád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2349500"/>
          <a:ext cx="6096000" cy="22703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3990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mužský rod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ženský rod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střední rod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množné číslo</a:t>
                      </a:r>
                      <a:endParaRPr lang="cs-CZ" sz="1800" dirty="0"/>
                    </a:p>
                  </a:txBody>
                  <a:tcPr marT="45707" marB="45707"/>
                </a:tc>
              </a:tr>
              <a:tr h="37073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1.pád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die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das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die</a:t>
                      </a:r>
                      <a:endParaRPr lang="cs-CZ" sz="1800" dirty="0"/>
                    </a:p>
                  </a:txBody>
                  <a:tcPr marT="45707" marB="45707"/>
                </a:tc>
              </a:tr>
              <a:tr h="37073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2. pád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des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des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/>
                </a:tc>
              </a:tr>
              <a:tr h="518015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3.</a:t>
                      </a:r>
                      <a:r>
                        <a:rPr lang="cs-CZ" sz="2800" b="1" baseline="0" dirty="0" smtClean="0"/>
                        <a:t> pád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dem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der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dem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den</a:t>
                      </a:r>
                      <a:endParaRPr lang="cs-CZ" sz="2800" b="1" dirty="0"/>
                    </a:p>
                  </a:txBody>
                  <a:tcPr marT="45707" marB="45707"/>
                </a:tc>
              </a:tr>
              <a:tr h="37073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4. pád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den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die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das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die</a:t>
                      </a:r>
                      <a:endParaRPr lang="cs-CZ" sz="1800" dirty="0"/>
                    </a:p>
                  </a:txBody>
                  <a:tcPr marT="45707" marB="45707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159000" y="5229225"/>
            <a:ext cx="4826000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err="1"/>
              <a:t>auf</a:t>
            </a:r>
            <a:r>
              <a:rPr lang="cs-CZ" sz="2800" b="1" dirty="0"/>
              <a:t> </a:t>
            </a:r>
            <a:r>
              <a:rPr lang="cs-CZ" sz="2800" b="1" dirty="0" err="1"/>
              <a:t>dem</a:t>
            </a:r>
            <a:r>
              <a:rPr lang="cs-CZ" sz="2800" b="1" dirty="0"/>
              <a:t> </a:t>
            </a:r>
            <a:r>
              <a:rPr lang="cs-CZ" sz="2800" dirty="0" err="1"/>
              <a:t>Tisch</a:t>
            </a:r>
            <a:r>
              <a:rPr lang="cs-CZ" sz="2800" dirty="0"/>
              <a:t> 	</a:t>
            </a:r>
            <a:r>
              <a:rPr lang="cs-CZ" sz="2800" i="1" dirty="0"/>
              <a:t>na stole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524000" y="2420938"/>
          <a:ext cx="6096000" cy="22703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3990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mužský rod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ženský rod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střední rod</a:t>
                      </a:r>
                      <a:endParaRPr lang="cs-CZ" sz="1800" dirty="0"/>
                    </a:p>
                  </a:txBody>
                  <a:tcPr marT="45707" marB="45707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množné číslo</a:t>
                      </a:r>
                      <a:endParaRPr lang="cs-CZ" sz="1800" dirty="0"/>
                    </a:p>
                  </a:txBody>
                  <a:tcPr marT="45707" marB="45707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73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1.pád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die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das</a:t>
                      </a:r>
                      <a:endParaRPr lang="cs-CZ" sz="1800" dirty="0"/>
                    </a:p>
                  </a:txBody>
                  <a:tcPr marT="45707" marB="45707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die</a:t>
                      </a:r>
                      <a:endParaRPr lang="cs-CZ" sz="1800" dirty="0"/>
                    </a:p>
                  </a:txBody>
                  <a:tcPr marT="45707" marB="45707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73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2. pád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des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des</a:t>
                      </a:r>
                      <a:endParaRPr lang="cs-CZ" sz="1800" dirty="0"/>
                    </a:p>
                  </a:txBody>
                  <a:tcPr marT="45707" marB="45707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73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</a:t>
                      </a:r>
                      <a:r>
                        <a:rPr lang="cs-CZ" sz="1800" baseline="0" dirty="0" smtClean="0"/>
                        <a:t> pád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dem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der</a:t>
                      </a:r>
                      <a:endParaRPr lang="cs-CZ" sz="1800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dem</a:t>
                      </a:r>
                      <a:endParaRPr lang="cs-CZ" sz="1800" dirty="0"/>
                    </a:p>
                  </a:txBody>
                  <a:tcPr marT="45707" marB="45707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den</a:t>
                      </a:r>
                      <a:endParaRPr lang="cs-CZ" sz="1800" dirty="0"/>
                    </a:p>
                  </a:txBody>
                  <a:tcPr marT="45707" marB="45707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18015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4. pád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den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die</a:t>
                      </a:r>
                      <a:endParaRPr lang="cs-CZ" sz="2800" b="1" dirty="0"/>
                    </a:p>
                  </a:txBody>
                  <a:tcPr marT="45707" marB="45707"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das</a:t>
                      </a:r>
                      <a:endParaRPr lang="cs-CZ" sz="2800" b="1" dirty="0"/>
                    </a:p>
                  </a:txBody>
                  <a:tcPr marT="45707" marB="45707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/>
                        <a:t>die</a:t>
                      </a:r>
                      <a:endParaRPr lang="cs-CZ" sz="2800" b="1" dirty="0"/>
                    </a:p>
                  </a:txBody>
                  <a:tcPr marT="45707" marB="45707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16" name="Nadpis 1"/>
          <p:cNvSpPr txBox="1">
            <a:spLocks/>
          </p:cNvSpPr>
          <p:nvPr/>
        </p:nvSpPr>
        <p:spPr>
          <a:xfrm>
            <a:off x="971600" y="260649"/>
            <a:ext cx="7412360" cy="11521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 err="1"/>
              <a:t>wohin</a:t>
            </a:r>
            <a:r>
              <a:rPr lang="cs-CZ" sz="4400" b="1" dirty="0"/>
              <a:t> ?</a:t>
            </a:r>
            <a:r>
              <a:rPr lang="cs-CZ" sz="4400" dirty="0"/>
              <a:t>	kam?	4. pád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24075" y="5229225"/>
            <a:ext cx="4895850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err="1"/>
              <a:t>auf</a:t>
            </a:r>
            <a:r>
              <a:rPr lang="cs-CZ" sz="2800" b="1" dirty="0"/>
              <a:t> den </a:t>
            </a:r>
            <a:r>
              <a:rPr lang="cs-CZ" sz="2800" dirty="0" err="1"/>
              <a:t>Tisch</a:t>
            </a:r>
            <a:r>
              <a:rPr lang="cs-CZ" sz="2800" dirty="0"/>
              <a:t> 	na stůl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021288"/>
            <a:ext cx="7920880" cy="504056"/>
          </a:xfrm>
          <a:gradFill>
            <a:gsLst>
              <a:gs pos="0">
                <a:schemeClr val="accent1">
                  <a:tint val="50000"/>
                  <a:satMod val="300000"/>
                  <a:alpha val="59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</a:gradFill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Některé předložky se členem splývají</a:t>
            </a:r>
            <a:endParaRPr lang="cs-CZ" sz="2800" i="1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755650" y="620713"/>
            <a:ext cx="7570788" cy="6524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Všiměte</a:t>
            </a:r>
            <a:r>
              <a:rPr lang="cs-CZ" sz="48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si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971550" y="1773238"/>
          <a:ext cx="7416800" cy="360045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54200"/>
                <a:gridCol w="1854200"/>
                <a:gridCol w="1854200"/>
                <a:gridCol w="1854200"/>
              </a:tblGrid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ans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das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ans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Fenster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k oknu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am</a:t>
                      </a:r>
                      <a:endParaRPr lang="cs-CZ" sz="2400" b="1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dem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am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Fenster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u okna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aufs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auf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das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aufs</a:t>
                      </a:r>
                      <a:r>
                        <a:rPr lang="cs-CZ" sz="2400" b="1" dirty="0" smtClean="0"/>
                        <a:t>  Sofa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na pohovku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im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 </a:t>
                      </a:r>
                      <a:r>
                        <a:rPr lang="cs-CZ" sz="2400" dirty="0" err="1" smtClean="0"/>
                        <a:t>dem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im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Haus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v domě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ins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 </a:t>
                      </a:r>
                      <a:r>
                        <a:rPr lang="cs-CZ" sz="2400" dirty="0" err="1" smtClean="0"/>
                        <a:t>das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ins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Haus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do domu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beim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bei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dem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beim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Artz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u lékaře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  <a:tr h="51435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zum</a:t>
                      </a:r>
                      <a:r>
                        <a:rPr lang="cs-CZ" sz="2400" b="1" dirty="0" smtClean="0"/>
                        <a:t> 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zu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dem</a:t>
                      </a:r>
                      <a:endParaRPr lang="cs-CZ" sz="24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zum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Artz</a:t>
                      </a:r>
                      <a:endParaRPr lang="cs-CZ" sz="2400" b="1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/>
                        <a:t>k lékaři</a:t>
                      </a:r>
                      <a:endParaRPr lang="cs-CZ" sz="2400" i="1" dirty="0"/>
                    </a:p>
                  </a:txBody>
                  <a:tcPr marT="45721" marB="45721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D</a:t>
            </a:r>
            <a:r>
              <a:rPr lang="cs-CZ" dirty="0" smtClean="0"/>
              <a:t>oplň </a:t>
            </a:r>
            <a:r>
              <a:rPr lang="cs-CZ" dirty="0" smtClean="0"/>
              <a:t>vhodnou předložku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088" y="2349500"/>
          <a:ext cx="7489825" cy="324009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3385401"/>
                <a:gridCol w="1363149"/>
                <a:gridCol w="2741275"/>
              </a:tblGrid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 dirty="0"/>
                        <a:t>Der </a:t>
                      </a:r>
                      <a:r>
                        <a:rPr lang="cs-CZ" sz="2400" dirty="0" err="1"/>
                        <a:t>Aufkleber</a:t>
                      </a:r>
                      <a:r>
                        <a:rPr lang="cs-CZ" sz="2400" dirty="0"/>
                        <a:t> </a:t>
                      </a:r>
                      <a:r>
                        <a:rPr lang="cs-CZ" sz="2400" dirty="0" err="1"/>
                        <a:t>klebt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/>
                        <a:t>der Tür.</a:t>
                      </a:r>
                      <a:endParaRPr lang="cs-CZ" sz="240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 dirty="0"/>
                        <a:t> Der </a:t>
                      </a:r>
                      <a:r>
                        <a:rPr lang="cs-CZ" sz="2400" dirty="0" err="1" smtClean="0"/>
                        <a:t>Tunnel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ist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/>
                        <a:t>der Erde.</a:t>
                      </a:r>
                      <a:endParaRPr lang="cs-CZ" sz="240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 Der Lehrer steht</a:t>
                      </a:r>
                      <a:endParaRPr lang="cs-CZ" sz="240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/>
                        <a:t>den Schülern.</a:t>
                      </a:r>
                      <a:endParaRPr lang="cs-CZ" sz="240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 dirty="0"/>
                        <a:t> </a:t>
                      </a:r>
                      <a:r>
                        <a:rPr lang="cs-CZ" sz="2400" dirty="0" smtClean="0"/>
                        <a:t>Der </a:t>
                      </a:r>
                      <a:r>
                        <a:rPr lang="cs-CZ" sz="2400" dirty="0" err="1" smtClean="0"/>
                        <a:t>Tisch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steht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der </a:t>
                      </a:r>
                      <a:r>
                        <a:rPr lang="cs-CZ" sz="2400" dirty="0" err="1" smtClean="0"/>
                        <a:t>Ecke</a:t>
                      </a:r>
                      <a:r>
                        <a:rPr lang="cs-CZ" sz="2400" dirty="0" smtClean="0"/>
                        <a:t>.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 dirty="0"/>
                        <a:t> </a:t>
                      </a:r>
                      <a:r>
                        <a:rPr lang="cs-CZ" sz="2400" dirty="0" err="1" smtClean="0"/>
                        <a:t>Das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Glas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steht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dem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/>
                        <a:t>Tisch</a:t>
                      </a:r>
                      <a:r>
                        <a:rPr lang="cs-CZ" sz="2400" dirty="0"/>
                        <a:t>.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 Jessika springt</a:t>
                      </a:r>
                      <a:endParaRPr lang="cs-CZ" sz="240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/>
                        <a:t>den Graben</a:t>
                      </a:r>
                      <a:endParaRPr lang="cs-CZ" sz="240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  <a:tr h="462870">
                <a:tc>
                  <a:txBody>
                    <a:bodyPr/>
                    <a:lstStyle/>
                    <a:p>
                      <a:pPr algn="r"/>
                      <a:r>
                        <a:rPr lang="cs-CZ" sz="2400" dirty="0"/>
                        <a:t> </a:t>
                      </a:r>
                      <a:r>
                        <a:rPr lang="cs-CZ" sz="2400" dirty="0" err="1"/>
                        <a:t>Andre</a:t>
                      </a:r>
                      <a:r>
                        <a:rPr lang="cs-CZ" sz="2400" dirty="0"/>
                        <a:t> </a:t>
                      </a:r>
                      <a:r>
                        <a:rPr lang="cs-CZ" sz="2400" dirty="0" err="1" smtClean="0"/>
                        <a:t>geht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0" marR="180024" marT="0" marB="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2400" dirty="0"/>
                        <a:t>den </a:t>
                      </a:r>
                      <a:r>
                        <a:rPr lang="cs-CZ" sz="2400" dirty="0" err="1"/>
                        <a:t>Tunnel</a:t>
                      </a:r>
                      <a:r>
                        <a:rPr lang="cs-CZ" sz="2400" dirty="0"/>
                        <a:t>.</a:t>
                      </a:r>
                      <a:endParaRPr lang="cs-CZ" sz="2400" dirty="0">
                        <a:solidFill>
                          <a:srgbClr val="000000"/>
                        </a:solidFill>
                      </a:endParaRPr>
                    </a:p>
                  </a:txBody>
                  <a:tcPr marL="180024" marR="0" marT="0" marB="0" anchor="ctr"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314450" y="1628775"/>
            <a:ext cx="6515100" cy="4619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de-DE" sz="2400" dirty="0"/>
              <a:t>durch - über - auf - </a:t>
            </a:r>
            <a:r>
              <a:rPr lang="de-DE" sz="2400" dirty="0" err="1"/>
              <a:t>vo</a:t>
            </a:r>
            <a:r>
              <a:rPr lang="cs-CZ" sz="2400" dirty="0"/>
              <a:t>r</a:t>
            </a:r>
            <a:r>
              <a:rPr lang="de-DE" sz="2400" dirty="0"/>
              <a:t> - zwischen -</a:t>
            </a:r>
            <a:r>
              <a:rPr lang="cs-CZ" sz="2400" dirty="0"/>
              <a:t> in -</a:t>
            </a:r>
            <a:r>
              <a:rPr lang="de-DE" sz="2400" dirty="0"/>
              <a:t> unter - an</a:t>
            </a:r>
            <a:endParaRPr lang="cs-CZ" sz="2400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42" name="DefaultOcx" r:id="rId2" imgW="533520" imgH="228600"/>
        </mc:Choice>
        <mc:Fallback>
          <p:control name="DefaultOcx" r:id="rId2" imgW="53352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3" name="HTMLText1" r:id="rId3" imgW="533520" imgH="228600"/>
        </mc:Choice>
        <mc:Fallback>
          <p:control name="HTMLText1" r:id="rId3" imgW="53352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4" name="HTMLText2" r:id="rId4" imgW="533520" imgH="228600"/>
        </mc:Choice>
        <mc:Fallback>
          <p:control name="HTMLText2" r:id="rId4" imgW="53352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5" name="HTMLText3" r:id="rId5" imgW="533520" imgH="228600"/>
        </mc:Choice>
        <mc:Fallback>
          <p:control name="HTMLText3" r:id="rId5" imgW="53352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6" name="HTMLText4" r:id="rId6" imgW="533520" imgH="228600"/>
        </mc:Choice>
        <mc:Fallback>
          <p:control name="HTMLText4" r:id="rId6" imgW="53352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7" name="HTMLText5" r:id="rId7" imgW="533520" imgH="228600"/>
        </mc:Choice>
        <mc:Fallback>
          <p:control name="HTMLText5" r:id="rId7" imgW="53352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8" name="HTMLText6" r:id="rId8" imgW="533520" imgH="228600"/>
        </mc:Choice>
        <mc:Fallback>
          <p:control name="HTMLText6" r:id="rId8" imgW="53352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9" name="HTMLText7" r:id="rId9" imgW="533520" imgH="228600"/>
        </mc:Choice>
        <mc:Fallback>
          <p:control name="HTMLText7" r:id="rId9" imgW="53352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527175" y="0"/>
                  <a:ext cx="5349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3456384" cy="85010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člen</a:t>
            </a:r>
            <a:endParaRPr lang="cs-CZ" dirty="0"/>
          </a:p>
        </p:txBody>
      </p:sp>
      <p:sp>
        <p:nvSpPr>
          <p:cNvPr id="8197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1847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de-DE" sz="2000" smtClean="0"/>
              <a:t>D</a:t>
            </a:r>
            <a:r>
              <a:rPr lang="cs-CZ" sz="2000" smtClean="0"/>
              <a:t>er Garten liegt </a:t>
            </a:r>
            <a:r>
              <a:rPr lang="de-DE" sz="2000" b="1" smtClean="0"/>
              <a:t>hinter </a:t>
            </a:r>
            <a:r>
              <a:rPr lang="de-DE" sz="2000" smtClean="0"/>
              <a:t>______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00B050"/>
                </a:solidFill>
              </a:rPr>
              <a:t>Haus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b="1" smtClean="0"/>
              <a:t>Vor </a:t>
            </a:r>
            <a:r>
              <a:rPr lang="de-DE" sz="2000" smtClean="0"/>
              <a:t>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Kirche</a:t>
            </a:r>
            <a:r>
              <a:rPr lang="de-DE" sz="2000" b="1" smtClean="0"/>
              <a:t> </a:t>
            </a:r>
            <a:r>
              <a:rPr lang="de-DE" sz="2000" smtClean="0"/>
              <a:t>steht ein Brunnen.</a:t>
            </a:r>
          </a:p>
          <a:p>
            <a:pPr>
              <a:buFont typeface="Arial" charset="0"/>
              <a:buNone/>
            </a:pPr>
            <a:r>
              <a:rPr lang="de-DE" sz="2000" b="1" smtClean="0"/>
              <a:t>Neben </a:t>
            </a:r>
            <a:r>
              <a:rPr lang="de-DE" sz="2000" smtClean="0"/>
              <a:t>______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Schule</a:t>
            </a:r>
            <a:r>
              <a:rPr lang="de-DE" sz="2000" b="1" smtClean="0"/>
              <a:t> </a:t>
            </a:r>
            <a:r>
              <a:rPr lang="de-DE" sz="2000" smtClean="0"/>
              <a:t>steht die Turnhalle.</a:t>
            </a:r>
          </a:p>
          <a:p>
            <a:pPr>
              <a:buFont typeface="Arial" charset="0"/>
              <a:buNone/>
            </a:pPr>
            <a:r>
              <a:rPr lang="de-DE" sz="2000" b="1" smtClean="0"/>
              <a:t>Unter </a:t>
            </a:r>
            <a:r>
              <a:rPr lang="de-DE" sz="2000" smtClean="0"/>
              <a:t>_______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Halle</a:t>
            </a:r>
            <a:r>
              <a:rPr lang="de-DE" sz="2000" b="1" smtClean="0"/>
              <a:t> </a:t>
            </a:r>
            <a:r>
              <a:rPr lang="de-DE" sz="2000" smtClean="0"/>
              <a:t>ist ein Gymnastikraum .</a:t>
            </a:r>
          </a:p>
          <a:p>
            <a:pPr>
              <a:buFont typeface="Arial" charset="0"/>
              <a:buNone/>
            </a:pPr>
            <a:r>
              <a:rPr lang="de-DE" sz="2000" smtClean="0"/>
              <a:t>Es stehen schon viele Autos </a:t>
            </a:r>
            <a:r>
              <a:rPr lang="de-DE" sz="2000" b="1" smtClean="0"/>
              <a:t>neben </a:t>
            </a:r>
            <a:r>
              <a:rPr lang="de-DE" sz="2000" smtClean="0"/>
              <a:t>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Brücke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smtClean="0"/>
              <a:t>Auch </a:t>
            </a:r>
            <a:r>
              <a:rPr lang="de-DE" sz="2000" b="1" smtClean="0"/>
              <a:t>unter </a:t>
            </a:r>
            <a:r>
              <a:rPr lang="de-DE" sz="2000" smtClean="0"/>
              <a:t>______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00B050"/>
                </a:solidFill>
              </a:rPr>
              <a:t>Baum</a:t>
            </a:r>
            <a:r>
              <a:rPr lang="de-DE" sz="2000" b="1" smtClean="0"/>
              <a:t> </a:t>
            </a:r>
            <a:r>
              <a:rPr lang="de-DE" sz="2000" smtClean="0"/>
              <a:t>steht ein Auto.</a:t>
            </a:r>
          </a:p>
          <a:p>
            <a:pPr>
              <a:buFont typeface="Arial" charset="0"/>
              <a:buNone/>
            </a:pPr>
            <a:r>
              <a:rPr lang="de-DE" sz="2000" smtClean="0"/>
              <a:t>Die Parkplätze sind </a:t>
            </a:r>
            <a:r>
              <a:rPr lang="de-DE" sz="2000" b="1" smtClean="0"/>
              <a:t>vor </a:t>
            </a:r>
            <a:r>
              <a:rPr lang="de-DE" sz="2000" smtClean="0"/>
              <a:t>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Halle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smtClean="0"/>
              <a:t>Die Tafel im Klassenzimmer hängt </a:t>
            </a:r>
            <a:r>
              <a:rPr lang="cs-CZ" sz="2000" b="1" smtClean="0"/>
              <a:t>an </a:t>
            </a:r>
            <a:r>
              <a:rPr lang="de-DE" sz="2000" smtClean="0"/>
              <a:t>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Wand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cs-CZ" sz="2000" smtClean="0"/>
              <a:t>Die Schultasche liegt </a:t>
            </a:r>
            <a:r>
              <a:rPr lang="cs-CZ" sz="2000" b="1" smtClean="0"/>
              <a:t>unter </a:t>
            </a:r>
            <a:r>
              <a:rPr lang="cs-CZ" sz="2000" smtClean="0"/>
              <a:t>______ </a:t>
            </a:r>
            <a:r>
              <a:rPr lang="cs-CZ" sz="2000" b="1" smtClean="0">
                <a:solidFill>
                  <a:srgbClr val="0070C0"/>
                </a:solidFill>
              </a:rPr>
              <a:t>Tisch</a:t>
            </a:r>
            <a:r>
              <a:rPr lang="cs-CZ" sz="2000" smtClean="0"/>
              <a:t>.</a:t>
            </a:r>
          </a:p>
          <a:p>
            <a:pPr>
              <a:buFont typeface="Arial" charset="0"/>
              <a:buNone/>
            </a:pPr>
            <a:r>
              <a:rPr lang="cs-CZ" sz="2000" smtClean="0"/>
              <a:t>Jeder Schüler sitzt </a:t>
            </a:r>
            <a:r>
              <a:rPr lang="cs-CZ" sz="2000" b="1" smtClean="0"/>
              <a:t>in</a:t>
            </a:r>
            <a:r>
              <a:rPr lang="cs-CZ" sz="2000" smtClean="0"/>
              <a:t> ____ </a:t>
            </a:r>
            <a:r>
              <a:rPr lang="cs-CZ" sz="2000" b="1" smtClean="0">
                <a:solidFill>
                  <a:srgbClr val="FF0000"/>
                </a:solidFill>
              </a:rPr>
              <a:t>Bank</a:t>
            </a:r>
            <a:r>
              <a:rPr lang="cs-CZ" sz="2000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smtClean="0"/>
              <a:t>Eine Schülerin sitzt </a:t>
            </a:r>
            <a:r>
              <a:rPr lang="de-DE" sz="2000" b="1" smtClean="0"/>
              <a:t>vor </a:t>
            </a:r>
            <a:r>
              <a:rPr lang="cs-CZ" sz="2000" smtClean="0"/>
              <a:t>____ </a:t>
            </a:r>
            <a:r>
              <a:rPr lang="de-DE" sz="2000" b="1" smtClean="0">
                <a:solidFill>
                  <a:srgbClr val="0066CC"/>
                </a:solidFill>
              </a:rPr>
              <a:t>Lehrer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cs-CZ" sz="2000" smtClean="0"/>
              <a:t>Der Lehrer </a:t>
            </a:r>
            <a:r>
              <a:rPr lang="de-DE" sz="2000" smtClean="0"/>
              <a:t>sitzt </a:t>
            </a:r>
            <a:r>
              <a:rPr lang="de-DE" sz="2000" b="1" smtClean="0"/>
              <a:t>vor </a:t>
            </a:r>
            <a:r>
              <a:rPr lang="cs-CZ" sz="2000" smtClean="0"/>
              <a:t>____ </a:t>
            </a:r>
            <a:r>
              <a:rPr lang="cs-CZ" sz="2000" b="1" smtClean="0"/>
              <a:t>Schülern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smtClean="0"/>
              <a:t>Die Schülerin steht </a:t>
            </a:r>
            <a:r>
              <a:rPr lang="de-DE" sz="2000" b="1" smtClean="0"/>
              <a:t>an </a:t>
            </a:r>
            <a:r>
              <a:rPr lang="de-DE" sz="2000" smtClean="0"/>
              <a:t>______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FF0000"/>
                </a:solidFill>
              </a:rPr>
              <a:t>Tafel</a:t>
            </a:r>
            <a:r>
              <a:rPr lang="de-DE" sz="2000" b="1" smtClean="0"/>
              <a:t> </a:t>
            </a:r>
            <a:r>
              <a:rPr lang="de-DE" sz="2000" smtClean="0"/>
              <a:t>und</a:t>
            </a:r>
            <a:r>
              <a:rPr lang="de-DE" sz="2000" b="1" smtClean="0"/>
              <a:t> neben </a:t>
            </a:r>
            <a:r>
              <a:rPr lang="de-DE" sz="2000" smtClean="0"/>
              <a:t>______</a:t>
            </a:r>
            <a:r>
              <a:rPr lang="de-DE" sz="2000" b="1" smtClean="0"/>
              <a:t> </a:t>
            </a:r>
            <a:r>
              <a:rPr lang="de-DE" sz="2000" b="1" smtClean="0">
                <a:solidFill>
                  <a:srgbClr val="0066CC"/>
                </a:solidFill>
              </a:rPr>
              <a:t>Lehrer</a:t>
            </a:r>
            <a:r>
              <a:rPr lang="de-DE" sz="2000" b="1" smtClean="0"/>
              <a:t>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3800" y="476250"/>
          <a:ext cx="3541712" cy="1654298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885428"/>
                <a:gridCol w="885428"/>
                <a:gridCol w="885428"/>
                <a:gridCol w="885428"/>
              </a:tblGrid>
              <a:tr h="396168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66CC"/>
                          </a:solidFill>
                        </a:rPr>
                        <a:t>der</a:t>
                      </a:r>
                      <a:endParaRPr lang="cs-CZ" sz="2000" b="0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FF0000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00B050"/>
                          </a:solidFill>
                        </a:rPr>
                        <a:t>das</a:t>
                      </a:r>
                      <a:endParaRPr lang="cs-CZ" sz="2000" b="0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tx1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0044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66CC"/>
                          </a:solidFill>
                        </a:rPr>
                        <a:t>des</a:t>
                      </a:r>
                      <a:endParaRPr lang="cs-CZ" sz="2000" b="0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</a:rPr>
                        <a:t>der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B050"/>
                          </a:solidFill>
                        </a:rPr>
                        <a:t>des</a:t>
                      </a:r>
                      <a:endParaRPr lang="cs-CZ" sz="2000" b="0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der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57117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0066CC"/>
                          </a:solidFill>
                        </a:rPr>
                        <a:t>dem</a:t>
                      </a:r>
                      <a:endParaRPr lang="cs-CZ" sz="2400" b="1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der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00B050"/>
                          </a:solidFill>
                        </a:rPr>
                        <a:t>dem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den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0044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66CC"/>
                          </a:solidFill>
                        </a:rPr>
                        <a:t>den</a:t>
                      </a:r>
                      <a:endParaRPr lang="cs-CZ" sz="2000" b="0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FF0000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00B050"/>
                          </a:solidFill>
                        </a:rPr>
                        <a:t>das</a:t>
                      </a:r>
                      <a:endParaRPr lang="cs-CZ" sz="2000" b="0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tx1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1847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de-DE" sz="2000" smtClean="0"/>
              <a:t>D</a:t>
            </a:r>
            <a:r>
              <a:rPr lang="cs-CZ" sz="2000" smtClean="0"/>
              <a:t>er Garten liegt </a:t>
            </a:r>
            <a:r>
              <a:rPr lang="de-DE" sz="2000" b="1" smtClean="0"/>
              <a:t>hinter </a:t>
            </a:r>
            <a:r>
              <a:rPr lang="cs-CZ" sz="2000" b="1" smtClean="0">
                <a:solidFill>
                  <a:srgbClr val="7030A0"/>
                </a:solidFill>
              </a:rPr>
              <a:t>dem</a:t>
            </a:r>
            <a:r>
              <a:rPr lang="cs-CZ" sz="2000" smtClean="0"/>
              <a:t> </a:t>
            </a:r>
            <a:r>
              <a:rPr lang="de-DE" sz="2000" b="1" smtClean="0"/>
              <a:t>Haus.</a:t>
            </a:r>
          </a:p>
          <a:p>
            <a:pPr>
              <a:buFont typeface="Arial" charset="0"/>
              <a:buNone/>
            </a:pPr>
            <a:r>
              <a:rPr lang="de-DE" sz="2000" b="1" smtClean="0"/>
              <a:t>Vor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Kirche </a:t>
            </a:r>
            <a:r>
              <a:rPr lang="de-DE" sz="2000" smtClean="0"/>
              <a:t>steht ein Brunnen.</a:t>
            </a:r>
          </a:p>
          <a:p>
            <a:pPr>
              <a:buFont typeface="Arial" charset="0"/>
              <a:buNone/>
            </a:pPr>
            <a:r>
              <a:rPr lang="de-DE" sz="2000" b="1" smtClean="0"/>
              <a:t>Neben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Schule </a:t>
            </a:r>
            <a:r>
              <a:rPr lang="de-DE" sz="2000" smtClean="0"/>
              <a:t>steht die Turnhalle.</a:t>
            </a:r>
          </a:p>
          <a:p>
            <a:pPr>
              <a:buFont typeface="Arial" charset="0"/>
              <a:buNone/>
            </a:pPr>
            <a:r>
              <a:rPr lang="de-DE" sz="2000" b="1" smtClean="0"/>
              <a:t>Unter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Halle </a:t>
            </a:r>
            <a:r>
              <a:rPr lang="de-DE" sz="2000" smtClean="0"/>
              <a:t>ist ein Gymnastikraum .</a:t>
            </a:r>
          </a:p>
          <a:p>
            <a:pPr>
              <a:buFont typeface="Arial" charset="0"/>
              <a:buNone/>
            </a:pPr>
            <a:r>
              <a:rPr lang="de-DE" sz="2000" smtClean="0"/>
              <a:t>Es stehen schon viele Autos </a:t>
            </a:r>
            <a:r>
              <a:rPr lang="de-DE" sz="2000" b="1" smtClean="0"/>
              <a:t>neben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Brücke.</a:t>
            </a:r>
          </a:p>
          <a:p>
            <a:pPr>
              <a:buFont typeface="Arial" charset="0"/>
              <a:buNone/>
            </a:pPr>
            <a:r>
              <a:rPr lang="de-DE" sz="2000" smtClean="0"/>
              <a:t>Auch </a:t>
            </a:r>
            <a:r>
              <a:rPr lang="de-DE" sz="2000" b="1" smtClean="0"/>
              <a:t>unter </a:t>
            </a:r>
            <a:r>
              <a:rPr lang="cs-CZ" sz="2000" b="1" smtClean="0">
                <a:solidFill>
                  <a:srgbClr val="7030A0"/>
                </a:solidFill>
              </a:rPr>
              <a:t>dem</a:t>
            </a:r>
            <a:r>
              <a:rPr lang="cs-CZ" sz="2000" smtClean="0"/>
              <a:t> </a:t>
            </a:r>
            <a:r>
              <a:rPr lang="de-DE" sz="2000" b="1" smtClean="0"/>
              <a:t>Baum </a:t>
            </a:r>
            <a:r>
              <a:rPr lang="de-DE" sz="2000" smtClean="0"/>
              <a:t>steht ein Auto.</a:t>
            </a:r>
          </a:p>
          <a:p>
            <a:pPr>
              <a:buFont typeface="Arial" charset="0"/>
              <a:buNone/>
            </a:pPr>
            <a:r>
              <a:rPr lang="de-DE" sz="2000" smtClean="0"/>
              <a:t>Die Parkplätze sind </a:t>
            </a:r>
            <a:r>
              <a:rPr lang="de-DE" sz="2000" b="1" smtClean="0"/>
              <a:t>vor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Halle.</a:t>
            </a:r>
          </a:p>
          <a:p>
            <a:pPr>
              <a:buFont typeface="Arial" charset="0"/>
              <a:buNone/>
            </a:pPr>
            <a:r>
              <a:rPr lang="de-DE" sz="2000" smtClean="0"/>
              <a:t>Die Tafel im Klassenzimmer hängt </a:t>
            </a:r>
            <a:r>
              <a:rPr lang="cs-CZ" sz="2000" b="1" smtClean="0"/>
              <a:t>an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Wand.</a:t>
            </a:r>
          </a:p>
          <a:p>
            <a:pPr>
              <a:buFont typeface="Arial" charset="0"/>
              <a:buNone/>
            </a:pPr>
            <a:r>
              <a:rPr lang="cs-CZ" sz="2000" smtClean="0"/>
              <a:t>Die Schultasche liegt </a:t>
            </a:r>
            <a:r>
              <a:rPr lang="cs-CZ" sz="2000" b="1" smtClean="0"/>
              <a:t>unter </a:t>
            </a:r>
            <a:r>
              <a:rPr lang="cs-CZ" sz="2000" b="1" smtClean="0">
                <a:solidFill>
                  <a:srgbClr val="7030A0"/>
                </a:solidFill>
              </a:rPr>
              <a:t>dem</a:t>
            </a:r>
            <a:r>
              <a:rPr lang="cs-CZ" sz="2000" smtClean="0"/>
              <a:t> </a:t>
            </a:r>
            <a:r>
              <a:rPr lang="cs-CZ" sz="2000" b="1" smtClean="0"/>
              <a:t>Tisch</a:t>
            </a:r>
            <a:r>
              <a:rPr lang="cs-CZ" sz="2000" smtClean="0"/>
              <a:t>.</a:t>
            </a:r>
          </a:p>
          <a:p>
            <a:pPr>
              <a:buFont typeface="Arial" charset="0"/>
              <a:buNone/>
            </a:pPr>
            <a:r>
              <a:rPr lang="cs-CZ" sz="2000" smtClean="0"/>
              <a:t>Jeder Schüler sitzt </a:t>
            </a:r>
            <a:r>
              <a:rPr lang="cs-CZ" sz="2000" b="1" smtClean="0"/>
              <a:t>in</a:t>
            </a:r>
            <a:r>
              <a:rPr lang="cs-CZ" sz="2000" smtClean="0"/>
              <a:t>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cs-CZ" sz="2000" b="1" smtClean="0"/>
              <a:t>Bank</a:t>
            </a:r>
            <a:r>
              <a:rPr lang="cs-CZ" sz="2000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smtClean="0"/>
              <a:t>Eine Schülerin sitzt </a:t>
            </a:r>
            <a:r>
              <a:rPr lang="de-DE" sz="2000" b="1" smtClean="0"/>
              <a:t>vor </a:t>
            </a:r>
            <a:r>
              <a:rPr lang="cs-CZ" sz="2000" b="1" smtClean="0">
                <a:solidFill>
                  <a:srgbClr val="7030A0"/>
                </a:solidFill>
              </a:rPr>
              <a:t>dem</a:t>
            </a:r>
            <a:r>
              <a:rPr lang="cs-CZ" sz="2000" smtClean="0"/>
              <a:t> </a:t>
            </a:r>
            <a:r>
              <a:rPr lang="de-DE" sz="2000" b="1" smtClean="0"/>
              <a:t>Lehrer.</a:t>
            </a:r>
          </a:p>
          <a:p>
            <a:pPr>
              <a:buFont typeface="Arial" charset="0"/>
              <a:buNone/>
            </a:pPr>
            <a:r>
              <a:rPr lang="cs-CZ" sz="2000" smtClean="0"/>
              <a:t>Der Lehrer </a:t>
            </a:r>
            <a:r>
              <a:rPr lang="de-DE" sz="2000" smtClean="0"/>
              <a:t>sitzt </a:t>
            </a:r>
            <a:r>
              <a:rPr lang="de-DE" sz="2000" b="1" smtClean="0"/>
              <a:t>vor </a:t>
            </a:r>
            <a:r>
              <a:rPr lang="cs-CZ" sz="2000" b="1" smtClean="0">
                <a:solidFill>
                  <a:srgbClr val="7030A0"/>
                </a:solidFill>
              </a:rPr>
              <a:t>den</a:t>
            </a:r>
            <a:r>
              <a:rPr lang="cs-CZ" sz="2000" smtClean="0"/>
              <a:t> </a:t>
            </a:r>
            <a:r>
              <a:rPr lang="cs-CZ" sz="2000" b="1" smtClean="0"/>
              <a:t>Schülern</a:t>
            </a:r>
            <a:r>
              <a:rPr lang="de-DE" sz="2000" b="1" smtClean="0"/>
              <a:t>.</a:t>
            </a:r>
          </a:p>
          <a:p>
            <a:pPr>
              <a:buFont typeface="Arial" charset="0"/>
              <a:buNone/>
            </a:pPr>
            <a:r>
              <a:rPr lang="de-DE" sz="2000" smtClean="0"/>
              <a:t>Die Schülerin steht </a:t>
            </a:r>
            <a:r>
              <a:rPr lang="de-DE" sz="2000" b="1" smtClean="0"/>
              <a:t>an </a:t>
            </a:r>
            <a:r>
              <a:rPr lang="cs-CZ" sz="2000" b="1" smtClean="0">
                <a:solidFill>
                  <a:srgbClr val="7030A0"/>
                </a:solidFill>
              </a:rPr>
              <a:t>der</a:t>
            </a:r>
            <a:r>
              <a:rPr lang="cs-CZ" sz="2000" smtClean="0"/>
              <a:t> </a:t>
            </a:r>
            <a:r>
              <a:rPr lang="de-DE" sz="2000" b="1" smtClean="0"/>
              <a:t>Tafel </a:t>
            </a:r>
            <a:r>
              <a:rPr lang="de-DE" sz="2000" smtClean="0"/>
              <a:t>und</a:t>
            </a:r>
            <a:r>
              <a:rPr lang="de-DE" sz="2000" b="1" smtClean="0"/>
              <a:t> neben </a:t>
            </a:r>
            <a:r>
              <a:rPr lang="cs-CZ" sz="2000" b="1" smtClean="0">
                <a:solidFill>
                  <a:srgbClr val="7030A0"/>
                </a:solidFill>
              </a:rPr>
              <a:t>dem</a:t>
            </a:r>
            <a:r>
              <a:rPr lang="cs-CZ" sz="2000" smtClean="0"/>
              <a:t> </a:t>
            </a:r>
            <a:r>
              <a:rPr lang="de-DE" sz="2000" b="1" smtClean="0"/>
              <a:t>Lehrer.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3800" y="476250"/>
          <a:ext cx="3541712" cy="1654298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885428"/>
                <a:gridCol w="885428"/>
                <a:gridCol w="885428"/>
                <a:gridCol w="885428"/>
              </a:tblGrid>
              <a:tr h="396168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66CC"/>
                          </a:solidFill>
                        </a:rPr>
                        <a:t>der</a:t>
                      </a:r>
                      <a:endParaRPr lang="cs-CZ" sz="2000" b="0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FF0000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00B050"/>
                          </a:solidFill>
                        </a:rPr>
                        <a:t>das</a:t>
                      </a:r>
                      <a:endParaRPr lang="cs-CZ" sz="2000" b="0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tx1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0044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66CC"/>
                          </a:solidFill>
                        </a:rPr>
                        <a:t>des</a:t>
                      </a:r>
                      <a:endParaRPr lang="cs-CZ" sz="2000" b="0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</a:rPr>
                        <a:t>der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B050"/>
                          </a:solidFill>
                        </a:rPr>
                        <a:t>des</a:t>
                      </a:r>
                      <a:endParaRPr lang="cs-CZ" sz="2000" b="0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der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57117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0066CC"/>
                          </a:solidFill>
                        </a:rPr>
                        <a:t>dem</a:t>
                      </a:r>
                      <a:endParaRPr lang="cs-CZ" sz="2400" b="1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der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00B050"/>
                          </a:solidFill>
                        </a:rPr>
                        <a:t>dem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den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0044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66CC"/>
                          </a:solidFill>
                        </a:rPr>
                        <a:t>den</a:t>
                      </a:r>
                      <a:endParaRPr lang="cs-CZ" sz="2000" b="0" dirty="0">
                        <a:solidFill>
                          <a:srgbClr val="0066CC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FF0000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 marL="91449" marR="91449" marT="45712" marB="45712"/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rgbClr val="00B050"/>
                          </a:solidFill>
                        </a:rPr>
                        <a:t>das</a:t>
                      </a:r>
                      <a:endParaRPr lang="cs-CZ" sz="2000" b="0" dirty="0">
                        <a:solidFill>
                          <a:srgbClr val="00B050"/>
                        </a:solidFill>
                      </a:endParaRPr>
                    </a:p>
                  </a:txBody>
                  <a:tcPr marL="91449" marR="91449" marT="45712" marB="45712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tx1"/>
                          </a:solidFill>
                        </a:rPr>
                        <a:t>die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12" marB="45712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Přelož do němčiny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362950" cy="44926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Kde ?				Kam 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 stole				na stůl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ve skříni				do skříně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před učitelem			před učitele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lavici				do lavice</a:t>
            </a:r>
            <a:endParaRPr lang="cs-CZ" sz="2800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pod mostem			pod most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 zdi				na zeď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 tabuli				na tabuli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362950" cy="44926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err="1" smtClean="0"/>
              <a:t>Wo</a:t>
            </a:r>
            <a:r>
              <a:rPr lang="cs-CZ" b="1" dirty="0" smtClean="0"/>
              <a:t>?					</a:t>
            </a:r>
            <a:r>
              <a:rPr lang="cs-CZ" b="1" dirty="0" err="1" smtClean="0"/>
              <a:t>Wohin</a:t>
            </a:r>
            <a:r>
              <a:rPr lang="cs-CZ" b="1" dirty="0" smtClean="0"/>
              <a:t>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			</a:t>
            </a:r>
            <a:r>
              <a:rPr lang="cs-CZ" dirty="0" err="1" smtClean="0"/>
              <a:t>auf</a:t>
            </a:r>
            <a:r>
              <a:rPr lang="cs-CZ" dirty="0" smtClean="0"/>
              <a:t> den </a:t>
            </a:r>
            <a:r>
              <a:rPr lang="cs-CZ" dirty="0" err="1" smtClean="0"/>
              <a:t>Tisch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Schrank</a:t>
            </a:r>
            <a:r>
              <a:rPr lang="cs-CZ" dirty="0" smtClean="0"/>
              <a:t>				in den </a:t>
            </a:r>
            <a:r>
              <a:rPr lang="cs-CZ" dirty="0" err="1" smtClean="0"/>
              <a:t>Schrank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vor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Lehrer</a:t>
            </a:r>
            <a:r>
              <a:rPr lang="cs-CZ" dirty="0" smtClean="0"/>
              <a:t>			vor den </a:t>
            </a:r>
            <a:r>
              <a:rPr lang="cs-CZ" dirty="0" err="1" smtClean="0"/>
              <a:t>Lehrer</a:t>
            </a:r>
            <a:r>
              <a:rPr lang="cs-CZ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 der Bank			in </a:t>
            </a:r>
            <a:r>
              <a:rPr lang="cs-CZ" dirty="0" err="1" smtClean="0"/>
              <a:t>die</a:t>
            </a:r>
            <a:r>
              <a:rPr lang="cs-CZ" dirty="0" smtClean="0"/>
              <a:t> Bank</a:t>
            </a:r>
            <a:endParaRPr lang="cs-CZ" sz="2800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unter</a:t>
            </a:r>
            <a:r>
              <a:rPr lang="cs-CZ" dirty="0" smtClean="0"/>
              <a:t> der </a:t>
            </a:r>
            <a:r>
              <a:rPr lang="cs-CZ" dirty="0" err="1" smtClean="0"/>
              <a:t>Brücke</a:t>
            </a:r>
            <a:r>
              <a:rPr lang="cs-CZ" dirty="0" smtClean="0"/>
              <a:t>		</a:t>
            </a:r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Brücke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Wand</a:t>
            </a:r>
            <a:r>
              <a:rPr lang="cs-CZ" dirty="0" smtClean="0"/>
              <a:t>			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Wand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Tafel</a:t>
            </a:r>
            <a:r>
              <a:rPr lang="cs-CZ" dirty="0" smtClean="0"/>
              <a:t>			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Tafel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57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978</TotalTime>
  <Words>613</Words>
  <Application>Microsoft Office PowerPoint</Application>
  <PresentationFormat>Předvádění na obrazovce (4:3)</PresentationFormat>
  <Paragraphs>222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Předložky se 3. a 4. pádem</vt:lpstr>
      <vt:lpstr>Prezentace aplikace PowerPoint</vt:lpstr>
      <vt:lpstr>Prezentace aplikace PowerPoint</vt:lpstr>
      <vt:lpstr>Prezentace aplikace PowerPoint</vt:lpstr>
      <vt:lpstr>Některé předložky se členem splývají</vt:lpstr>
      <vt:lpstr>Doplň vhodnou předložku</vt:lpstr>
      <vt:lpstr>Doplň člen</vt:lpstr>
      <vt:lpstr>Prezentace aplikace PowerPoint</vt:lpstr>
      <vt:lpstr>Přelož do němčiny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Způsobová (modální) slovesa Modalwerben</dc:title>
  <dc:creator>Dagpol</dc:creator>
  <cp:lastModifiedBy>POLÁKOVÁ Dagmar</cp:lastModifiedBy>
  <cp:revision>114</cp:revision>
  <dcterms:created xsi:type="dcterms:W3CDTF">2012-10-06T07:00:41Z</dcterms:created>
  <dcterms:modified xsi:type="dcterms:W3CDTF">2013-06-04T11:11:42Z</dcterms:modified>
</cp:coreProperties>
</file>