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notesMasterIdLst>
    <p:notesMasterId r:id="rId15"/>
  </p:notesMasterIdLst>
  <p:sldIdLst>
    <p:sldId id="311" r:id="rId2"/>
    <p:sldId id="310" r:id="rId3"/>
    <p:sldId id="256" r:id="rId4"/>
    <p:sldId id="295" r:id="rId5"/>
    <p:sldId id="296" r:id="rId6"/>
    <p:sldId id="299" r:id="rId7"/>
    <p:sldId id="297" r:id="rId8"/>
    <p:sldId id="298" r:id="rId9"/>
    <p:sldId id="302" r:id="rId10"/>
    <p:sldId id="303" r:id="rId11"/>
    <p:sldId id="304" r:id="rId12"/>
    <p:sldId id="308" r:id="rId13"/>
    <p:sldId id="30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66CC"/>
    <a:srgbClr val="DBFDF4"/>
    <a:srgbClr val="ECFEF9"/>
    <a:srgbClr val="CCFFFF"/>
    <a:srgbClr val="9FC4FB"/>
    <a:srgbClr val="C4FCE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16" autoAdjust="0"/>
    <p:restoredTop sz="94660"/>
  </p:normalViewPr>
  <p:slideViewPr>
    <p:cSldViewPr>
      <p:cViewPr>
        <p:scale>
          <a:sx n="76" d="100"/>
          <a:sy n="76" d="100"/>
        </p:scale>
        <p:origin x="-13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D7B1F2-2C98-436C-A019-ECEF458A003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28F3C-DADF-45F7-BBF6-FAB9B18992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781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6C327-A3C9-4DFF-AEFB-E2A3A02D668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76422-B6B3-418B-97A9-6AA0A23BA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733050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B2705-4490-40BB-9D72-362D9CAB1C0A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05B26-9CB7-4D9F-9CE6-5D81F124DA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788228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41425-D271-4BD3-96AD-736AD0E4EB5A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4A356-69D7-4F4F-A24C-0CFBA3E2DF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73172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03940-D1F5-447A-941D-0418608097C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E1A7D-F0EE-420E-8AB0-5B3FA827D5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740616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628CC-3A07-4F00-947C-5DC2D955A818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17C44-D813-424B-B6BD-9EBD9EAB40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778746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97DD3-03B6-4DB1-B2EF-94A7F09E810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A0E64-9A12-45EC-BBB3-27B6F7BA22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632421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6068F-D532-4B6E-8121-FA8B4C3B3D4E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C46A5-2BE9-4CD1-8AEB-7EC2804907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249079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6AAA9-D7F1-454A-B234-4A77A6DA943B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997A5-823C-423C-99B7-C704927360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7668031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A327E-D11D-4387-AA0C-173BEAAD461B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84C96-E96E-4CD5-805F-39D91E9F5B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550362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FCECC-F7A3-4F47-BA89-23EB3191C5A3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47027-14FE-4576-9B7E-A20FDFA334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44783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419F2-5386-47D7-B0C6-460652BA9112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DE412-0C73-4AA5-9BAE-049EE44904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325330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E5E96C-125C-4692-9A0F-592FD614EB36}" type="datetimeFigureOut">
              <a:rPr lang="cs-CZ"/>
              <a:pPr>
                <a:defRPr/>
              </a:pPr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43D2196-D18E-4190-9167-1CC485943F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758366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VY_32_INOVACE_04_A_18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Mluvnice a gramatika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Předložky místa – 2. část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Březen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9212266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404663"/>
            <a:ext cx="8229600" cy="61206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3200" dirty="0"/>
              <a:t>Materiál je určen pro </a:t>
            </a:r>
            <a:r>
              <a:rPr lang="cs-CZ" sz="3200" dirty="0" smtClean="0"/>
              <a:t>studijní obory k výuce  </a:t>
            </a:r>
            <a:r>
              <a:rPr lang="cs-CZ" sz="3200" dirty="0"/>
              <a:t>předmětu </a:t>
            </a:r>
            <a:r>
              <a:rPr lang="cs-CZ" sz="3200" dirty="0" smtClean="0"/>
              <a:t>německý jazyk, </a:t>
            </a:r>
            <a:r>
              <a:rPr lang="cs-CZ" sz="3200" dirty="0"/>
              <a:t>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200" dirty="0"/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32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Předložky se 3. a 4. pádem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87900" y="4221163"/>
            <a:ext cx="3671888" cy="6477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Předložky místa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zapamatujte si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95537" y="2060847"/>
          <a:ext cx="7661175" cy="38404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00000"/>
                <a:gridCol w="1800000"/>
                <a:gridCol w="461175"/>
                <a:gridCol w="1800000"/>
                <a:gridCol w="1800000"/>
              </a:tblGrid>
              <a:tr h="960107"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Wo</a:t>
                      </a:r>
                      <a:r>
                        <a:rPr lang="cs-CZ" sz="3600" dirty="0" smtClean="0"/>
                        <a:t> ?</a:t>
                      </a:r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3600" i="1" dirty="0"/>
                    </a:p>
                  </a:txBody>
                  <a:tcPr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Wohin</a:t>
                      </a:r>
                      <a:r>
                        <a:rPr lang="cs-CZ" sz="3600" dirty="0" smtClean="0"/>
                        <a:t> ?</a:t>
                      </a:r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sz="3600" i="1" dirty="0"/>
                    </a:p>
                  </a:txBody>
                  <a:tcPr anchor="ctr"/>
                </a:tc>
              </a:tr>
              <a:tr h="96010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stehen</a:t>
                      </a:r>
                      <a:endParaRPr lang="cs-CZ" sz="36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i="1" dirty="0" smtClean="0"/>
                        <a:t>stát</a:t>
                      </a:r>
                      <a:endParaRPr lang="cs-CZ" sz="3600" i="1" dirty="0"/>
                    </a:p>
                  </a:txBody>
                  <a:tcPr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stellen</a:t>
                      </a:r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i="1" dirty="0" smtClean="0"/>
                        <a:t>postavit</a:t>
                      </a:r>
                      <a:endParaRPr lang="cs-CZ" sz="3600" i="1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60107"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liegen</a:t>
                      </a:r>
                      <a:endParaRPr lang="cs-CZ" sz="36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i="1" dirty="0" smtClean="0"/>
                        <a:t>ležet</a:t>
                      </a:r>
                      <a:endParaRPr lang="cs-CZ" sz="3600" i="1" dirty="0"/>
                    </a:p>
                  </a:txBody>
                  <a:tcPr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legen</a:t>
                      </a:r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i="1" dirty="0" smtClean="0"/>
                        <a:t>položit</a:t>
                      </a:r>
                      <a:endParaRPr lang="cs-CZ" sz="3600" i="1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60107"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sitzen</a:t>
                      </a:r>
                      <a:endParaRPr lang="cs-CZ" sz="36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i="1" dirty="0" smtClean="0"/>
                        <a:t>sedět</a:t>
                      </a:r>
                      <a:endParaRPr lang="cs-CZ" sz="3600" i="1" dirty="0"/>
                    </a:p>
                  </a:txBody>
                  <a:tcPr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err="1" smtClean="0"/>
                        <a:t>setzen</a:t>
                      </a:r>
                      <a:endParaRPr lang="cs-CZ" sz="3600" dirty="0"/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i="1" dirty="0" smtClean="0"/>
                        <a:t>posadit</a:t>
                      </a:r>
                      <a:endParaRPr lang="cs-CZ" sz="3600" i="1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Fliesen </a:t>
            </a:r>
            <a:r>
              <a:rPr lang="cs-CZ" b="1" smtClean="0"/>
              <a:t>legen</a:t>
            </a:r>
          </a:p>
        </p:txBody>
      </p:sp>
      <p:pic>
        <p:nvPicPr>
          <p:cNvPr id="13315" name="Picture 4" descr="C:\Users\Dáša\AppData\Local\Microsoft\Windows\Temporary Internet Files\Content.IE5\E5V3BA8R\MP90040107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628775"/>
            <a:ext cx="5329237" cy="426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liegen</a:t>
            </a:r>
          </a:p>
        </p:txBody>
      </p:sp>
      <p:pic>
        <p:nvPicPr>
          <p:cNvPr id="14339" name="Picture 5" descr="C:\Users\Dáša\AppData\Local\Microsoft\Windows\Temporary Internet Files\Content.IE5\N79W4QYJ\MC9000228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852738"/>
            <a:ext cx="376237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Tepich </a:t>
            </a:r>
            <a:r>
              <a:rPr lang="cs-CZ" b="1" smtClean="0"/>
              <a:t>legen</a:t>
            </a:r>
          </a:p>
        </p:txBody>
      </p:sp>
      <p:pic>
        <p:nvPicPr>
          <p:cNvPr id="15363" name="Picture 2" descr="C:\Users\Dáša\AppData\Local\Microsoft\Windows\Temporary Internet Files\Content.IE5\N79W4QYJ\MC9000144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916113"/>
            <a:ext cx="5400675" cy="402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Eier </a:t>
            </a:r>
            <a:r>
              <a:rPr lang="cs-CZ" b="1" smtClean="0"/>
              <a:t>legen</a:t>
            </a:r>
          </a:p>
        </p:txBody>
      </p:sp>
      <p:pic>
        <p:nvPicPr>
          <p:cNvPr id="16387" name="Picture 2" descr="C:\Users\Dáša\AppData\Local\Microsoft\Windows\Temporary Internet Files\Content.IE5\BQ7YN6XB\MP900446584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22575" y="1600200"/>
            <a:ext cx="3498850" cy="4525963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34680" cy="106613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Doplň člen</a:t>
            </a:r>
            <a:endParaRPr lang="cs-CZ" dirty="0"/>
          </a:p>
        </p:txBody>
      </p:sp>
      <p:sp>
        <p:nvSpPr>
          <p:cNvPr id="17413" name="Zástupný symbol pro obsah 2"/>
          <p:cNvSpPr>
            <a:spLocks noGrp="1"/>
          </p:cNvSpPr>
          <p:nvPr>
            <p:ph idx="1"/>
          </p:nvPr>
        </p:nvSpPr>
        <p:spPr>
          <a:xfrm>
            <a:off x="468313" y="1989138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200" b="1" dirty="0" err="1" smtClean="0"/>
              <a:t>Wohin</a:t>
            </a:r>
            <a:r>
              <a:rPr lang="cs-CZ" sz="2200" b="1" dirty="0" smtClean="0"/>
              <a:t> ?</a:t>
            </a:r>
          </a:p>
          <a:p>
            <a:pPr>
              <a:buFont typeface="Arial" charset="0"/>
              <a:buNone/>
            </a:pPr>
            <a:r>
              <a:rPr lang="de-DE" sz="2200" dirty="0" smtClean="0"/>
              <a:t>Ich fahre mein Auto </a:t>
            </a:r>
            <a:r>
              <a:rPr lang="de-DE" sz="2200" b="1" dirty="0" smtClean="0"/>
              <a:t>unter 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de-DE" sz="2200" b="1" dirty="0" smtClean="0">
                <a:solidFill>
                  <a:srgbClr val="FF0000"/>
                </a:solidFill>
              </a:rPr>
              <a:t>Brücke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200" dirty="0" err="1" smtClean="0"/>
              <a:t>Stellen</a:t>
            </a:r>
            <a:r>
              <a:rPr lang="cs-CZ" sz="2200" dirty="0" smtClean="0"/>
              <a:t> </a:t>
            </a:r>
            <a:r>
              <a:rPr lang="cs-CZ" sz="2200" dirty="0" err="1" smtClean="0"/>
              <a:t>Sie</a:t>
            </a:r>
            <a:r>
              <a:rPr lang="cs-CZ" sz="2200" dirty="0" smtClean="0"/>
              <a:t> </a:t>
            </a:r>
            <a:r>
              <a:rPr lang="cs-CZ" sz="2200" dirty="0" err="1" smtClean="0"/>
              <a:t>bitte</a:t>
            </a:r>
            <a:r>
              <a:rPr lang="cs-CZ" sz="2200" dirty="0" smtClean="0"/>
              <a:t> </a:t>
            </a:r>
            <a:r>
              <a:rPr lang="cs-CZ" sz="2200" dirty="0" err="1" smtClean="0"/>
              <a:t>das</a:t>
            </a:r>
            <a:r>
              <a:rPr lang="cs-CZ" sz="2200" dirty="0" smtClean="0"/>
              <a:t> Auto </a:t>
            </a:r>
            <a:r>
              <a:rPr lang="de-DE" sz="2200" dirty="0" smtClean="0"/>
              <a:t> </a:t>
            </a:r>
            <a:r>
              <a:rPr lang="cs-CZ" sz="2200" b="1" dirty="0" err="1" smtClean="0"/>
              <a:t>hinter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cs-CZ" sz="2200" b="1" dirty="0" err="1" smtClean="0">
                <a:solidFill>
                  <a:srgbClr val="00B050"/>
                </a:solidFill>
              </a:rPr>
              <a:t>Haus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200" dirty="0" smtClean="0"/>
              <a:t>Die </a:t>
            </a:r>
            <a:r>
              <a:rPr lang="de-DE" sz="2200" dirty="0" smtClean="0"/>
              <a:t>Leute gehen</a:t>
            </a:r>
            <a:r>
              <a:rPr lang="de-DE" sz="2200" b="1" dirty="0" smtClean="0"/>
              <a:t> </a:t>
            </a:r>
            <a:r>
              <a:rPr lang="cs-CZ" sz="2200" dirty="0" err="1" smtClean="0"/>
              <a:t>jetzt</a:t>
            </a:r>
            <a:r>
              <a:rPr lang="cs-CZ" sz="2200" b="1" dirty="0" smtClean="0"/>
              <a:t> </a:t>
            </a:r>
            <a:r>
              <a:rPr lang="de-DE" sz="2200" b="1" dirty="0" smtClean="0"/>
              <a:t>in</a:t>
            </a:r>
            <a:r>
              <a:rPr lang="cs-CZ" sz="2200" dirty="0" smtClean="0"/>
              <a:t>__________ </a:t>
            </a:r>
            <a:r>
              <a:rPr lang="cs-CZ" sz="2200" b="1" dirty="0" err="1" smtClean="0">
                <a:solidFill>
                  <a:srgbClr val="FF0000"/>
                </a:solidFill>
              </a:rPr>
              <a:t>Kirche</a:t>
            </a:r>
            <a:r>
              <a:rPr lang="cs-CZ" sz="22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200" dirty="0" smtClean="0"/>
              <a:t>In der Sportstunde gehen wir auch </a:t>
            </a:r>
            <a:r>
              <a:rPr lang="de-DE" sz="2200" b="1" dirty="0" smtClean="0"/>
              <a:t>in 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de-DE" sz="2200" b="1" dirty="0" smtClean="0">
                <a:solidFill>
                  <a:srgbClr val="0066CC"/>
                </a:solidFill>
              </a:rPr>
              <a:t>Gymnastikraum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200" dirty="0" smtClean="0"/>
              <a:t>Ich hänge die Plakate </a:t>
            </a:r>
            <a:r>
              <a:rPr lang="cs-CZ" sz="2200" b="1" dirty="0" err="1" smtClean="0"/>
              <a:t>an</a:t>
            </a:r>
            <a:r>
              <a:rPr lang="cs-CZ" sz="2200" dirty="0" smtClean="0"/>
              <a:t> </a:t>
            </a:r>
            <a:r>
              <a:rPr lang="de-DE" sz="2200" dirty="0" smtClean="0"/>
              <a:t>__________ </a:t>
            </a:r>
            <a:r>
              <a:rPr lang="de-DE" sz="2200" b="1" dirty="0" smtClean="0">
                <a:solidFill>
                  <a:srgbClr val="FF0000"/>
                </a:solidFill>
              </a:rPr>
              <a:t>Wand</a:t>
            </a:r>
            <a:r>
              <a:rPr lang="de-DE" sz="2200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200" dirty="0" err="1" smtClean="0"/>
              <a:t>Ich</a:t>
            </a:r>
            <a:r>
              <a:rPr lang="cs-CZ" sz="2200" dirty="0"/>
              <a:t> </a:t>
            </a:r>
            <a:r>
              <a:rPr lang="cs-CZ" sz="2200" dirty="0" err="1" smtClean="0"/>
              <a:t>stelle</a:t>
            </a:r>
            <a:r>
              <a:rPr lang="cs-CZ" sz="2200" dirty="0" smtClean="0"/>
              <a:t> d</a:t>
            </a:r>
            <a:r>
              <a:rPr lang="de-DE" sz="2200" dirty="0" err="1" smtClean="0"/>
              <a:t>ie</a:t>
            </a:r>
            <a:r>
              <a:rPr lang="de-DE" sz="2200" dirty="0" smtClean="0"/>
              <a:t> Schultasche </a:t>
            </a:r>
            <a:r>
              <a:rPr lang="de-DE" sz="2200" b="1" dirty="0" smtClean="0"/>
              <a:t>unter 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de-DE" sz="2200" b="1" dirty="0" smtClean="0">
                <a:solidFill>
                  <a:srgbClr val="0066CC"/>
                </a:solidFill>
              </a:rPr>
              <a:t>Tisch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200" dirty="0" smtClean="0"/>
              <a:t>Eine Schülerin setzt sich </a:t>
            </a:r>
            <a:r>
              <a:rPr lang="de-DE" sz="2200" b="1" dirty="0" smtClean="0"/>
              <a:t>vor 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de-DE" sz="2200" b="1" dirty="0" smtClean="0">
                <a:solidFill>
                  <a:srgbClr val="0066CC"/>
                </a:solidFill>
              </a:rPr>
              <a:t>Lehrer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200" dirty="0" smtClean="0"/>
              <a:t>Der Lehrer </a:t>
            </a:r>
            <a:r>
              <a:rPr lang="cs-CZ" sz="2200" dirty="0" err="1" smtClean="0"/>
              <a:t>stellt</a:t>
            </a:r>
            <a:r>
              <a:rPr lang="cs-CZ" sz="2200" dirty="0" smtClean="0"/>
              <a:t> </a:t>
            </a:r>
            <a:r>
              <a:rPr lang="cs-CZ" sz="2200" dirty="0" err="1" smtClean="0"/>
              <a:t>sich</a:t>
            </a:r>
            <a:r>
              <a:rPr lang="cs-CZ" sz="2200" dirty="0" smtClean="0"/>
              <a:t> </a:t>
            </a:r>
            <a:r>
              <a:rPr lang="cs-CZ" sz="2200" b="1" dirty="0" smtClean="0"/>
              <a:t>vor</a:t>
            </a:r>
            <a:r>
              <a:rPr lang="cs-CZ" sz="2200" dirty="0" smtClean="0"/>
              <a:t> 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cs-CZ" sz="2200" b="1" dirty="0" err="1" smtClean="0">
                <a:solidFill>
                  <a:srgbClr val="000000"/>
                </a:solidFill>
              </a:rPr>
              <a:t>Schülern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200" dirty="0" smtClean="0"/>
              <a:t>Der Hausmeister hängt </a:t>
            </a:r>
            <a:r>
              <a:rPr lang="cs-CZ" sz="2200" dirty="0" err="1" smtClean="0"/>
              <a:t>das</a:t>
            </a:r>
            <a:r>
              <a:rPr lang="cs-CZ" sz="2200" dirty="0" smtClean="0"/>
              <a:t> </a:t>
            </a:r>
            <a:r>
              <a:rPr lang="cs-CZ" sz="2200" dirty="0" err="1" smtClean="0"/>
              <a:t>Bild</a:t>
            </a:r>
            <a:r>
              <a:rPr lang="cs-CZ" sz="2200" dirty="0" smtClean="0"/>
              <a:t> </a:t>
            </a:r>
            <a:r>
              <a:rPr lang="de-DE" sz="2200" b="1" dirty="0" smtClean="0"/>
              <a:t>an </a:t>
            </a:r>
            <a:r>
              <a:rPr lang="de-DE" sz="2200" dirty="0" smtClean="0"/>
              <a:t>__________</a:t>
            </a:r>
            <a:r>
              <a:rPr lang="de-DE" sz="2200" b="1" dirty="0" smtClean="0"/>
              <a:t> </a:t>
            </a:r>
            <a:r>
              <a:rPr lang="cs-CZ" sz="2200" b="1" dirty="0" smtClean="0">
                <a:solidFill>
                  <a:srgbClr val="FF0000"/>
                </a:solidFill>
              </a:rPr>
              <a:t>Wand</a:t>
            </a:r>
            <a:r>
              <a:rPr lang="de-DE" sz="2200" b="1" dirty="0" smtClean="0"/>
              <a:t>.</a:t>
            </a:r>
          </a:p>
          <a:p>
            <a:pPr>
              <a:buFont typeface="Arial" charset="0"/>
              <a:buNone/>
            </a:pPr>
            <a:endParaRPr lang="de-DE" sz="2200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148263" y="260350"/>
          <a:ext cx="3541712" cy="165429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885428"/>
                <a:gridCol w="885428"/>
                <a:gridCol w="885428"/>
                <a:gridCol w="885428"/>
              </a:tblGrid>
              <a:tr h="396168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66CC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FF0000"/>
                          </a:solidFill>
                        </a:rPr>
                        <a:t>die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00B050"/>
                          </a:solidFill>
                        </a:rPr>
                        <a:t>das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12" marB="45712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445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66CC"/>
                          </a:solidFill>
                        </a:rPr>
                        <a:t>des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FF0000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B050"/>
                          </a:solidFill>
                        </a:rPr>
                        <a:t>des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12" marB="45712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445"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0066CC"/>
                          </a:solidFill>
                        </a:rPr>
                        <a:t>dem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FF0000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00B050"/>
                          </a:solidFill>
                        </a:rPr>
                        <a:t>dem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12" marB="45712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den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5711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66CC"/>
                          </a:solidFill>
                        </a:rPr>
                        <a:t>den</a:t>
                      </a:r>
                      <a:endParaRPr lang="cs-CZ" sz="2400" b="1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rgbClr val="FF0000"/>
                          </a:solidFill>
                        </a:rPr>
                        <a:t>die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12" marB="45712"/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rgbClr val="00B050"/>
                          </a:solidFill>
                        </a:rPr>
                        <a:t>das</a:t>
                      </a:r>
                      <a:endParaRPr lang="cs-CZ" sz="24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12" marB="45712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4680520" cy="99412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b="1" dirty="0" err="1" smtClean="0"/>
              <a:t>Wo</a:t>
            </a:r>
            <a:r>
              <a:rPr lang="cs-CZ" b="1" dirty="0" smtClean="0"/>
              <a:t>? </a:t>
            </a:r>
            <a:r>
              <a:rPr lang="cs-CZ" dirty="0" smtClean="0"/>
              <a:t>nebo </a:t>
            </a:r>
            <a:r>
              <a:rPr lang="cs-CZ" b="1" dirty="0" err="1" smtClean="0"/>
              <a:t>Wohin</a:t>
            </a:r>
            <a:r>
              <a:rPr lang="cs-CZ" b="1" dirty="0" smtClean="0"/>
              <a:t>?</a:t>
            </a:r>
            <a:endParaRPr lang="cs-CZ" dirty="0"/>
          </a:p>
        </p:txBody>
      </p:sp>
      <p:sp>
        <p:nvSpPr>
          <p:cNvPr id="19461" name="Zástupný symbol pro obsah 2"/>
          <p:cNvSpPr>
            <a:spLocks noGrp="1"/>
          </p:cNvSpPr>
          <p:nvPr>
            <p:ph idx="1"/>
          </p:nvPr>
        </p:nvSpPr>
        <p:spPr>
          <a:xfrm>
            <a:off x="611188" y="1284288"/>
            <a:ext cx="8229600" cy="557371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de-DE" sz="2400" dirty="0" smtClean="0"/>
              <a:t>Ich stelle das Buch ____ </a:t>
            </a:r>
            <a:r>
              <a:rPr lang="de-DE" sz="2400" b="1" dirty="0" smtClean="0">
                <a:solidFill>
                  <a:srgbClr val="00B050"/>
                </a:solidFill>
              </a:rPr>
              <a:t>Regal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 Wir setzen uns ___ </a:t>
            </a:r>
            <a:r>
              <a:rPr lang="de-DE" sz="2400" b="1" dirty="0" smtClean="0">
                <a:solidFill>
                  <a:srgbClr val="00B050"/>
                </a:solidFill>
              </a:rPr>
              <a:t>Sofa</a:t>
            </a:r>
            <a:r>
              <a:rPr lang="de-DE" sz="2400" dirty="0" smtClean="0"/>
              <a:t>.</a:t>
            </a:r>
            <a:endParaRPr lang="cs-CZ" sz="2400" dirty="0" smtClean="0"/>
          </a:p>
          <a:p>
            <a:pPr>
              <a:buFont typeface="Arial" charset="0"/>
              <a:buNone/>
            </a:pPr>
            <a:r>
              <a:rPr lang="de-DE" sz="2400" dirty="0" smtClean="0"/>
              <a:t>Warum sitzt du so faul _____ </a:t>
            </a:r>
            <a:r>
              <a:rPr lang="de-DE" sz="2400" b="1" dirty="0" smtClean="0">
                <a:solidFill>
                  <a:srgbClr val="0066CC"/>
                </a:solidFill>
              </a:rPr>
              <a:t>Stuhl</a:t>
            </a:r>
            <a:r>
              <a:rPr lang="de-DE" sz="2400" dirty="0" smtClean="0"/>
              <a:t>?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Ich </a:t>
            </a:r>
            <a:r>
              <a:rPr lang="cs-CZ" sz="2400" dirty="0" err="1" smtClean="0"/>
              <a:t>liege</a:t>
            </a:r>
            <a:r>
              <a:rPr lang="cs-CZ" sz="2400" dirty="0" smtClean="0"/>
              <a:t> </a:t>
            </a:r>
            <a:r>
              <a:rPr lang="cs-CZ" sz="2400" dirty="0" err="1" smtClean="0"/>
              <a:t>am</a:t>
            </a:r>
            <a:r>
              <a:rPr lang="cs-CZ" sz="2400" dirty="0" smtClean="0"/>
              <a:t> </a:t>
            </a:r>
            <a:r>
              <a:rPr lang="cs-CZ" sz="2400" dirty="0" err="1" smtClean="0"/>
              <a:t>Samstag</a:t>
            </a:r>
            <a:r>
              <a:rPr lang="cs-CZ" sz="2400" dirty="0" smtClean="0"/>
              <a:t> </a:t>
            </a:r>
            <a:r>
              <a:rPr lang="cs-CZ" sz="2400" dirty="0" err="1" smtClean="0"/>
              <a:t>lange</a:t>
            </a:r>
            <a:r>
              <a:rPr lang="cs-CZ" sz="2400" dirty="0" smtClean="0"/>
              <a:t> </a:t>
            </a:r>
            <a:r>
              <a:rPr lang="de-DE" sz="2400" dirty="0" smtClean="0"/>
              <a:t> _____ </a:t>
            </a:r>
            <a:r>
              <a:rPr lang="de-DE" sz="2400" b="1" dirty="0" smtClean="0">
                <a:solidFill>
                  <a:srgbClr val="00B050"/>
                </a:solidFill>
              </a:rPr>
              <a:t>Bett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Er hängt das Bild _____ </a:t>
            </a:r>
            <a:r>
              <a:rPr lang="de-DE" sz="2400" b="1" dirty="0" smtClean="0">
                <a:solidFill>
                  <a:srgbClr val="FF0000"/>
                </a:solidFill>
              </a:rPr>
              <a:t>Wand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400" dirty="0" err="1" smtClean="0"/>
              <a:t>Viele</a:t>
            </a:r>
            <a:r>
              <a:rPr lang="cs-CZ" sz="2400" dirty="0" smtClean="0"/>
              <a:t> </a:t>
            </a:r>
            <a:r>
              <a:rPr lang="cs-CZ" sz="2400" dirty="0" err="1" smtClean="0"/>
              <a:t>Vögel</a:t>
            </a:r>
            <a:r>
              <a:rPr lang="cs-CZ" sz="2400" dirty="0" smtClean="0"/>
              <a:t> </a:t>
            </a:r>
            <a:r>
              <a:rPr lang="cs-CZ" sz="2400" dirty="0" err="1" smtClean="0"/>
              <a:t>sitzen</a:t>
            </a:r>
            <a:r>
              <a:rPr lang="cs-CZ" sz="2400" dirty="0" smtClean="0"/>
              <a:t> _____ </a:t>
            </a:r>
            <a:r>
              <a:rPr lang="cs-CZ" sz="2400" b="1" dirty="0" err="1" smtClean="0">
                <a:solidFill>
                  <a:srgbClr val="00B050"/>
                </a:solidFill>
              </a:rPr>
              <a:t>Dach</a:t>
            </a:r>
            <a:r>
              <a:rPr lang="cs-CZ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Sie legt </a:t>
            </a:r>
            <a:r>
              <a:rPr lang="cs-CZ" sz="2400" dirty="0" err="1" smtClean="0"/>
              <a:t>das</a:t>
            </a:r>
            <a:r>
              <a:rPr lang="cs-CZ" sz="2400" dirty="0" smtClean="0"/>
              <a:t> Buch </a:t>
            </a:r>
            <a:r>
              <a:rPr lang="de-DE" sz="2400" dirty="0" smtClean="0"/>
              <a:t>_____ </a:t>
            </a:r>
            <a:r>
              <a:rPr lang="de-DE" sz="2400" b="1" dirty="0" smtClean="0">
                <a:solidFill>
                  <a:srgbClr val="FF0000"/>
                </a:solidFill>
              </a:rPr>
              <a:t>Schublade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Ihr legt die Handtücher _____ </a:t>
            </a:r>
            <a:r>
              <a:rPr lang="de-DE" sz="2400" b="1" dirty="0" smtClean="0">
                <a:solidFill>
                  <a:srgbClr val="0066CC"/>
                </a:solidFill>
              </a:rPr>
              <a:t>Schrank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Du stellst die Blumenvase _____ </a:t>
            </a:r>
            <a:r>
              <a:rPr lang="de-DE" sz="2400" b="1" dirty="0" smtClean="0">
                <a:solidFill>
                  <a:srgbClr val="0066CC"/>
                </a:solidFill>
              </a:rPr>
              <a:t>Tisch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Das Geschirr </a:t>
            </a:r>
            <a:r>
              <a:rPr lang="cs-CZ" sz="2400" dirty="0" err="1" smtClean="0"/>
              <a:t>liegt</a:t>
            </a:r>
            <a:r>
              <a:rPr lang="cs-CZ" sz="2400" dirty="0" smtClean="0"/>
              <a:t> </a:t>
            </a:r>
            <a:r>
              <a:rPr lang="de-DE" sz="2400" dirty="0" smtClean="0"/>
              <a:t>noch _____ </a:t>
            </a:r>
            <a:r>
              <a:rPr lang="de-DE" sz="2400" b="1" dirty="0" smtClean="0">
                <a:solidFill>
                  <a:srgbClr val="0066CC"/>
                </a:solidFill>
              </a:rPr>
              <a:t>Tisch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Ich lege mich müde ____ </a:t>
            </a:r>
            <a:r>
              <a:rPr lang="de-DE" sz="2400" b="1" dirty="0" smtClean="0">
                <a:solidFill>
                  <a:srgbClr val="00B050"/>
                </a:solidFill>
              </a:rPr>
              <a:t>Bett</a:t>
            </a:r>
            <a:r>
              <a:rPr lang="de-DE" sz="2400" dirty="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dirty="0" smtClean="0"/>
              <a:t>Du setzt dich ______ </a:t>
            </a:r>
            <a:r>
              <a:rPr lang="de-DE" sz="2400" b="1" dirty="0" smtClean="0">
                <a:solidFill>
                  <a:srgbClr val="0066CC"/>
                </a:solidFill>
              </a:rPr>
              <a:t>Stuhl</a:t>
            </a:r>
            <a:r>
              <a:rPr lang="de-DE" sz="2400" dirty="0" smtClean="0"/>
              <a:t>.</a:t>
            </a:r>
            <a:endParaRPr lang="cs-CZ" sz="2400" dirty="0" smtClean="0"/>
          </a:p>
          <a:p>
            <a:pPr>
              <a:buFont typeface="Arial" charset="0"/>
              <a:buNone/>
            </a:pPr>
            <a:endParaRPr lang="de-DE" sz="2400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219700" y="260350"/>
          <a:ext cx="3541712" cy="1598613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885428"/>
                <a:gridCol w="885428"/>
                <a:gridCol w="885428"/>
                <a:gridCol w="885428"/>
              </a:tblGrid>
              <a:tr h="396444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66CC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FF0000"/>
                          </a:solidFill>
                        </a:rPr>
                        <a:t>die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00B050"/>
                          </a:solidFill>
                        </a:rPr>
                        <a:t>das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723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66CC"/>
                          </a:solidFill>
                        </a:rPr>
                        <a:t>des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FF0000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B050"/>
                          </a:solidFill>
                        </a:rPr>
                        <a:t>des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723"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0066CC"/>
                          </a:solidFill>
                        </a:rPr>
                        <a:t>dem</a:t>
                      </a:r>
                      <a:endParaRPr lang="cs-CZ" sz="2000" b="1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der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00B050"/>
                          </a:solidFill>
                        </a:rPr>
                        <a:t>dem</a:t>
                      </a:r>
                      <a:endParaRPr lang="cs-CZ" sz="20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723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66CC"/>
                          </a:solidFill>
                        </a:rPr>
                        <a:t>den</a:t>
                      </a:r>
                      <a:endParaRPr lang="cs-CZ" sz="2000" b="1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FF0000"/>
                          </a:solidFill>
                        </a:rPr>
                        <a:t>die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00B050"/>
                          </a:solidFill>
                        </a:rPr>
                        <a:t>das</a:t>
                      </a:r>
                      <a:endParaRPr lang="cs-CZ" sz="20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4608513" cy="1066800"/>
          </a:xfrm>
        </p:spPr>
        <p:txBody>
          <a:bodyPr/>
          <a:lstStyle/>
          <a:p>
            <a:pPr algn="l"/>
            <a:r>
              <a:rPr lang="cs-CZ" b="1" smtClean="0">
                <a:solidFill>
                  <a:schemeClr val="bg1">
                    <a:lumMod val="75000"/>
                  </a:schemeClr>
                </a:solidFill>
              </a:rPr>
              <a:t>Wo? </a:t>
            </a:r>
            <a:r>
              <a:rPr lang="cs-CZ" smtClean="0">
                <a:solidFill>
                  <a:schemeClr val="bg1">
                    <a:lumMod val="75000"/>
                  </a:schemeClr>
                </a:solidFill>
              </a:rPr>
              <a:t>nebo </a:t>
            </a:r>
            <a:r>
              <a:rPr lang="cs-CZ" b="1" smtClean="0">
                <a:solidFill>
                  <a:schemeClr val="bg1">
                    <a:lumMod val="75000"/>
                  </a:schemeClr>
                </a:solidFill>
              </a:rPr>
              <a:t>Wohin?</a:t>
            </a:r>
            <a:endParaRPr lang="cs-CZ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539750" y="1412875"/>
            <a:ext cx="8229600" cy="52578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de-DE" sz="2400" smtClean="0"/>
              <a:t>Ich stelle das Buch </a:t>
            </a:r>
            <a:r>
              <a:rPr lang="cs-CZ" sz="2400" b="1" smtClean="0">
                <a:solidFill>
                  <a:srgbClr val="7030A0"/>
                </a:solidFill>
              </a:rPr>
              <a:t>ins</a:t>
            </a:r>
            <a:r>
              <a:rPr lang="cs-CZ" sz="2400" smtClean="0"/>
              <a:t> </a:t>
            </a:r>
            <a:r>
              <a:rPr lang="de-DE" sz="2400" b="1" smtClean="0">
                <a:solidFill>
                  <a:srgbClr val="00B050"/>
                </a:solidFill>
              </a:rPr>
              <a:t>Regal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Wir setzen uns </a:t>
            </a:r>
            <a:r>
              <a:rPr lang="cs-CZ" sz="2400" b="1" smtClean="0">
                <a:solidFill>
                  <a:srgbClr val="7030A0"/>
                </a:solidFill>
              </a:rPr>
              <a:t>aufs</a:t>
            </a:r>
            <a:r>
              <a:rPr lang="cs-CZ" sz="2400" smtClean="0"/>
              <a:t> </a:t>
            </a:r>
            <a:r>
              <a:rPr lang="de-DE" sz="2400" b="1" smtClean="0">
                <a:solidFill>
                  <a:srgbClr val="00B050"/>
                </a:solidFill>
              </a:rPr>
              <a:t>Sofa</a:t>
            </a:r>
            <a:r>
              <a:rPr lang="de-DE" sz="2400" smtClean="0"/>
              <a:t>.</a:t>
            </a:r>
            <a:endParaRPr lang="cs-CZ" sz="2400" smtClean="0"/>
          </a:p>
          <a:p>
            <a:pPr>
              <a:buFont typeface="Arial" charset="0"/>
              <a:buNone/>
            </a:pPr>
            <a:r>
              <a:rPr lang="de-DE" sz="2400" smtClean="0"/>
              <a:t>Warum sitzt du so faul </a:t>
            </a:r>
            <a:r>
              <a:rPr lang="cs-CZ" sz="2400" b="1" smtClean="0">
                <a:solidFill>
                  <a:srgbClr val="7030A0"/>
                </a:solidFill>
              </a:rPr>
              <a:t>auf dem </a:t>
            </a:r>
            <a:r>
              <a:rPr lang="de-DE" sz="2400" b="1" smtClean="0">
                <a:solidFill>
                  <a:srgbClr val="0066CC"/>
                </a:solidFill>
              </a:rPr>
              <a:t>Stuhl</a:t>
            </a:r>
            <a:r>
              <a:rPr lang="de-DE" sz="2400" smtClean="0"/>
              <a:t>?</a:t>
            </a:r>
          </a:p>
          <a:p>
            <a:pPr>
              <a:buFont typeface="Arial" charset="0"/>
              <a:buNone/>
            </a:pPr>
            <a:r>
              <a:rPr lang="de-DE" sz="2400" smtClean="0"/>
              <a:t>Ich </a:t>
            </a:r>
            <a:r>
              <a:rPr lang="cs-CZ" sz="2400" smtClean="0"/>
              <a:t>liege am Samstag lange </a:t>
            </a:r>
            <a:r>
              <a:rPr lang="de-DE" sz="2400" smtClean="0"/>
              <a:t> </a:t>
            </a:r>
            <a:r>
              <a:rPr lang="cs-CZ" sz="2400" b="1" smtClean="0">
                <a:solidFill>
                  <a:srgbClr val="7030A0"/>
                </a:solidFill>
              </a:rPr>
              <a:t>im</a:t>
            </a:r>
            <a:r>
              <a:rPr lang="cs-CZ" sz="2400" smtClean="0"/>
              <a:t> </a:t>
            </a:r>
            <a:r>
              <a:rPr lang="de-DE" sz="2400" b="1" smtClean="0">
                <a:solidFill>
                  <a:srgbClr val="00B050"/>
                </a:solidFill>
              </a:rPr>
              <a:t>Bett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Er hängt das Bild </a:t>
            </a:r>
            <a:r>
              <a:rPr lang="cs-CZ" sz="2400" b="1" smtClean="0">
                <a:solidFill>
                  <a:srgbClr val="7030A0"/>
                </a:solidFill>
              </a:rPr>
              <a:t>an die </a:t>
            </a:r>
            <a:r>
              <a:rPr lang="de-DE" sz="2400" b="1" smtClean="0">
                <a:solidFill>
                  <a:srgbClr val="FF0000"/>
                </a:solidFill>
              </a:rPr>
              <a:t>Wand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cs-CZ" sz="2400" smtClean="0"/>
              <a:t>Viele Vögel sitzen </a:t>
            </a:r>
            <a:r>
              <a:rPr lang="cs-CZ" sz="2400" b="1" smtClean="0">
                <a:solidFill>
                  <a:srgbClr val="7030A0"/>
                </a:solidFill>
              </a:rPr>
              <a:t>auf dem </a:t>
            </a:r>
            <a:r>
              <a:rPr lang="cs-CZ" sz="2400" b="1" smtClean="0">
                <a:solidFill>
                  <a:srgbClr val="00B050"/>
                </a:solidFill>
              </a:rPr>
              <a:t>Dach</a:t>
            </a:r>
            <a:r>
              <a:rPr lang="cs-CZ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Sie legt </a:t>
            </a:r>
            <a:r>
              <a:rPr lang="cs-CZ" sz="2400" smtClean="0"/>
              <a:t>das Buch </a:t>
            </a:r>
            <a:r>
              <a:rPr lang="cs-CZ" sz="2400" b="1" smtClean="0">
                <a:solidFill>
                  <a:srgbClr val="7030A0"/>
                </a:solidFill>
              </a:rPr>
              <a:t>in die </a:t>
            </a:r>
            <a:r>
              <a:rPr lang="de-DE" sz="2400" b="1" smtClean="0">
                <a:solidFill>
                  <a:srgbClr val="FF0000"/>
                </a:solidFill>
              </a:rPr>
              <a:t>Schublade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Ihr legt die Handtücher </a:t>
            </a:r>
            <a:r>
              <a:rPr lang="cs-CZ" sz="2400" b="1" smtClean="0">
                <a:solidFill>
                  <a:srgbClr val="7030A0"/>
                </a:solidFill>
              </a:rPr>
              <a:t>in den </a:t>
            </a:r>
            <a:r>
              <a:rPr lang="de-DE" sz="2400" b="1" smtClean="0">
                <a:solidFill>
                  <a:srgbClr val="0066CC"/>
                </a:solidFill>
              </a:rPr>
              <a:t>Schrank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Du stellst die Blumenvase </a:t>
            </a:r>
            <a:r>
              <a:rPr lang="cs-CZ" sz="2400" b="1" smtClean="0">
                <a:solidFill>
                  <a:srgbClr val="7030A0"/>
                </a:solidFill>
              </a:rPr>
              <a:t>auf</a:t>
            </a:r>
            <a:r>
              <a:rPr lang="cs-CZ" sz="2400" smtClean="0"/>
              <a:t> </a:t>
            </a:r>
            <a:r>
              <a:rPr lang="cs-CZ" sz="2400" b="1" smtClean="0">
                <a:solidFill>
                  <a:srgbClr val="7030A0"/>
                </a:solidFill>
              </a:rPr>
              <a:t>den</a:t>
            </a:r>
            <a:r>
              <a:rPr lang="de-DE" sz="2400" b="1" smtClean="0">
                <a:solidFill>
                  <a:srgbClr val="0066CC"/>
                </a:solidFill>
              </a:rPr>
              <a:t>Tisch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Das Geschirr </a:t>
            </a:r>
            <a:r>
              <a:rPr lang="cs-CZ" sz="2400" smtClean="0"/>
              <a:t>liegt </a:t>
            </a:r>
            <a:r>
              <a:rPr lang="de-DE" sz="2400" smtClean="0"/>
              <a:t>noch </a:t>
            </a:r>
            <a:r>
              <a:rPr lang="cs-CZ" sz="2400" b="1" smtClean="0">
                <a:solidFill>
                  <a:srgbClr val="7030A0"/>
                </a:solidFill>
              </a:rPr>
              <a:t>auf</a:t>
            </a:r>
            <a:r>
              <a:rPr lang="cs-CZ" sz="2400" smtClean="0"/>
              <a:t> </a:t>
            </a:r>
            <a:r>
              <a:rPr lang="cs-CZ" sz="2400" b="1" smtClean="0">
                <a:solidFill>
                  <a:srgbClr val="7030A0"/>
                </a:solidFill>
              </a:rPr>
              <a:t>dem</a:t>
            </a:r>
            <a:r>
              <a:rPr lang="de-DE" sz="2400" b="1" smtClean="0">
                <a:solidFill>
                  <a:srgbClr val="0066CC"/>
                </a:solidFill>
              </a:rPr>
              <a:t>Tisch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Ich lege mich müde </a:t>
            </a:r>
            <a:r>
              <a:rPr lang="cs-CZ" sz="2400" b="1" smtClean="0">
                <a:solidFill>
                  <a:srgbClr val="7030A0"/>
                </a:solidFill>
              </a:rPr>
              <a:t>ins</a:t>
            </a:r>
            <a:r>
              <a:rPr lang="cs-CZ" sz="2400" smtClean="0"/>
              <a:t> </a:t>
            </a:r>
            <a:r>
              <a:rPr lang="de-DE" sz="2400" b="1" smtClean="0">
                <a:solidFill>
                  <a:srgbClr val="00B050"/>
                </a:solidFill>
              </a:rPr>
              <a:t>Bett</a:t>
            </a:r>
            <a:r>
              <a:rPr lang="de-DE" sz="2400" smtClean="0"/>
              <a:t>.</a:t>
            </a:r>
          </a:p>
          <a:p>
            <a:pPr>
              <a:buFont typeface="Arial" charset="0"/>
              <a:buNone/>
            </a:pPr>
            <a:r>
              <a:rPr lang="de-DE" sz="2400" smtClean="0"/>
              <a:t>Du setzt dich </a:t>
            </a:r>
            <a:r>
              <a:rPr lang="cs-CZ" sz="2400" b="1" smtClean="0">
                <a:solidFill>
                  <a:srgbClr val="7030A0"/>
                </a:solidFill>
              </a:rPr>
              <a:t>auf</a:t>
            </a:r>
            <a:r>
              <a:rPr lang="cs-CZ" sz="2400" smtClean="0"/>
              <a:t> </a:t>
            </a:r>
            <a:r>
              <a:rPr lang="cs-CZ" sz="2400" b="1" smtClean="0">
                <a:solidFill>
                  <a:srgbClr val="7030A0"/>
                </a:solidFill>
              </a:rPr>
              <a:t>den</a:t>
            </a:r>
            <a:r>
              <a:rPr lang="cs-CZ" sz="2400" smtClean="0"/>
              <a:t> </a:t>
            </a:r>
            <a:r>
              <a:rPr lang="de-DE" sz="2400" b="1" smtClean="0">
                <a:solidFill>
                  <a:srgbClr val="0066CC"/>
                </a:solidFill>
              </a:rPr>
              <a:t>Stuhl</a:t>
            </a:r>
            <a:r>
              <a:rPr lang="de-DE" sz="2400" smtClean="0"/>
              <a:t>.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219700" y="260350"/>
          <a:ext cx="3541712" cy="1598613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885428"/>
                <a:gridCol w="885428"/>
                <a:gridCol w="885428"/>
                <a:gridCol w="885428"/>
              </a:tblGrid>
              <a:tr h="396444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66CC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FF0000"/>
                          </a:solidFill>
                        </a:rPr>
                        <a:t>die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rgbClr val="00B050"/>
                          </a:solidFill>
                        </a:rPr>
                        <a:t>das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err="1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723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66CC"/>
                          </a:solidFill>
                        </a:rPr>
                        <a:t>des</a:t>
                      </a:r>
                      <a:endParaRPr lang="cs-CZ" sz="2000" b="0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FF0000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rgbClr val="00B050"/>
                          </a:solidFill>
                        </a:rPr>
                        <a:t>des</a:t>
                      </a:r>
                      <a:endParaRPr lang="cs-CZ" sz="20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der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723"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0066CC"/>
                          </a:solidFill>
                        </a:rPr>
                        <a:t>dem</a:t>
                      </a:r>
                      <a:endParaRPr lang="cs-CZ" sz="2000" b="1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der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00B050"/>
                          </a:solidFill>
                        </a:rPr>
                        <a:t>dem</a:t>
                      </a:r>
                      <a:endParaRPr lang="cs-CZ" sz="20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den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00723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0066CC"/>
                          </a:solidFill>
                        </a:rPr>
                        <a:t>den</a:t>
                      </a:r>
                      <a:endParaRPr lang="cs-CZ" sz="2000" b="1" dirty="0">
                        <a:solidFill>
                          <a:srgbClr val="0066CC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FF0000"/>
                          </a:solidFill>
                        </a:rPr>
                        <a:t>die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49" marR="91449" marT="45744" marB="45744"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00B050"/>
                          </a:solidFill>
                        </a:rPr>
                        <a:t>das</a:t>
                      </a:r>
                      <a:endParaRPr lang="cs-CZ" sz="20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49" marR="91449" marT="45744" marB="45744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chemeClr val="tx1"/>
                          </a:solidFill>
                        </a:rPr>
                        <a:t>die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44" marB="45744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Dáša\AppData\Local\Microsoft\Windows\Temporary Internet Files\Content.IE5\2Q0XWKEZ\MP9004140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80288" y="333375"/>
            <a:ext cx="1295400" cy="368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err="1"/>
              <a:t>Wo</a:t>
            </a:r>
            <a:r>
              <a:rPr lang="cs-CZ" dirty="0"/>
              <a:t> … ?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380288" y="836613"/>
            <a:ext cx="1368425" cy="56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Aft>
                <a:spcPts val="600"/>
              </a:spcAft>
            </a:pPr>
            <a:r>
              <a:rPr lang="cs-CZ"/>
              <a:t>der Spiegel</a:t>
            </a:r>
          </a:p>
          <a:p>
            <a:pPr>
              <a:spcAft>
                <a:spcPts val="600"/>
              </a:spcAft>
            </a:pPr>
            <a:r>
              <a:rPr lang="cs-CZ"/>
              <a:t>der Sessel</a:t>
            </a:r>
          </a:p>
          <a:p>
            <a:pPr>
              <a:spcAft>
                <a:spcPts val="600"/>
              </a:spcAft>
            </a:pPr>
            <a:r>
              <a:rPr lang="cs-CZ"/>
              <a:t>die Lampe</a:t>
            </a:r>
          </a:p>
          <a:p>
            <a:pPr>
              <a:spcAft>
                <a:spcPts val="600"/>
              </a:spcAft>
            </a:pPr>
            <a:r>
              <a:rPr lang="cs-CZ"/>
              <a:t>der Teppich</a:t>
            </a:r>
          </a:p>
          <a:p>
            <a:pPr>
              <a:spcAft>
                <a:spcPts val="600"/>
              </a:spcAft>
            </a:pPr>
            <a:r>
              <a:rPr lang="cs-CZ"/>
              <a:t>die Katze</a:t>
            </a:r>
          </a:p>
          <a:p>
            <a:pPr>
              <a:spcAft>
                <a:spcPts val="600"/>
              </a:spcAft>
            </a:pPr>
            <a:r>
              <a:rPr lang="cs-CZ"/>
              <a:t>die Blumen</a:t>
            </a:r>
          </a:p>
          <a:p>
            <a:pPr>
              <a:spcAft>
                <a:spcPts val="600"/>
              </a:spcAft>
            </a:pPr>
            <a:r>
              <a:rPr lang="cs-CZ"/>
              <a:t>das Bild</a:t>
            </a:r>
          </a:p>
          <a:p>
            <a:pPr>
              <a:spcAft>
                <a:spcPts val="600"/>
              </a:spcAft>
            </a:pPr>
            <a:r>
              <a:rPr lang="cs-CZ"/>
              <a:t>die Bücher</a:t>
            </a:r>
          </a:p>
          <a:p>
            <a:pPr>
              <a:spcAft>
                <a:spcPts val="600"/>
              </a:spcAft>
            </a:pPr>
            <a:r>
              <a:rPr lang="cs-CZ"/>
              <a:t>das Fernglas</a:t>
            </a:r>
          </a:p>
          <a:p>
            <a:pPr>
              <a:spcAft>
                <a:spcPts val="600"/>
              </a:spcAft>
            </a:pPr>
            <a:r>
              <a:rPr lang="cs-CZ"/>
              <a:t>die Vase</a:t>
            </a:r>
          </a:p>
          <a:p>
            <a:pPr>
              <a:spcAft>
                <a:spcPts val="600"/>
              </a:spcAft>
            </a:pPr>
            <a:r>
              <a:rPr lang="cs-CZ"/>
              <a:t>das Sofa</a:t>
            </a:r>
          </a:p>
          <a:p>
            <a:pPr>
              <a:spcAft>
                <a:spcPts val="600"/>
              </a:spcAft>
            </a:pPr>
            <a:r>
              <a:rPr lang="cs-CZ"/>
              <a:t>das Kissen</a:t>
            </a:r>
          </a:p>
          <a:p>
            <a:pPr>
              <a:spcAft>
                <a:spcPts val="600"/>
              </a:spcAft>
            </a:pPr>
            <a:r>
              <a:rPr lang="cs-CZ"/>
              <a:t>die Uhr</a:t>
            </a:r>
          </a:p>
          <a:p>
            <a:pPr>
              <a:spcAft>
                <a:spcPts val="600"/>
              </a:spcAft>
            </a:pPr>
            <a:r>
              <a:rPr lang="cs-CZ"/>
              <a:t>der Baum</a:t>
            </a:r>
          </a:p>
          <a:p>
            <a:pPr>
              <a:spcAft>
                <a:spcPts val="600"/>
              </a:spcAft>
            </a:pPr>
            <a:r>
              <a:rPr lang="cs-CZ"/>
              <a:t>der Tisch</a:t>
            </a:r>
          </a:p>
          <a:p>
            <a:pPr>
              <a:spcAft>
                <a:spcPts val="600"/>
              </a:spcAft>
            </a:pPr>
            <a:r>
              <a:rPr lang="cs-CZ"/>
              <a:t>das Reh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443663" y="1196975"/>
            <a:ext cx="2700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cs-CZ" sz="1400" b="1">
                <a:solidFill>
                  <a:srgbClr val="0066CC"/>
                </a:solidFill>
              </a:rPr>
              <a:t>Der Sessel steht in der Ecke.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Baumbach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Rudolf a </a:t>
            </a: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václavková</a:t>
            </a:r>
            <a:r>
              <a:rPr lang="cs-CZ" sz="2000" cap="all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Gertruda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Mluvnice němčiny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Olomouc: FIN PUBLISHING, 1997,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ISBN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80-86002-27-6. 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  <a:cs typeface="Arial" charset="0"/>
              </a:rPr>
              <a:t>Obrázky </a:t>
            </a:r>
            <a:r>
              <a:rPr lang="cs-CZ" sz="2000" dirty="0">
                <a:latin typeface="Arial" charset="0"/>
                <a:cs typeface="Arial" charset="0"/>
              </a:rPr>
              <a:t>galerie Kliparty kvalitně [cit. </a:t>
            </a:r>
            <a:r>
              <a:rPr lang="cs-CZ" sz="2000" dirty="0" smtClean="0">
                <a:latin typeface="Arial" charset="0"/>
                <a:cs typeface="Arial" charset="0"/>
              </a:rPr>
              <a:t>11.8.2012]. </a:t>
            </a:r>
            <a:r>
              <a:rPr lang="cs-CZ" sz="2000" dirty="0">
                <a:latin typeface="Arial" charset="0"/>
                <a:cs typeface="Arial" charset="0"/>
              </a:rPr>
              <a:t>Dostupný pod licencí Microsoft Office 2010 WWW: &lt;http://office.microsoft.com/</a:t>
            </a:r>
            <a:r>
              <a:rPr lang="cs-CZ" sz="2000" dirty="0" err="1">
                <a:latin typeface="Arial" charset="0"/>
                <a:cs typeface="Arial" charset="0"/>
              </a:rPr>
              <a:t>cs-cz</a:t>
            </a:r>
            <a:r>
              <a:rPr lang="cs-CZ" sz="2000" dirty="0">
                <a:latin typeface="Arial" charset="0"/>
                <a:cs typeface="Arial" charset="0"/>
              </a:rPr>
              <a:t>/</a:t>
            </a:r>
            <a:r>
              <a:rPr lang="cs-CZ" sz="2000" dirty="0" err="1">
                <a:latin typeface="Arial" charset="0"/>
                <a:cs typeface="Arial" charset="0"/>
              </a:rPr>
              <a:t>images</a:t>
            </a:r>
            <a:r>
              <a:rPr lang="cs-CZ" sz="2000" dirty="0">
                <a:latin typeface="Arial" charset="0"/>
                <a:cs typeface="Arial" charset="0"/>
              </a:rPr>
              <a:t>/&gt;.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13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991</TotalTime>
  <Words>540</Words>
  <Application>Microsoft Office PowerPoint</Application>
  <PresentationFormat>Předvádění na obrazovce (4:3)</PresentationFormat>
  <Paragraphs>151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Předložky se 3. a 4. pádem</vt:lpstr>
      <vt:lpstr>zapamatujte si</vt:lpstr>
      <vt:lpstr>Fliesen legen</vt:lpstr>
      <vt:lpstr>liegen</vt:lpstr>
      <vt:lpstr>Tepich legen</vt:lpstr>
      <vt:lpstr>Eier legen</vt:lpstr>
      <vt:lpstr>Doplň člen</vt:lpstr>
      <vt:lpstr>Wo? nebo Wohin?</vt:lpstr>
      <vt:lpstr>Wo? nebo Wohin?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Způsobová (modální) slovesa Modalwerben</dc:title>
  <dc:creator>Dagpol</dc:creator>
  <cp:lastModifiedBy>POLÁKOVÁ Dagmar</cp:lastModifiedBy>
  <cp:revision>116</cp:revision>
  <dcterms:created xsi:type="dcterms:W3CDTF">2012-10-06T07:00:41Z</dcterms:created>
  <dcterms:modified xsi:type="dcterms:W3CDTF">2013-06-04T11:14:35Z</dcterms:modified>
</cp:coreProperties>
</file>