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1082778"/>
          <a:ext cx="6498543" cy="121016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NÁZEV: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 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VY_12_Vlastivěda_33_Naše země v dávných dobách  </a:t>
          </a:r>
          <a:r>
            <a:rPr lang="cs-CZ" sz="16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ZŠ praktická, 5.r. -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TEMA: 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Život lidí v pravěku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 ŠKOLY: ZŠ Kopřivnice, Štramberská 189, příspěvková organizace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24143" y="576055"/>
          <a:ext cx="6498543" cy="187893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AUTOR: Mgr. Aleš </a:t>
          </a:r>
          <a:r>
            <a:rPr lang="cs-CZ" sz="1600" dirty="0" err="1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Jarolím</a:t>
          </a:r>
          <a:endParaRPr lang="cs-CZ" sz="1600" dirty="0" smtClean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  <a:p>
          <a:pPr algn="l" rtl="0"/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VYTVOŘENO:18. </a:t>
          </a:r>
          <a:r>
            <a:rPr lang="cs-CZ" sz="16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5.2013</a:t>
          </a:r>
          <a:endParaRPr lang="cs-CZ" sz="16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24167"/>
          <a:ext cx="6498543" cy="54138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ČÍSLO PROJEKTU:  CZ. 1. 07 /1.4.00/21.1737 </a:t>
          </a:r>
          <a:endParaRPr lang="cs-CZ" sz="20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889E42-C92E-415E-A1A8-92522F0D3B22}" type="presOf" srcId="{D1D4F407-5343-4D3F-B5B9-D407B03CAEB4}" destId="{AED2198E-93D5-4001-81B4-73124B309672}" srcOrd="1" destOrd="0" presId="urn:microsoft.com/office/officeart/2005/8/layout/target3"/>
    <dgm:cxn modelId="{EE2BB725-E7AE-4A36-B355-3E860CB3C99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1F6B1CB-9EBA-4BAC-B067-D5AF9C81931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6E8BA90-163B-49DB-B00D-43743EFFECF6}" type="presOf" srcId="{757F3AB3-0718-4624-B441-E567A8F0AB56}" destId="{333A1088-737F-45CB-B68E-254E46348037}" srcOrd="0" destOrd="0" presId="urn:microsoft.com/office/officeart/2005/8/layout/target3"/>
    <dgm:cxn modelId="{A4F19F4D-6EF4-4B6F-91B7-35FC042572FF}" type="presOf" srcId="{4C35D32F-0EAB-4CD7-82EE-45574DC2A586}" destId="{66FE7F87-EA69-4EF8-86F8-F43548846DDB}" srcOrd="0" destOrd="0" presId="urn:microsoft.com/office/officeart/2005/8/layout/target3"/>
    <dgm:cxn modelId="{1E5668AA-9ACA-4323-A1A2-B0D4E1E9DDA1}" type="presOf" srcId="{4C35D32F-0EAB-4CD7-82EE-45574DC2A586}" destId="{4F902384-A84A-417E-997B-6A372FB09A33}" srcOrd="1" destOrd="0" presId="urn:microsoft.com/office/officeart/2005/8/layout/target3"/>
    <dgm:cxn modelId="{0783DCD7-6432-48D4-80E9-7E4A87BC8B53}" type="presOf" srcId="{D1B46980-6531-4606-95E6-44980827E919}" destId="{2BE915AB-18AA-4053-B92C-3BFC9ED204BB}" srcOrd="1" destOrd="0" presId="urn:microsoft.com/office/officeart/2005/8/layout/target3"/>
    <dgm:cxn modelId="{E25355DB-46A3-400E-A819-2110DF03114B}" type="presOf" srcId="{D1D4F407-5343-4D3F-B5B9-D407B03CAEB4}" destId="{D005CE8C-CC26-4C3E-AC11-E15060ECD759}" srcOrd="0" destOrd="0" presId="urn:microsoft.com/office/officeart/2005/8/layout/target3"/>
    <dgm:cxn modelId="{54BD8B0F-EEDC-43D2-ADDC-43BF6FC9EE59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2981096-6896-4855-8057-2B0A6C230D8E}" type="presParOf" srcId="{333A1088-737F-45CB-B68E-254E46348037}" destId="{F5ABB229-8D3B-4694-996A-96F23CF14429}" srcOrd="0" destOrd="0" presId="urn:microsoft.com/office/officeart/2005/8/layout/target3"/>
    <dgm:cxn modelId="{3CF821F7-983F-44F6-8EC8-32441555BBAE}" type="presParOf" srcId="{333A1088-737F-45CB-B68E-254E46348037}" destId="{F41139FD-01EE-4571-8B17-4FB00FC51163}" srcOrd="1" destOrd="0" presId="urn:microsoft.com/office/officeart/2005/8/layout/target3"/>
    <dgm:cxn modelId="{5B71210C-BF20-4130-A498-E0EE14A5D43E}" type="presParOf" srcId="{333A1088-737F-45CB-B68E-254E46348037}" destId="{D005CE8C-CC26-4C3E-AC11-E15060ECD759}" srcOrd="2" destOrd="0" presId="urn:microsoft.com/office/officeart/2005/8/layout/target3"/>
    <dgm:cxn modelId="{F281C178-8828-4817-B7F9-C5861FD7AD2F}" type="presParOf" srcId="{333A1088-737F-45CB-B68E-254E46348037}" destId="{2C702D82-9B77-49B7-9568-BB8EB47C3372}" srcOrd="3" destOrd="0" presId="urn:microsoft.com/office/officeart/2005/8/layout/target3"/>
    <dgm:cxn modelId="{944D57E9-EDA9-4AF4-BEC2-0157B75F9E18}" type="presParOf" srcId="{333A1088-737F-45CB-B68E-254E46348037}" destId="{A52A0455-90FF-4808-ABD0-F02540D31D5A}" srcOrd="4" destOrd="0" presId="urn:microsoft.com/office/officeart/2005/8/layout/target3"/>
    <dgm:cxn modelId="{AE7DC853-8806-4204-B4BB-AD991623DC1E}" type="presParOf" srcId="{333A1088-737F-45CB-B68E-254E46348037}" destId="{6140AFEC-043D-4C43-A2F9-D0F5331DF3A3}" srcOrd="5" destOrd="0" presId="urn:microsoft.com/office/officeart/2005/8/layout/target3"/>
    <dgm:cxn modelId="{F5BA12E3-5FDD-4344-96B8-DB9676818544}" type="presParOf" srcId="{333A1088-737F-45CB-B68E-254E46348037}" destId="{9358AC05-5D7D-4327-9F80-1AD486AEA664}" srcOrd="6" destOrd="0" presId="urn:microsoft.com/office/officeart/2005/8/layout/target3"/>
    <dgm:cxn modelId="{5D906918-D207-4DD4-B54D-AD9C1E3B59E8}" type="presParOf" srcId="{333A1088-737F-45CB-B68E-254E46348037}" destId="{313FC574-E1CD-4FB4-B054-0B805CE0447D}" srcOrd="7" destOrd="0" presId="urn:microsoft.com/office/officeart/2005/8/layout/target3"/>
    <dgm:cxn modelId="{D9C8287C-2D8B-4C33-9747-6E43434DC25E}" type="presParOf" srcId="{333A1088-737F-45CB-B68E-254E46348037}" destId="{619D679B-A015-4ECF-8348-D1034C574F40}" srcOrd="8" destOrd="0" presId="urn:microsoft.com/office/officeart/2005/8/layout/target3"/>
    <dgm:cxn modelId="{DB2D49F0-22E9-46E7-A892-94B3FF2268A7}" type="presParOf" srcId="{333A1088-737F-45CB-B68E-254E46348037}" destId="{E7F14C03-D67D-4A82-8887-4A41904268DD}" srcOrd="9" destOrd="0" presId="urn:microsoft.com/office/officeart/2005/8/layout/target3"/>
    <dgm:cxn modelId="{5393275A-AFFE-4F8A-9342-A1E8ADF3630E}" type="presParOf" srcId="{333A1088-737F-45CB-B68E-254E46348037}" destId="{D699FC7A-A1D1-4730-93D3-51E197A3376C}" srcOrd="10" destOrd="0" presId="urn:microsoft.com/office/officeart/2005/8/layout/target3"/>
    <dgm:cxn modelId="{F6E9C8AF-405D-4116-A8A6-E46EC7D1FD12}" type="presParOf" srcId="{333A1088-737F-45CB-B68E-254E46348037}" destId="{66FE7F87-EA69-4EF8-86F8-F43548846DDB}" srcOrd="11" destOrd="0" presId="urn:microsoft.com/office/officeart/2005/8/layout/target3"/>
    <dgm:cxn modelId="{237177F8-0D4D-45CC-943F-E5961743E169}" type="presParOf" srcId="{333A1088-737F-45CB-B68E-254E46348037}" destId="{AED2198E-93D5-4001-81B4-73124B309672}" srcOrd="12" destOrd="0" presId="urn:microsoft.com/office/officeart/2005/8/layout/target3"/>
    <dgm:cxn modelId="{2C4A7CFB-AADD-4815-91B7-CC9616303C6F}" type="presParOf" srcId="{333A1088-737F-45CB-B68E-254E46348037}" destId="{2BE915AB-18AA-4053-B92C-3BFC9ED204BB}" srcOrd="13" destOrd="0" presId="urn:microsoft.com/office/officeart/2005/8/layout/target3"/>
    <dgm:cxn modelId="{D95EE674-0F8F-427D-8558-ECED7DB652DD}" type="presParOf" srcId="{333A1088-737F-45CB-B68E-254E46348037}" destId="{6BB5E863-4638-4E1D-BFDE-399D028AC4ED}" srcOrd="14" destOrd="0" presId="urn:microsoft.com/office/officeart/2005/8/layout/target3"/>
    <dgm:cxn modelId="{39F0F4C8-3739-4D05-BB46-04F213C77C15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 ŠKOLY: ZŠ Kopřivnice, Štramberská 189, příspěvková organizace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AUTOR: Mgr. Aleš </a:t>
          </a:r>
          <a:r>
            <a:rPr lang="cs-CZ" sz="1600" kern="1200" dirty="0" err="1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Jarolím</a:t>
          </a:r>
          <a:endParaRPr lang="cs-CZ" sz="1600" kern="1200" dirty="0" smtClean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VYTVOŘENO:18. 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5.2013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NÁZEV: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 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VY_12_Vlastivěda_33_Naše země v dávných dobách  </a:t>
          </a:r>
          <a:r>
            <a:rPr lang="cs-CZ" sz="1600" kern="1200" baseline="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ZŠ praktická, 5.r. -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TEMA: </a:t>
          </a:r>
          <a:r>
            <a:rPr lang="cs-CZ" sz="16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Život lidí v pravěku</a:t>
          </a:r>
          <a:endParaRPr lang="cs-CZ" sz="16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0099CC"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FFFFFF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rgbClr val="FFFFFF">
            <a:alpha val="90000"/>
            <a:hueOff val="0"/>
            <a:satOff val="0"/>
            <a:lumOff val="0"/>
            <a:alphaOff val="0"/>
          </a:srgbClr>
        </a:solidFill>
        <a:ln w="25400" cap="flat" cmpd="sng" algn="ctr">
          <a:solidFill>
            <a:srgbClr val="0099CC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4D4D4D">
                  <a:hueOff val="0"/>
                  <a:satOff val="0"/>
                  <a:lumOff val="0"/>
                  <a:alphaOff val="0"/>
                </a:srgbClr>
              </a:solidFill>
              <a:latin typeface="Arial"/>
              <a:ea typeface="+mn-ea"/>
              <a:cs typeface="+mn-cs"/>
            </a:rPr>
            <a:t>ČÍSLO PROJEKTU:  CZ. 1. 07 /1.4.00/21.1737 </a:t>
          </a:r>
          <a:endParaRPr lang="cs-CZ" sz="2000" kern="1200" dirty="0">
            <a:solidFill>
              <a:srgbClr val="4D4D4D">
                <a:hueOff val="0"/>
                <a:satOff val="0"/>
                <a:lumOff val="0"/>
                <a:alphaOff val="0"/>
              </a:srgbClr>
            </a:solidFill>
            <a:latin typeface="Arial"/>
            <a:ea typeface="+mn-ea"/>
            <a:cs typeface="+mn-cs"/>
          </a:endParaRPr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39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939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939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9397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9400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307BA46-4708-4F0B-A5FA-D566E80FEB1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940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D469A1-C25A-4118-AA3C-E82A6657436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171D35-DFAC-4F06-9868-43AAC1581D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BEBD11-8BD7-4262-B1FF-D13766F04F8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508939-D1D2-45B3-ABD8-037276A1D0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C569A6-8E0B-4329-8D3A-3C56CA9CCD7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25328C-68DC-462A-9F92-FDA02B9B7C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DDD3CD-6B24-4ED7-B906-A65B0A1C41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0C2B2B-B434-43F3-A549-0A1E663BA4B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5A7ED9-810A-43B1-B916-9B3178D1745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5941C9-EA22-4FEC-8409-AFF5937BC2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370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58371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8372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837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8374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837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837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5837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2179437C-3282-4EDE-81CD-4BE2198E47F7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http://cms.netnews.cz/files/images/355/2027-PICT4532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AutoShape 5" descr="2Q==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sp>
        <p:nvSpPr>
          <p:cNvPr id="2055" name="AutoShape 7" descr="2Q=="/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3159974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4797425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ANOTACE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Seznámení s životem lidí v pravěku.</a:t>
            </a:r>
          </a:p>
          <a:p>
            <a:pPr>
              <a:buFont typeface="Wingdings" pitchFamily="2" charset="2"/>
              <a:buNone/>
            </a:pPr>
            <a:r>
              <a:rPr lang="cs-CZ"/>
              <a:t>Obstarávání potravy, bydlení, rozdělávání</a:t>
            </a:r>
          </a:p>
          <a:p>
            <a:pPr>
              <a:buFont typeface="Wingdings" pitchFamily="2" charset="2"/>
              <a:buNone/>
            </a:pPr>
            <a:r>
              <a:rPr lang="cs-CZ"/>
              <a:t>ohně.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cs-CZ" b="1"/>
              <a:t>ŽIVOT LIDÍ V PRAVĚKU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/>
              <a:t>Na našem území žili lidé už před mnoha tisíci lety.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Této době říkáme </a:t>
            </a:r>
            <a:r>
              <a:rPr lang="cs-CZ" sz="2800" b="1" u="sng"/>
              <a:t>pravěk</a:t>
            </a:r>
            <a:r>
              <a:rPr lang="cs-CZ" sz="2800"/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Lidé v pravěku neznali písmo.</a:t>
            </a:r>
          </a:p>
          <a:p>
            <a:pPr>
              <a:buFont typeface="Wingdings" pitchFamily="2" charset="2"/>
              <a:buNone/>
            </a:pPr>
            <a:endParaRPr lang="cs-CZ" sz="2800"/>
          </a:p>
        </p:txBody>
      </p:sp>
      <p:pic>
        <p:nvPicPr>
          <p:cNvPr id="7" name="Obrázek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501008"/>
            <a:ext cx="3266479" cy="2448272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ŽIVOT LIDÍ V PRAVĚKU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/>
              <a:t>Lidé v pravěku </a:t>
            </a:r>
            <a:r>
              <a:rPr lang="cs-CZ" sz="2800" b="1" u="sng"/>
              <a:t>žili v tlupách</a:t>
            </a:r>
            <a:r>
              <a:rPr lang="cs-CZ" sz="2800"/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Tlupu tvořilo několik mužů, žen a jejich dětí.</a:t>
            </a:r>
          </a:p>
        </p:txBody>
      </p:sp>
      <p:sp>
        <p:nvSpPr>
          <p:cNvPr id="4103" name="AutoShape 7" descr="2Q==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sp>
        <p:nvSpPr>
          <p:cNvPr id="4105" name="AutoShape 9" descr="2Q=="/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</p:spPr>
        <p:txBody>
          <a:bodyPr/>
          <a:lstStyle/>
          <a:p>
            <a:endParaRPr lang="cs-CZ"/>
          </a:p>
        </p:txBody>
      </p:sp>
      <p:pic>
        <p:nvPicPr>
          <p:cNvPr id="11" name="Obrázek 10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30" r="44681" b="8704"/>
          <a:stretch/>
        </p:blipFill>
        <p:spPr bwMode="auto">
          <a:xfrm>
            <a:off x="2694321" y="3271593"/>
            <a:ext cx="3755358" cy="2808312"/>
          </a:xfrm>
          <a:prstGeom prst="rect">
            <a:avLst/>
          </a:prstGeom>
          <a:ln>
            <a:solidFill>
              <a:schemeClr val="bg1">
                <a:lumMod val="50000"/>
              </a:schemeClr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ŽIVOT LIDÍ V PRAVĚKU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13787" cy="49974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/>
              <a:t>Lidé v pravěku bydleli </a:t>
            </a:r>
            <a:r>
              <a:rPr lang="cs-CZ" sz="2800" b="1" u="sng"/>
              <a:t>v jeskyních</a:t>
            </a:r>
            <a:r>
              <a:rPr lang="cs-CZ" sz="2800"/>
              <a:t>, nebo si stavěli z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větví, kůží a kostí jednoduché přístřešky. Jeskyně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jim poskytovaly úkryt před dravou zvěří a nepohodou.</a:t>
            </a:r>
          </a:p>
        </p:txBody>
      </p:sp>
      <p:pic>
        <p:nvPicPr>
          <p:cNvPr id="5124" name="Picture 4" descr="http://cms.netnews.cz/files/images/355/2027-PICT4532.jpg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2339975" y="3284538"/>
            <a:ext cx="4392613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ŽIVOT LIDÍ V PRAVĚKU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00200"/>
            <a:ext cx="8569325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/>
              <a:t>Muži v pravěku se vydávali hlavně </a:t>
            </a:r>
            <a:r>
              <a:rPr lang="cs-CZ" sz="2800" b="1" u="sng"/>
              <a:t>na lov</a:t>
            </a:r>
            <a:r>
              <a:rPr lang="cs-CZ" sz="2800"/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Uměli klást pasti a jednoduchými nástroji zvěř ulovit.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Zvířata nebyla jen zdrojem obživy. Z kůží si člověk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vyráběl oděvy, z kostí a klů různé zbraně a nástroje.</a:t>
            </a:r>
          </a:p>
        </p:txBody>
      </p:sp>
      <p:pic>
        <p:nvPicPr>
          <p:cNvPr id="6148" name="Picture 4" descr="Smlouva o zajištění uměleckého vystoupení009"/>
          <p:cNvPicPr>
            <a:picLocks noChangeAspect="1" noChangeArrowheads="1"/>
          </p:cNvPicPr>
          <p:nvPr/>
        </p:nvPicPr>
        <p:blipFill>
          <a:blip r:embed="rId2" cstate="print"/>
          <a:srcRect l="17442" t="65355" r="27278" b="10011"/>
          <a:stretch>
            <a:fillRect/>
          </a:stretch>
        </p:blipFill>
        <p:spPr bwMode="auto">
          <a:xfrm>
            <a:off x="2625725" y="4006850"/>
            <a:ext cx="3817938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ŽIVOT LIDÍ V PRAVĚKU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/>
              <a:t>Pravěký člověk potřeboval ke svému životu </a:t>
            </a:r>
            <a:r>
              <a:rPr lang="cs-CZ" sz="2800" b="1" u="sng"/>
              <a:t>oheň</a:t>
            </a:r>
            <a:r>
              <a:rPr lang="cs-CZ" sz="2800"/>
              <a:t>.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Nejprve ho získával náhodně, když blesk zapálil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strom. Později si jej uměl sám rozdělat </a:t>
            </a:r>
            <a:r>
              <a:rPr lang="cs-CZ" sz="2800" b="1" u="sng"/>
              <a:t>křesáním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nebo </a:t>
            </a:r>
            <a:r>
              <a:rPr lang="cs-CZ" sz="2800" b="1" u="sng"/>
              <a:t>třením</a:t>
            </a:r>
            <a:r>
              <a:rPr lang="cs-CZ" sz="2800"/>
              <a:t>.</a:t>
            </a:r>
          </a:p>
        </p:txBody>
      </p:sp>
      <p:pic>
        <p:nvPicPr>
          <p:cNvPr id="7174" name="Picture 6" descr="Smlouva o zajištění uměleckého vystoupení008"/>
          <p:cNvPicPr>
            <a:picLocks noChangeArrowheads="1"/>
          </p:cNvPicPr>
          <p:nvPr/>
        </p:nvPicPr>
        <p:blipFill>
          <a:blip r:embed="rId2" cstate="print"/>
          <a:srcRect l="30014" t="9424" r="14444" b="64114"/>
          <a:stretch>
            <a:fillRect/>
          </a:stretch>
        </p:blipFill>
        <p:spPr bwMode="auto">
          <a:xfrm>
            <a:off x="2627313" y="3933825"/>
            <a:ext cx="3816350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CITACE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/>
              <a:t>MATUŠKOVÁ, Alena; ŠMOLÍKOVÁ, Božena;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DOKOUPIL, Jaroslav a kol. </a:t>
            </a:r>
            <a:r>
              <a:rPr lang="cs-CZ" sz="2800" i="1"/>
              <a:t>Vlastivěda pro šestý</a:t>
            </a:r>
          </a:p>
          <a:p>
            <a:pPr>
              <a:buFont typeface="Wingdings" pitchFamily="2" charset="2"/>
              <a:buNone/>
            </a:pPr>
            <a:r>
              <a:rPr lang="cs-CZ" sz="2800" i="1"/>
              <a:t>ročník zvláštní školy</a:t>
            </a:r>
            <a:r>
              <a:rPr lang="cs-CZ" sz="2800"/>
              <a:t>. Praha: Septima, 1996, ISBN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80-85801-74-4. </a:t>
            </a:r>
          </a:p>
          <a:p>
            <a:pPr>
              <a:buFont typeface="Wingdings" pitchFamily="2" charset="2"/>
              <a:buNone/>
            </a:pPr>
            <a:r>
              <a:rPr lang="cs-CZ" sz="2800"/>
              <a:t>Fotografie: vlastní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148</TotalTime>
  <Words>232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Štěrbina</vt:lpstr>
      <vt:lpstr>Prezentace aplikace PowerPoint</vt:lpstr>
      <vt:lpstr>ANOTACE</vt:lpstr>
      <vt:lpstr>ŽIVOT LIDÍ V PRAVĚKU</vt:lpstr>
      <vt:lpstr>ŽIVOT LIDÍ V PRAVĚKU</vt:lpstr>
      <vt:lpstr>ŽIVOT LIDÍ V PRAVĚKU</vt:lpstr>
      <vt:lpstr>ŽIVOT LIDÍ V PRAVĚKU</vt:lpstr>
      <vt:lpstr>ŽIVOT LIDÍ V PRAVĚKU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Ales Jarolim</cp:lastModifiedBy>
  <cp:revision>7</cp:revision>
  <dcterms:created xsi:type="dcterms:W3CDTF">2013-06-02T13:57:45Z</dcterms:created>
  <dcterms:modified xsi:type="dcterms:W3CDTF">2013-06-05T08:28:16Z</dcterms:modified>
</cp:coreProperties>
</file>