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4" r:id="rId2"/>
    <p:sldId id="265" r:id="rId3"/>
    <p:sldId id="258" r:id="rId4"/>
    <p:sldId id="257" r:id="rId5"/>
    <p:sldId id="262" r:id="rId6"/>
    <p:sldId id="260" r:id="rId7"/>
    <p:sldId id="259" r:id="rId8"/>
    <p:sldId id="263" r:id="rId9"/>
    <p:sldId id="261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75F6A2-D124-4A76-89E2-D0B1B498E045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75AD11-9FE0-4B8C-AD7B-15827AF188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08036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355A5-48BE-48E0-9944-C8151C27976B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DD879-2B65-4E09-A583-DC14D0ADEC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355A5-48BE-48E0-9944-C8151C27976B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DD879-2B65-4E09-A583-DC14D0ADEC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355A5-48BE-48E0-9944-C8151C27976B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DD879-2B65-4E09-A583-DC14D0ADEC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355A5-48BE-48E0-9944-C8151C27976B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DD879-2B65-4E09-A583-DC14D0ADEC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355A5-48BE-48E0-9944-C8151C27976B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DD879-2B65-4E09-A583-DC14D0ADEC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355A5-48BE-48E0-9944-C8151C27976B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DD879-2B65-4E09-A583-DC14D0ADEC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355A5-48BE-48E0-9944-C8151C27976B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DD879-2B65-4E09-A583-DC14D0ADEC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355A5-48BE-48E0-9944-C8151C27976B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DD879-2B65-4E09-A583-DC14D0ADEC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355A5-48BE-48E0-9944-C8151C27976B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DD879-2B65-4E09-A583-DC14D0ADEC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355A5-48BE-48E0-9944-C8151C27976B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DD879-2B65-4E09-A583-DC14D0ADEC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355A5-48BE-48E0-9944-C8151C27976B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DD879-2B65-4E09-A583-DC14D0ADEC0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4355A5-48BE-48E0-9944-C8151C27976B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BDD879-2B65-4E09-A583-DC14D0ADEC0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4164267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VY_32_INOVACE_04_A_19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Mluvnice a gramatika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Skloňování </a:t>
                      </a:r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přídavných </a:t>
                      </a:r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jmen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Bc. Dagmar Poláková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15616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811008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404663"/>
            <a:ext cx="8229600" cy="6120682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3200" dirty="0"/>
              <a:t>Materiál je určen pro </a:t>
            </a:r>
            <a:r>
              <a:rPr lang="cs-CZ" sz="3200" dirty="0" smtClean="0"/>
              <a:t>1.- 4.ročník </a:t>
            </a:r>
            <a:r>
              <a:rPr lang="cs-CZ" sz="3200" smtClean="0"/>
              <a:t>studijních oborů, </a:t>
            </a:r>
            <a:r>
              <a:rPr lang="cs-CZ" sz="3200" dirty="0"/>
              <a:t>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200" dirty="0"/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865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6644617"/>
              </p:ext>
            </p:extLst>
          </p:nvPr>
        </p:nvGraphicFramePr>
        <p:xfrm>
          <a:off x="1560004" y="5949280"/>
          <a:ext cx="6096000" cy="426720"/>
        </p:xfrm>
        <a:graphic>
          <a:graphicData uri="http://schemas.openxmlformats.org/drawingml/2006/table">
            <a:tbl>
              <a:tblPr>
                <a:tableStyleId>{D113A9D2-9D6B-4929-AA2D-F23B5EE8CBE7}</a:tableStyleId>
              </a:tblPr>
              <a:tblGrid>
                <a:gridCol w="6096000"/>
              </a:tblGrid>
              <a:tr h="19799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CH" sz="2800" dirty="0"/>
                        <a:t>der - dieser - jeder - welcher – alle</a:t>
                      </a: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1249" marR="41249" marT="0" marB="0"/>
                </a:tc>
              </a:tr>
            </a:tbl>
          </a:graphicData>
        </a:graphic>
      </p:graphicFrame>
      <p:graphicFrame>
        <p:nvGraphicFramePr>
          <p:cNvPr id="7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28910348"/>
              </p:ext>
            </p:extLst>
          </p:nvPr>
        </p:nvGraphicFramePr>
        <p:xfrm>
          <a:off x="0" y="3789040"/>
          <a:ext cx="9143999" cy="1854200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960106"/>
                <a:gridCol w="2099726"/>
                <a:gridCol w="1800200"/>
                <a:gridCol w="2016224"/>
                <a:gridCol w="2267743"/>
              </a:tblGrid>
              <a:tr h="370840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Mužský 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Ženský 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Střední 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Množné číslo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1. pád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der gute Mann</a:t>
                      </a:r>
                      <a:endParaRPr lang="cs-CZ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die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gute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Frau</a:t>
                      </a:r>
                      <a:endParaRPr lang="cs-CZ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das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gute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Kind</a:t>
                      </a:r>
                      <a:endParaRPr lang="cs-CZ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die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guten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Kinder</a:t>
                      </a:r>
                      <a:endParaRPr lang="cs-CZ" sz="16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2. pád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des</a:t>
                      </a:r>
                      <a:r>
                        <a:rPr lang="cs-CZ" sz="1600" baseline="0" dirty="0" smtClean="0"/>
                        <a:t> </a:t>
                      </a:r>
                      <a:r>
                        <a:rPr lang="cs-CZ" sz="1600" baseline="0" dirty="0" err="1" smtClean="0"/>
                        <a:t>gut</a:t>
                      </a:r>
                      <a:r>
                        <a:rPr lang="cs-CZ" sz="1600" dirty="0" err="1" smtClean="0"/>
                        <a:t>en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Mannes</a:t>
                      </a:r>
                      <a:endParaRPr lang="cs-CZ" sz="1600" b="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der </a:t>
                      </a:r>
                      <a:r>
                        <a:rPr lang="cs-CZ" sz="1600" dirty="0" err="1" smtClean="0"/>
                        <a:t>guten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Frau</a:t>
                      </a:r>
                      <a:endParaRPr lang="cs-CZ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des </a:t>
                      </a:r>
                      <a:r>
                        <a:rPr lang="cs-CZ" sz="1600" dirty="0" err="1" smtClean="0"/>
                        <a:t>guten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Kindes</a:t>
                      </a:r>
                      <a:endParaRPr lang="cs-CZ" sz="1600" b="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der</a:t>
                      </a:r>
                      <a:r>
                        <a:rPr lang="cs-CZ" sz="1600" baseline="0" dirty="0" smtClean="0"/>
                        <a:t> </a:t>
                      </a:r>
                      <a:r>
                        <a:rPr lang="cs-CZ" sz="1600" dirty="0" err="1" smtClean="0"/>
                        <a:t>guten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Kinder</a:t>
                      </a:r>
                      <a:endParaRPr lang="cs-CZ" sz="16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3. pád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dem</a:t>
                      </a:r>
                      <a:r>
                        <a:rPr lang="cs-CZ" sz="1600" baseline="0" smtClean="0"/>
                        <a:t> </a:t>
                      </a:r>
                      <a:r>
                        <a:rPr lang="cs-CZ" sz="1600" baseline="0" dirty="0" err="1" smtClean="0"/>
                        <a:t>gut</a:t>
                      </a:r>
                      <a:r>
                        <a:rPr lang="cs-CZ" sz="1600" dirty="0" err="1" smtClean="0"/>
                        <a:t>en</a:t>
                      </a:r>
                      <a:r>
                        <a:rPr lang="cs-CZ" sz="1600" dirty="0" smtClean="0"/>
                        <a:t> Mann</a:t>
                      </a:r>
                      <a:endParaRPr lang="cs-CZ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der </a:t>
                      </a:r>
                      <a:r>
                        <a:rPr lang="cs-CZ" sz="1600" dirty="0" err="1" smtClean="0"/>
                        <a:t>guten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Frau</a:t>
                      </a:r>
                      <a:endParaRPr lang="cs-CZ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dem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guten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Kind</a:t>
                      </a:r>
                      <a:endParaRPr lang="cs-CZ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den </a:t>
                      </a:r>
                      <a:r>
                        <a:rPr lang="cs-CZ" sz="1600" dirty="0" err="1" smtClean="0"/>
                        <a:t>guten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Kindern</a:t>
                      </a:r>
                      <a:endParaRPr lang="cs-CZ" sz="1600" b="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4. pád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den </a:t>
                      </a:r>
                      <a:r>
                        <a:rPr lang="cs-CZ" sz="1600" dirty="0" err="1" smtClean="0"/>
                        <a:t>guten</a:t>
                      </a:r>
                      <a:r>
                        <a:rPr lang="cs-CZ" sz="1600" dirty="0" smtClean="0"/>
                        <a:t> Mann</a:t>
                      </a:r>
                      <a:endParaRPr lang="cs-CZ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die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gute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Frau</a:t>
                      </a:r>
                      <a:endParaRPr lang="cs-CZ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das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gute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Kind</a:t>
                      </a:r>
                      <a:endParaRPr lang="cs-CZ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die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guten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Kinder</a:t>
                      </a:r>
                      <a:endParaRPr lang="cs-CZ" sz="1600" b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Obdélník 1"/>
          <p:cNvSpPr/>
          <p:nvPr/>
        </p:nvSpPr>
        <p:spPr>
          <a:xfrm>
            <a:off x="251520" y="620688"/>
            <a:ext cx="871296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0" b="1" dirty="0">
                <a:latin typeface="+mj-lt"/>
                <a:ea typeface="+mj-ea"/>
                <a:cs typeface="+mj-cs"/>
              </a:rPr>
              <a:t>Skloňování přídavných jmen po členu určitém </a:t>
            </a:r>
          </a:p>
          <a:p>
            <a:r>
              <a:rPr lang="cs-CZ" sz="3000" b="1" dirty="0">
                <a:latin typeface="+mj-lt"/>
                <a:ea typeface="+mj-ea"/>
                <a:cs typeface="+mj-cs"/>
              </a:rPr>
              <a:t>(</a:t>
            </a:r>
            <a:r>
              <a:rPr lang="cs-CZ" sz="3000" b="1" dirty="0" err="1">
                <a:latin typeface="+mj-lt"/>
                <a:ea typeface="+mj-ea"/>
                <a:cs typeface="+mj-cs"/>
              </a:rPr>
              <a:t>Adjektivdeklination</a:t>
            </a:r>
            <a:r>
              <a:rPr lang="cs-CZ" sz="3000" b="1" dirty="0">
                <a:latin typeface="+mj-lt"/>
                <a:ea typeface="+mj-ea"/>
                <a:cs typeface="+mj-cs"/>
              </a:rPr>
              <a:t> </a:t>
            </a:r>
            <a:r>
              <a:rPr lang="cs-CZ" sz="3000" b="1" dirty="0" err="1">
                <a:latin typeface="+mj-lt"/>
                <a:ea typeface="+mj-ea"/>
                <a:cs typeface="+mj-cs"/>
              </a:rPr>
              <a:t>mit</a:t>
            </a:r>
            <a:r>
              <a:rPr lang="cs-CZ" sz="3000" b="1" dirty="0">
                <a:latin typeface="+mj-lt"/>
                <a:ea typeface="+mj-ea"/>
                <a:cs typeface="+mj-cs"/>
              </a:rPr>
              <a:t> </a:t>
            </a:r>
            <a:r>
              <a:rPr lang="cs-CZ" sz="3000" b="1" dirty="0" err="1">
                <a:latin typeface="+mj-lt"/>
                <a:ea typeface="+mj-ea"/>
                <a:cs typeface="+mj-cs"/>
              </a:rPr>
              <a:t>bestimmtem</a:t>
            </a:r>
            <a:r>
              <a:rPr lang="cs-CZ" sz="3000" b="1" dirty="0">
                <a:latin typeface="+mj-lt"/>
                <a:ea typeface="+mj-ea"/>
                <a:cs typeface="+mj-cs"/>
              </a:rPr>
              <a:t> </a:t>
            </a:r>
            <a:r>
              <a:rPr lang="cs-CZ" sz="3000" b="1" dirty="0" err="1">
                <a:latin typeface="+mj-lt"/>
                <a:ea typeface="+mj-ea"/>
                <a:cs typeface="+mj-cs"/>
              </a:rPr>
              <a:t>Artikel</a:t>
            </a:r>
            <a:r>
              <a:rPr lang="cs-CZ" sz="3000" b="1" dirty="0">
                <a:latin typeface="+mj-lt"/>
                <a:ea typeface="+mj-ea"/>
                <a:cs typeface="+mj-cs"/>
              </a:rPr>
              <a:t>)</a:t>
            </a:r>
          </a:p>
        </p:txBody>
      </p:sp>
      <p:sp>
        <p:nvSpPr>
          <p:cNvPr id="3" name="Obdélník 2"/>
          <p:cNvSpPr/>
          <p:nvPr/>
        </p:nvSpPr>
        <p:spPr>
          <a:xfrm>
            <a:off x="251520" y="2095688"/>
            <a:ext cx="8712968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Clr>
                <a:schemeClr val="accent1">
                  <a:lumMod val="50000"/>
                </a:schemeClr>
              </a:buClr>
              <a:buFont typeface="Arial" pitchFamily="34" charset="0"/>
              <a:buChar char="•"/>
            </a:pPr>
            <a:r>
              <a:rPr lang="cs-CZ" sz="1900" dirty="0" smtClean="0">
                <a:latin typeface="Calibri" pitchFamily="34" charset="0"/>
              </a:rPr>
              <a:t>Je-li  </a:t>
            </a:r>
            <a:r>
              <a:rPr lang="cs-CZ" sz="1900" dirty="0">
                <a:latin typeface="Calibri" pitchFamily="34" charset="0"/>
              </a:rPr>
              <a:t>určitý člen v "základní formě" (der, </a:t>
            </a:r>
            <a:r>
              <a:rPr lang="cs-CZ" sz="1900" dirty="0" err="1">
                <a:latin typeface="Calibri" pitchFamily="34" charset="0"/>
              </a:rPr>
              <a:t>die</a:t>
            </a:r>
            <a:r>
              <a:rPr lang="cs-CZ" sz="1900" dirty="0">
                <a:latin typeface="Calibri" pitchFamily="34" charset="0"/>
              </a:rPr>
              <a:t>, </a:t>
            </a:r>
            <a:r>
              <a:rPr lang="cs-CZ" sz="1900" dirty="0" err="1" smtClean="0">
                <a:latin typeface="Calibri" pitchFamily="34" charset="0"/>
              </a:rPr>
              <a:t>das</a:t>
            </a:r>
            <a:r>
              <a:rPr lang="cs-CZ" sz="1900" dirty="0" smtClean="0">
                <a:latin typeface="Calibri" pitchFamily="34" charset="0"/>
              </a:rPr>
              <a:t>), má </a:t>
            </a:r>
            <a:r>
              <a:rPr lang="cs-CZ" sz="1900" dirty="0">
                <a:latin typeface="Calibri" pitchFamily="34" charset="0"/>
              </a:rPr>
              <a:t>přídavné jméno zakončení </a:t>
            </a:r>
            <a:r>
              <a:rPr lang="cs-CZ" sz="1900" b="1" dirty="0">
                <a:latin typeface="Calibri" pitchFamily="34" charset="0"/>
              </a:rPr>
              <a:t>-e</a:t>
            </a:r>
            <a:r>
              <a:rPr lang="cs-CZ" sz="1900" dirty="0">
                <a:latin typeface="Calibri" pitchFamily="34" charset="0"/>
              </a:rPr>
              <a:t>. </a:t>
            </a:r>
            <a:endParaRPr lang="cs-CZ" sz="1900" dirty="0" smtClean="0">
              <a:latin typeface="Calibri" pitchFamily="34" charset="0"/>
            </a:endParaRPr>
          </a:p>
          <a:p>
            <a:pPr marL="285750" indent="-285750">
              <a:buClr>
                <a:schemeClr val="accent1">
                  <a:lumMod val="50000"/>
                </a:schemeClr>
              </a:buClr>
              <a:buFont typeface="Arial" pitchFamily="34" charset="0"/>
              <a:buChar char="•"/>
            </a:pPr>
            <a:r>
              <a:rPr lang="cs-CZ" sz="1900" dirty="0" smtClean="0">
                <a:latin typeface="Calibri" pitchFamily="34" charset="0"/>
              </a:rPr>
              <a:t>Ve </a:t>
            </a:r>
            <a:r>
              <a:rPr lang="cs-CZ" sz="1900" dirty="0">
                <a:latin typeface="Calibri" pitchFamily="34" charset="0"/>
              </a:rPr>
              <a:t>všech ostatních případech je koncovka </a:t>
            </a:r>
            <a:r>
              <a:rPr lang="cs-CZ" sz="1900" b="1" dirty="0">
                <a:latin typeface="Calibri" pitchFamily="34" charset="0"/>
              </a:rPr>
              <a:t>-en</a:t>
            </a:r>
            <a:r>
              <a:rPr lang="cs-CZ" sz="1900" dirty="0">
                <a:latin typeface="Calibri" pitchFamily="34" charset="0"/>
              </a:rPr>
              <a:t>. </a:t>
            </a:r>
            <a:endParaRPr lang="cs-CZ" sz="1900" dirty="0" smtClean="0">
              <a:latin typeface="Calibri" pitchFamily="34" charset="0"/>
            </a:endParaRPr>
          </a:p>
          <a:p>
            <a:pPr marL="285750" indent="-285750">
              <a:buClr>
                <a:schemeClr val="accent1">
                  <a:lumMod val="50000"/>
                </a:schemeClr>
              </a:buClr>
              <a:buFont typeface="Arial" pitchFamily="34" charset="0"/>
              <a:buChar char="•"/>
            </a:pPr>
            <a:r>
              <a:rPr lang="cs-CZ" sz="1900" dirty="0" smtClean="0">
                <a:latin typeface="Calibri" pitchFamily="34" charset="0"/>
              </a:rPr>
              <a:t>V </a:t>
            </a:r>
            <a:r>
              <a:rPr lang="cs-CZ" sz="1900" dirty="0">
                <a:latin typeface="Calibri" pitchFamily="34" charset="0"/>
              </a:rPr>
              <a:t>množném čísle je ve všech pádech po členu určitém přídavné jméno pouze s příponou </a:t>
            </a:r>
            <a:r>
              <a:rPr lang="cs-CZ" sz="1900" b="1" dirty="0">
                <a:latin typeface="Calibri" pitchFamily="34" charset="0"/>
              </a:rPr>
              <a:t>-en</a:t>
            </a:r>
            <a:r>
              <a:rPr lang="cs-CZ" sz="1900" dirty="0">
                <a:latin typeface="Calibri" pitchFamily="34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91264" cy="576064"/>
          </a:xfrm>
        </p:spPr>
        <p:txBody>
          <a:bodyPr>
            <a:normAutofit/>
          </a:bodyPr>
          <a:lstStyle/>
          <a:p>
            <a:r>
              <a:rPr lang="cs-CZ" sz="2400" b="1" dirty="0"/>
              <a:t>Člen určitý</a:t>
            </a: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539552" y="1052736"/>
          <a:ext cx="8229600" cy="1854200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Mužský 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Ženský 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Střední 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Množné číslo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der 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die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das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die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</a:t>
                      </a:r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es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</a:t>
                      </a:r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er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</a:t>
                      </a:r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es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der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d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em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</a:t>
                      </a:r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er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d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em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den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</a:t>
                      </a:r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en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die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das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die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Zástupný symbol pro obsah 4"/>
          <p:cNvGraphicFramePr>
            <a:graphicFrameLocks/>
          </p:cNvGraphicFramePr>
          <p:nvPr/>
        </p:nvGraphicFramePr>
        <p:xfrm>
          <a:off x="467544" y="4005064"/>
          <a:ext cx="8229600" cy="1854200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Mužský 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Ženský 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Střední 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Množné číslo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- 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- 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- 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- </a:t>
                      </a:r>
                      <a:r>
                        <a:rPr lang="cs-CZ" b="1" dirty="0" err="1" smtClean="0"/>
                        <a:t>en</a:t>
                      </a:r>
                      <a:endParaRPr lang="cs-CZ" b="1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- </a:t>
                      </a:r>
                      <a:r>
                        <a:rPr lang="cs-CZ" b="1" dirty="0" err="1" smtClean="0"/>
                        <a:t>en</a:t>
                      </a:r>
                      <a:endParaRPr lang="cs-CZ" b="1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- </a:t>
                      </a:r>
                      <a:r>
                        <a:rPr lang="cs-CZ" b="1" dirty="0" err="1" smtClean="0"/>
                        <a:t>en</a:t>
                      </a:r>
                      <a:endParaRPr lang="cs-CZ" b="1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- </a:t>
                      </a:r>
                      <a:r>
                        <a:rPr lang="cs-CZ" b="1" dirty="0" err="1" smtClean="0"/>
                        <a:t>en</a:t>
                      </a:r>
                      <a:endParaRPr lang="cs-CZ" b="1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- </a:t>
                      </a:r>
                      <a:r>
                        <a:rPr lang="cs-CZ" b="1" dirty="0" err="1" smtClean="0"/>
                        <a:t>en</a:t>
                      </a:r>
                      <a:endParaRPr lang="cs-CZ" b="1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- en</a:t>
                      </a:r>
                      <a:endParaRPr lang="cs-CZ" b="1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- en</a:t>
                      </a:r>
                      <a:endParaRPr lang="cs-CZ" b="1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- </a:t>
                      </a:r>
                      <a:r>
                        <a:rPr lang="cs-CZ" b="1" dirty="0" err="1" smtClean="0"/>
                        <a:t>en</a:t>
                      </a:r>
                      <a:endParaRPr lang="cs-CZ" b="1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- </a:t>
                      </a:r>
                      <a:r>
                        <a:rPr lang="cs-CZ" b="1" dirty="0" err="1" smtClean="0"/>
                        <a:t>en</a:t>
                      </a:r>
                      <a:endParaRPr lang="cs-CZ" b="1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- </a:t>
                      </a:r>
                      <a:r>
                        <a:rPr lang="cs-CZ" b="1" dirty="0" err="1" smtClean="0"/>
                        <a:t>en</a:t>
                      </a:r>
                      <a:endParaRPr lang="cs-CZ" b="1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/>
                        <a:t>- 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- 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- </a:t>
                      </a:r>
                      <a:r>
                        <a:rPr lang="cs-CZ" b="1" dirty="0" err="1" smtClean="0"/>
                        <a:t>en</a:t>
                      </a:r>
                      <a:endParaRPr lang="cs-CZ" b="1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0" name="Nadpis 1"/>
          <p:cNvSpPr txBox="1">
            <a:spLocks/>
          </p:cNvSpPr>
          <p:nvPr/>
        </p:nvSpPr>
        <p:spPr>
          <a:xfrm>
            <a:off x="467544" y="3501008"/>
            <a:ext cx="8291264" cy="4900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5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Koncovky přídavného jména se členem určitým</a:t>
            </a:r>
            <a:endParaRPr kumimoji="0" lang="cs-CZ" sz="4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620688"/>
            <a:ext cx="871296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latin typeface="+mj-lt"/>
                <a:ea typeface="+mj-ea"/>
                <a:cs typeface="+mj-cs"/>
              </a:rPr>
              <a:t>Skloňování přídavných jmen po členu </a:t>
            </a:r>
            <a:r>
              <a:rPr lang="cs-CZ" sz="2800" b="1" dirty="0" smtClean="0">
                <a:latin typeface="+mj-lt"/>
                <a:ea typeface="+mj-ea"/>
                <a:cs typeface="+mj-cs"/>
              </a:rPr>
              <a:t>neurčitém </a:t>
            </a:r>
            <a:endParaRPr lang="cs-CZ" sz="2800" b="1" dirty="0">
              <a:latin typeface="+mj-lt"/>
              <a:ea typeface="+mj-ea"/>
              <a:cs typeface="+mj-cs"/>
            </a:endParaRPr>
          </a:p>
          <a:p>
            <a:r>
              <a:rPr lang="cs-CZ" sz="2800" b="1" dirty="0">
                <a:latin typeface="+mj-lt"/>
                <a:ea typeface="+mj-ea"/>
                <a:cs typeface="+mj-cs"/>
              </a:rPr>
              <a:t>(</a:t>
            </a:r>
            <a:r>
              <a:rPr lang="cs-CZ" sz="2800" b="1" dirty="0" err="1">
                <a:latin typeface="+mj-lt"/>
                <a:ea typeface="+mj-ea"/>
                <a:cs typeface="+mj-cs"/>
              </a:rPr>
              <a:t>Adjektivdeklination</a:t>
            </a:r>
            <a:r>
              <a:rPr lang="cs-CZ" sz="2800" b="1" dirty="0">
                <a:latin typeface="+mj-lt"/>
                <a:ea typeface="+mj-ea"/>
                <a:cs typeface="+mj-cs"/>
              </a:rPr>
              <a:t> </a:t>
            </a:r>
            <a:r>
              <a:rPr lang="cs-CZ" sz="2800" b="1" dirty="0" err="1">
                <a:latin typeface="+mj-lt"/>
                <a:ea typeface="+mj-ea"/>
                <a:cs typeface="+mj-cs"/>
              </a:rPr>
              <a:t>mit</a:t>
            </a:r>
            <a:r>
              <a:rPr lang="cs-CZ" sz="2800" b="1" dirty="0">
                <a:latin typeface="+mj-lt"/>
                <a:ea typeface="+mj-ea"/>
                <a:cs typeface="+mj-cs"/>
              </a:rPr>
              <a:t> </a:t>
            </a:r>
            <a:r>
              <a:rPr lang="cs-CZ" sz="2800" b="1" dirty="0" err="1" smtClean="0">
                <a:latin typeface="+mj-lt"/>
                <a:ea typeface="+mj-ea"/>
                <a:cs typeface="+mj-cs"/>
              </a:rPr>
              <a:t>unbestimmtem</a:t>
            </a:r>
            <a:r>
              <a:rPr lang="cs-CZ" sz="2800" b="1" dirty="0" smtClean="0">
                <a:latin typeface="+mj-lt"/>
                <a:ea typeface="+mj-ea"/>
                <a:cs typeface="+mj-cs"/>
              </a:rPr>
              <a:t> </a:t>
            </a:r>
            <a:r>
              <a:rPr lang="cs-CZ" sz="2800" b="1" dirty="0" err="1">
                <a:latin typeface="+mj-lt"/>
                <a:ea typeface="+mj-ea"/>
                <a:cs typeface="+mj-cs"/>
              </a:rPr>
              <a:t>Artikel</a:t>
            </a:r>
            <a:r>
              <a:rPr lang="cs-CZ" sz="2800" b="1" dirty="0">
                <a:latin typeface="+mj-lt"/>
                <a:ea typeface="+mj-ea"/>
                <a:cs typeface="+mj-cs"/>
              </a:rPr>
              <a:t>)</a:t>
            </a:r>
          </a:p>
        </p:txBody>
      </p:sp>
      <p:sp>
        <p:nvSpPr>
          <p:cNvPr id="3" name="Obdélník 2"/>
          <p:cNvSpPr/>
          <p:nvPr/>
        </p:nvSpPr>
        <p:spPr>
          <a:xfrm>
            <a:off x="251520" y="2095688"/>
            <a:ext cx="871296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Clr>
                <a:schemeClr val="accent2"/>
              </a:buClr>
              <a:buFont typeface="Arial" pitchFamily="34" charset="0"/>
              <a:buChar char="•"/>
            </a:pPr>
            <a:r>
              <a:rPr lang="cs-CZ" sz="2400" dirty="0">
                <a:latin typeface="Calibri" pitchFamily="34" charset="0"/>
              </a:rPr>
              <a:t>po neurčitém členu platí </a:t>
            </a:r>
            <a:r>
              <a:rPr lang="cs-CZ" sz="2400" dirty="0" smtClean="0">
                <a:latin typeface="Calibri" pitchFamily="34" charset="0"/>
              </a:rPr>
              <a:t>podobné </a:t>
            </a:r>
            <a:r>
              <a:rPr lang="cs-CZ" sz="2400" dirty="0">
                <a:latin typeface="Calibri" pitchFamily="34" charset="0"/>
              </a:rPr>
              <a:t>"pravidlo" jako v případě členu určitého,</a:t>
            </a:r>
          </a:p>
          <a:p>
            <a:pPr marL="285750" indent="-285750">
              <a:buClr>
                <a:schemeClr val="accent2"/>
              </a:buClr>
              <a:buFont typeface="Arial" pitchFamily="34" charset="0"/>
              <a:buChar char="•"/>
            </a:pPr>
            <a:r>
              <a:rPr lang="cs-CZ" sz="2400" dirty="0">
                <a:latin typeface="Calibri" pitchFamily="34" charset="0"/>
              </a:rPr>
              <a:t>pokud je neurčitý člen ve formě </a:t>
            </a:r>
            <a:r>
              <a:rPr lang="cs-CZ" sz="2400" dirty="0" err="1" smtClean="0">
                <a:latin typeface="Calibri" pitchFamily="34" charset="0"/>
              </a:rPr>
              <a:t>ein</a:t>
            </a:r>
            <a:r>
              <a:rPr lang="cs-CZ" sz="2400" dirty="0" smtClean="0">
                <a:latin typeface="Calibri" pitchFamily="34" charset="0"/>
              </a:rPr>
              <a:t> - </a:t>
            </a:r>
            <a:r>
              <a:rPr lang="cs-CZ" sz="2400" dirty="0" err="1">
                <a:latin typeface="Calibri" pitchFamily="34" charset="0"/>
              </a:rPr>
              <a:t>eine</a:t>
            </a:r>
            <a:r>
              <a:rPr lang="cs-CZ" sz="2400" dirty="0">
                <a:latin typeface="Calibri" pitchFamily="34" charset="0"/>
              </a:rPr>
              <a:t>, má přídavné jméno příponu odpovídající určitému členu a ve všech ostatních případech příponu </a:t>
            </a:r>
            <a:r>
              <a:rPr lang="cs-CZ" sz="2400" b="1" dirty="0">
                <a:latin typeface="Calibri" pitchFamily="34" charset="0"/>
              </a:rPr>
              <a:t>-en</a:t>
            </a:r>
            <a:r>
              <a:rPr lang="cs-CZ" sz="2400" dirty="0" smtClean="0">
                <a:latin typeface="Calibri" pitchFamily="34" charset="0"/>
              </a:rPr>
              <a:t>.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79912" y="4104333"/>
            <a:ext cx="4911823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ein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gut</a:t>
            </a:r>
            <a:r>
              <a:rPr lang="cs-CZ" sz="2400" b="1" dirty="0" err="1" smtClean="0">
                <a:solidFill>
                  <a:srgbClr val="C00000"/>
                </a:solidFill>
              </a:rPr>
              <a:t>er</a:t>
            </a:r>
            <a:r>
              <a:rPr lang="cs-CZ" sz="2400" b="1" dirty="0" smtClean="0"/>
              <a:t> </a:t>
            </a:r>
            <a:r>
              <a:rPr lang="cs-CZ" sz="2400" b="1" dirty="0"/>
              <a:t>(d</a:t>
            </a:r>
            <a:r>
              <a:rPr lang="cs-CZ" sz="2400" b="1" dirty="0">
                <a:solidFill>
                  <a:srgbClr val="C00000"/>
                </a:solidFill>
              </a:rPr>
              <a:t>er</a:t>
            </a:r>
            <a:r>
              <a:rPr lang="cs-CZ" sz="2400" b="1" dirty="0"/>
              <a:t>) </a:t>
            </a:r>
            <a:r>
              <a:rPr lang="cs-CZ" sz="2400" b="1" dirty="0" smtClean="0"/>
              <a:t>Mann</a:t>
            </a:r>
            <a:endParaRPr lang="cs-CZ" sz="2400" b="1" dirty="0"/>
          </a:p>
        </p:txBody>
      </p:sp>
      <p:sp>
        <p:nvSpPr>
          <p:cNvPr id="9" name="Zahnutá šipka nahoru 8"/>
          <p:cNvSpPr/>
          <p:nvPr/>
        </p:nvSpPr>
        <p:spPr>
          <a:xfrm flipH="1">
            <a:off x="5796136" y="4565998"/>
            <a:ext cx="720080" cy="371480"/>
          </a:xfrm>
          <a:prstGeom prst="curvedUpArrow">
            <a:avLst>
              <a:gd name="adj1" fmla="val 27156"/>
              <a:gd name="adj2" fmla="val 50000"/>
              <a:gd name="adj3" fmla="val 36226"/>
            </a:avLst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4937478"/>
            <a:ext cx="41764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Příklady:</a:t>
            </a:r>
          </a:p>
          <a:p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schön</a:t>
            </a:r>
            <a:r>
              <a:rPr lang="cs-CZ" b="1" dirty="0" err="1" smtClean="0"/>
              <a:t>es</a:t>
            </a:r>
            <a:r>
              <a:rPr lang="cs-CZ" dirty="0" smtClean="0"/>
              <a:t> </a:t>
            </a:r>
            <a:r>
              <a:rPr lang="cs-CZ" dirty="0" err="1" smtClean="0"/>
              <a:t>Haus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schön</a:t>
            </a:r>
            <a:r>
              <a:rPr lang="cs-CZ" b="1" dirty="0" err="1" smtClean="0"/>
              <a:t>e</a:t>
            </a:r>
            <a:r>
              <a:rPr lang="cs-CZ" dirty="0" smtClean="0"/>
              <a:t> </a:t>
            </a:r>
            <a:r>
              <a:rPr lang="cs-CZ" dirty="0" err="1" smtClean="0"/>
              <a:t>Frau</a:t>
            </a:r>
            <a:r>
              <a:rPr lang="cs-CZ" dirty="0" smtClean="0"/>
              <a:t>.</a:t>
            </a:r>
          </a:p>
          <a:p>
            <a:r>
              <a:rPr lang="cs-CZ" dirty="0" smtClean="0"/>
              <a:t>Josef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reich</a:t>
            </a:r>
            <a:r>
              <a:rPr lang="cs-CZ" b="1" dirty="0" err="1" smtClean="0"/>
              <a:t>er</a:t>
            </a:r>
            <a:r>
              <a:rPr lang="cs-CZ" dirty="0" smtClean="0"/>
              <a:t> Mann.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3350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1697717"/>
              </p:ext>
            </p:extLst>
          </p:nvPr>
        </p:nvGraphicFramePr>
        <p:xfrm>
          <a:off x="323528" y="2996952"/>
          <a:ext cx="8496944" cy="426720"/>
        </p:xfrm>
        <a:graphic>
          <a:graphicData uri="http://schemas.openxmlformats.org/drawingml/2006/table">
            <a:tbl>
              <a:tblPr>
                <a:tableStyleId>{18603FDC-E32A-4AB5-989C-0864C3EAD2B8}</a:tableStyleId>
              </a:tblPr>
              <a:tblGrid>
                <a:gridCol w="8496944"/>
              </a:tblGrid>
              <a:tr h="197995">
                <a:tc>
                  <a:txBody>
                    <a:bodyPr/>
                    <a:lstStyle/>
                    <a:p>
                      <a:pPr marL="0" algn="ctr" defTabSz="914400" rtl="0" eaLnBrk="1" latinLnBrk="0" hangingPunct="1">
                        <a:spcAft>
                          <a:spcPts val="0"/>
                        </a:spcAft>
                      </a:pPr>
                      <a:r>
                        <a:rPr lang="de-CH" sz="2800" kern="1200" dirty="0"/>
                        <a:t>ein - kein - mein - dein - sein -ihr - unser - euer - Ihr</a:t>
                      </a:r>
                      <a:endParaRPr lang="cs-CZ" sz="2800" kern="1200" dirty="0">
                        <a:solidFill>
                          <a:schemeClr val="lt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4450" marR="44450" marT="0" marB="0"/>
                </a:tc>
              </a:tr>
            </a:tbl>
          </a:graphicData>
        </a:graphic>
      </p:graphicFrame>
      <p:graphicFrame>
        <p:nvGraphicFramePr>
          <p:cNvPr id="7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99871969"/>
              </p:ext>
            </p:extLst>
          </p:nvPr>
        </p:nvGraphicFramePr>
        <p:xfrm>
          <a:off x="-10050" y="1052736"/>
          <a:ext cx="9143999" cy="1854200"/>
        </p:xfrm>
        <a:graphic>
          <a:graphicData uri="http://schemas.openxmlformats.org/drawingml/2006/table">
            <a:tbl>
              <a:tblPr firstRow="1" firstCol="1">
                <a:tableStyleId>{21E4AEA4-8DFA-4A89-87EB-49C32662AFE0}</a:tableStyleId>
              </a:tblPr>
              <a:tblGrid>
                <a:gridCol w="827584"/>
                <a:gridCol w="2232247"/>
                <a:gridCol w="2016224"/>
                <a:gridCol w="2384428"/>
                <a:gridCol w="1683516"/>
              </a:tblGrid>
              <a:tr h="370840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Mužský 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Ženský 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Střední 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Množné číslo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1. pád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ein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guter</a:t>
                      </a:r>
                      <a:r>
                        <a:rPr lang="cs-CZ" sz="1600" dirty="0" smtClean="0"/>
                        <a:t> Mann</a:t>
                      </a:r>
                      <a:endParaRPr lang="cs-CZ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eine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gute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Frau</a:t>
                      </a:r>
                      <a:endParaRPr lang="cs-CZ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ein</a:t>
                      </a:r>
                      <a:r>
                        <a:rPr lang="cs-CZ" sz="1600" dirty="0" smtClean="0"/>
                        <a:t>  </a:t>
                      </a:r>
                      <a:r>
                        <a:rPr lang="cs-CZ" sz="1600" dirty="0" err="1" smtClean="0"/>
                        <a:t>gutes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Kind</a:t>
                      </a:r>
                      <a:endParaRPr lang="cs-CZ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2. pád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eines</a:t>
                      </a:r>
                      <a:r>
                        <a:rPr lang="cs-CZ" sz="1600" baseline="0" dirty="0" smtClean="0"/>
                        <a:t> </a:t>
                      </a:r>
                      <a:r>
                        <a:rPr lang="cs-CZ" sz="1600" baseline="0" dirty="0" err="1" smtClean="0"/>
                        <a:t>gut</a:t>
                      </a:r>
                      <a:r>
                        <a:rPr lang="cs-CZ" sz="1600" dirty="0" err="1" smtClean="0"/>
                        <a:t>en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Mannes</a:t>
                      </a:r>
                      <a:endParaRPr lang="cs-CZ" sz="1600" b="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einer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guten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Frau</a:t>
                      </a:r>
                      <a:endParaRPr lang="cs-CZ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eines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guten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Kindes</a:t>
                      </a:r>
                      <a:endParaRPr lang="cs-CZ" sz="1600" b="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3. pád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einem</a:t>
                      </a:r>
                      <a:r>
                        <a:rPr lang="cs-CZ" sz="1600" baseline="0" dirty="0" smtClean="0"/>
                        <a:t> </a:t>
                      </a:r>
                      <a:r>
                        <a:rPr lang="cs-CZ" sz="1600" baseline="0" dirty="0" err="1" smtClean="0"/>
                        <a:t>gut</a:t>
                      </a:r>
                      <a:r>
                        <a:rPr lang="cs-CZ" sz="1600" dirty="0" err="1" smtClean="0"/>
                        <a:t>en</a:t>
                      </a:r>
                      <a:r>
                        <a:rPr lang="cs-CZ" sz="1600" dirty="0" smtClean="0"/>
                        <a:t> Mann</a:t>
                      </a:r>
                      <a:endParaRPr lang="cs-CZ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einer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guten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Frau</a:t>
                      </a:r>
                      <a:endParaRPr lang="cs-CZ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einem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guten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Kind</a:t>
                      </a:r>
                      <a:endParaRPr lang="cs-CZ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b="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4. pád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einen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guten</a:t>
                      </a:r>
                      <a:r>
                        <a:rPr lang="cs-CZ" sz="1600" dirty="0" smtClean="0"/>
                        <a:t> Mann</a:t>
                      </a:r>
                      <a:endParaRPr lang="cs-CZ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eine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gute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Frau</a:t>
                      </a:r>
                      <a:endParaRPr lang="cs-CZ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ein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gutes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Kind</a:t>
                      </a:r>
                      <a:endParaRPr lang="cs-CZ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b="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52780673"/>
              </p:ext>
            </p:extLst>
          </p:nvPr>
        </p:nvGraphicFramePr>
        <p:xfrm>
          <a:off x="467544" y="4797152"/>
          <a:ext cx="3059831" cy="1854200"/>
        </p:xfrm>
        <a:graphic>
          <a:graphicData uri="http://schemas.openxmlformats.org/drawingml/2006/table">
            <a:tbl>
              <a:tblPr firstRow="1" firstCol="1">
                <a:tableStyleId>{21E4AEA4-8DFA-4A89-87EB-49C32662AFE0}</a:tableStyleId>
              </a:tblPr>
              <a:tblGrid>
                <a:gridCol w="827584"/>
                <a:gridCol w="2232247"/>
              </a:tblGrid>
              <a:tr h="370840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dirty="0" smtClean="0"/>
                        <a:t>Mužský rod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1. pád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mein</a:t>
                      </a:r>
                      <a:r>
                        <a:rPr lang="cs-CZ" sz="1600" u="sng" baseline="0" dirty="0" smtClean="0"/>
                        <a:t>    </a:t>
                      </a:r>
                      <a:r>
                        <a:rPr lang="cs-CZ" sz="1600" baseline="0" dirty="0" smtClean="0"/>
                        <a:t>     </a:t>
                      </a:r>
                      <a:r>
                        <a:rPr lang="cs-CZ" sz="1600" dirty="0" smtClean="0"/>
                        <a:t>Mann</a:t>
                      </a:r>
                      <a:endParaRPr lang="cs-CZ" sz="16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2. pád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mein</a:t>
                      </a:r>
                      <a:r>
                        <a:rPr lang="cs-CZ" sz="1600" u="sng" dirty="0" err="1" smtClean="0"/>
                        <a:t>es</a:t>
                      </a:r>
                      <a:r>
                        <a:rPr lang="cs-CZ" sz="1600" baseline="0" dirty="0" smtClean="0"/>
                        <a:t>     </a:t>
                      </a:r>
                      <a:r>
                        <a:rPr lang="cs-CZ" sz="1600" dirty="0" err="1" smtClean="0"/>
                        <a:t>Mannes</a:t>
                      </a:r>
                      <a:endParaRPr lang="cs-CZ" sz="1600" b="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3. pád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mein</a:t>
                      </a:r>
                      <a:r>
                        <a:rPr lang="cs-CZ" sz="1600" u="sng" dirty="0" err="1" smtClean="0"/>
                        <a:t>em</a:t>
                      </a:r>
                      <a:r>
                        <a:rPr lang="cs-CZ" sz="1600" baseline="0" dirty="0" smtClean="0"/>
                        <a:t>    </a:t>
                      </a:r>
                      <a:r>
                        <a:rPr lang="cs-CZ" sz="1600" dirty="0" smtClean="0"/>
                        <a:t>Mann</a:t>
                      </a:r>
                      <a:endParaRPr lang="cs-CZ" sz="16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4. pád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mein</a:t>
                      </a:r>
                      <a:r>
                        <a:rPr lang="cs-CZ" sz="1600" u="sng" dirty="0" err="1" smtClean="0"/>
                        <a:t>en</a:t>
                      </a:r>
                      <a:r>
                        <a:rPr lang="cs-CZ" sz="1600" u="sng" dirty="0" smtClean="0"/>
                        <a:t> </a:t>
                      </a:r>
                      <a:r>
                        <a:rPr lang="cs-CZ" sz="1600" u="none" dirty="0" smtClean="0"/>
                        <a:t>    </a:t>
                      </a:r>
                      <a:r>
                        <a:rPr lang="cs-CZ" sz="1600" dirty="0" smtClean="0"/>
                        <a:t>Mann</a:t>
                      </a:r>
                      <a:endParaRPr lang="cs-CZ" sz="1600" b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Oválný popisek 1"/>
          <p:cNvSpPr/>
          <p:nvPr/>
        </p:nvSpPr>
        <p:spPr>
          <a:xfrm>
            <a:off x="60060" y="3788718"/>
            <a:ext cx="1944216" cy="777280"/>
          </a:xfrm>
          <a:prstGeom prst="wedgeEllipseCallout">
            <a:avLst>
              <a:gd name="adj1" fmla="val 48803"/>
              <a:gd name="adj2" fmla="val 146529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bez koncovky</a:t>
            </a:r>
            <a:endParaRPr lang="cs-CZ" sz="1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61129" y="5085184"/>
            <a:ext cx="4911823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mein </a:t>
            </a:r>
            <a:r>
              <a:rPr lang="cs-CZ" sz="2400" b="1" dirty="0" err="1" smtClean="0"/>
              <a:t>gut</a:t>
            </a:r>
            <a:r>
              <a:rPr lang="cs-CZ" sz="2400" b="1" dirty="0" err="1" smtClean="0">
                <a:solidFill>
                  <a:srgbClr val="C00000"/>
                </a:solidFill>
              </a:rPr>
              <a:t>er</a:t>
            </a:r>
            <a:r>
              <a:rPr lang="cs-CZ" sz="2400" b="1" dirty="0" smtClean="0"/>
              <a:t> </a:t>
            </a:r>
            <a:r>
              <a:rPr lang="cs-CZ" sz="2400" b="1" dirty="0"/>
              <a:t>(d</a:t>
            </a:r>
            <a:r>
              <a:rPr lang="cs-CZ" sz="2400" b="1" dirty="0">
                <a:solidFill>
                  <a:srgbClr val="C00000"/>
                </a:solidFill>
              </a:rPr>
              <a:t>er</a:t>
            </a:r>
            <a:r>
              <a:rPr lang="cs-CZ" sz="2400" b="1" dirty="0"/>
              <a:t>) </a:t>
            </a:r>
            <a:r>
              <a:rPr lang="cs-CZ" sz="2400" b="1" dirty="0" smtClean="0"/>
              <a:t>Mann</a:t>
            </a:r>
            <a:endParaRPr lang="cs-CZ" sz="2400" b="1" dirty="0"/>
          </a:p>
        </p:txBody>
      </p:sp>
      <p:sp>
        <p:nvSpPr>
          <p:cNvPr id="9" name="Zahnutá šipka nahoru 8"/>
          <p:cNvSpPr/>
          <p:nvPr/>
        </p:nvSpPr>
        <p:spPr>
          <a:xfrm flipH="1">
            <a:off x="6001177" y="5542213"/>
            <a:ext cx="720080" cy="371480"/>
          </a:xfrm>
          <a:prstGeom prst="curvedUpArrow">
            <a:avLst>
              <a:gd name="adj1" fmla="val 27156"/>
              <a:gd name="adj2" fmla="val 50000"/>
              <a:gd name="adj3" fmla="val 36226"/>
            </a:avLst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299523" y="364014"/>
            <a:ext cx="37016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Skloňování po </a:t>
            </a:r>
            <a:r>
              <a:rPr lang="cs-CZ" b="1" dirty="0"/>
              <a:t>členu neurčitém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91264" cy="576064"/>
          </a:xfrm>
        </p:spPr>
        <p:txBody>
          <a:bodyPr>
            <a:normAutofit/>
          </a:bodyPr>
          <a:lstStyle/>
          <a:p>
            <a:r>
              <a:rPr lang="cs-CZ" sz="2400" b="1" dirty="0"/>
              <a:t>Člen </a:t>
            </a:r>
            <a:r>
              <a:rPr lang="cs-CZ" sz="2400" b="1" dirty="0" smtClean="0"/>
              <a:t>neurčitý</a:t>
            </a:r>
            <a:endParaRPr lang="cs-CZ" sz="2400" b="1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539552" y="836712"/>
          <a:ext cx="8229600" cy="1854200"/>
        </p:xfrm>
        <a:graphic>
          <a:graphicData uri="http://schemas.openxmlformats.org/drawingml/2006/table">
            <a:tbl>
              <a:tblPr firstRow="1" firstCol="1">
                <a:tableStyleId>{21E4AEA4-8DFA-4A89-87EB-49C32662AFE0}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Mužský 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Ženský 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Střední 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Množné číslo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ein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eine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ein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eines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einer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eines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einem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einer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einem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einen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eine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ein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Zástupný symbol pro obsah 4"/>
          <p:cNvGraphicFramePr>
            <a:graphicFrameLocks/>
          </p:cNvGraphicFramePr>
          <p:nvPr/>
        </p:nvGraphicFramePr>
        <p:xfrm>
          <a:off x="467544" y="3789040"/>
          <a:ext cx="8229600" cy="1854200"/>
        </p:xfrm>
        <a:graphic>
          <a:graphicData uri="http://schemas.openxmlformats.org/drawingml/2006/table">
            <a:tbl>
              <a:tblPr firstRow="1" firstCol="1">
                <a:tableStyleId>{21E4AEA4-8DFA-4A89-87EB-49C32662AFE0}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Mužský 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Ženský 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Střední 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Množné číslo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</a:t>
                      </a:r>
                      <a:r>
                        <a:rPr lang="cs-CZ" dirty="0" err="1" smtClean="0"/>
                        <a:t>er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es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</a:t>
                      </a:r>
                      <a:r>
                        <a:rPr lang="cs-CZ" dirty="0" err="1" smtClean="0"/>
                        <a:t>en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</a:t>
                      </a:r>
                      <a:r>
                        <a:rPr lang="cs-CZ" dirty="0" err="1" smtClean="0"/>
                        <a:t>en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</a:t>
                      </a:r>
                      <a:r>
                        <a:rPr lang="cs-CZ" dirty="0" err="1" smtClean="0"/>
                        <a:t>en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</a:t>
                      </a:r>
                      <a:r>
                        <a:rPr lang="cs-CZ" dirty="0" err="1" smtClean="0"/>
                        <a:t>en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</a:t>
                      </a:r>
                      <a:r>
                        <a:rPr lang="cs-CZ" dirty="0" err="1" smtClean="0"/>
                        <a:t>en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- en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- en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</a:t>
                      </a:r>
                      <a:r>
                        <a:rPr lang="cs-CZ" dirty="0" err="1" smtClean="0"/>
                        <a:t>en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</a:t>
                      </a:r>
                      <a:r>
                        <a:rPr lang="cs-CZ" dirty="0" err="1" smtClean="0"/>
                        <a:t>en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</a:t>
                      </a:r>
                      <a:r>
                        <a:rPr lang="cs-CZ" dirty="0" err="1" smtClean="0"/>
                        <a:t>en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- 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es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</a:t>
                      </a:r>
                      <a:r>
                        <a:rPr lang="cs-CZ" dirty="0" err="1" smtClean="0"/>
                        <a:t>en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Nadpis 1"/>
          <p:cNvSpPr txBox="1">
            <a:spLocks/>
          </p:cNvSpPr>
          <p:nvPr/>
        </p:nvSpPr>
        <p:spPr>
          <a:xfrm>
            <a:off x="467544" y="3212976"/>
            <a:ext cx="8291264" cy="4900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5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Koncovky přídavného jména se členem neurčitým</a:t>
            </a:r>
            <a:endParaRPr kumimoji="0" lang="cs-CZ" sz="4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31840" y="5877272"/>
            <a:ext cx="3039615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err="1" smtClean="0"/>
              <a:t>ein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neu</a:t>
            </a:r>
            <a:r>
              <a:rPr lang="cs-CZ" b="1" dirty="0" err="1" smtClean="0">
                <a:solidFill>
                  <a:srgbClr val="C00000"/>
                </a:solidFill>
              </a:rPr>
              <a:t>er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(</a:t>
            </a:r>
            <a:r>
              <a:rPr lang="cs-CZ" b="1" dirty="0" smtClean="0">
                <a:solidFill>
                  <a:schemeClr val="bg1">
                    <a:lumMod val="50000"/>
                  </a:schemeClr>
                </a:solidFill>
              </a:rPr>
              <a:t>d</a:t>
            </a:r>
            <a:r>
              <a:rPr lang="cs-CZ" b="1" dirty="0" smtClean="0">
                <a:solidFill>
                  <a:srgbClr val="C00000"/>
                </a:solidFill>
              </a:rPr>
              <a:t>er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) </a:t>
            </a:r>
            <a:r>
              <a:rPr lang="cs-CZ" b="1" dirty="0" err="1" smtClean="0"/>
              <a:t>Computer</a:t>
            </a:r>
            <a:endParaRPr lang="cs-CZ" b="1" dirty="0"/>
          </a:p>
        </p:txBody>
      </p:sp>
      <p:sp>
        <p:nvSpPr>
          <p:cNvPr id="9" name="Zahnutá šipka nahoru 8"/>
          <p:cNvSpPr/>
          <p:nvPr/>
        </p:nvSpPr>
        <p:spPr>
          <a:xfrm flipH="1">
            <a:off x="4067944" y="6309320"/>
            <a:ext cx="648072" cy="371480"/>
          </a:xfrm>
          <a:prstGeom prst="curvedUpArrow">
            <a:avLst>
              <a:gd name="adj1" fmla="val 27156"/>
              <a:gd name="adj2" fmla="val 50000"/>
              <a:gd name="adj3" fmla="val 47415"/>
            </a:avLst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620688"/>
            <a:ext cx="871296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latin typeface="+mj-lt"/>
                <a:ea typeface="+mj-ea"/>
                <a:cs typeface="+mj-cs"/>
              </a:rPr>
              <a:t>Skloňování přídavných jmen </a:t>
            </a:r>
            <a:r>
              <a:rPr lang="cs-CZ" sz="2800" b="1" dirty="0" smtClean="0">
                <a:latin typeface="+mj-lt"/>
                <a:ea typeface="+mj-ea"/>
                <a:cs typeface="+mj-cs"/>
              </a:rPr>
              <a:t>bez členu</a:t>
            </a:r>
            <a:endParaRPr lang="cs-CZ" sz="2800" b="1" dirty="0">
              <a:latin typeface="+mj-lt"/>
              <a:ea typeface="+mj-ea"/>
              <a:cs typeface="+mj-cs"/>
            </a:endParaRPr>
          </a:p>
          <a:p>
            <a:r>
              <a:rPr lang="cs-CZ" sz="2800" b="1" dirty="0">
                <a:latin typeface="+mj-lt"/>
                <a:ea typeface="+mj-ea"/>
                <a:cs typeface="+mj-cs"/>
              </a:rPr>
              <a:t>(</a:t>
            </a:r>
            <a:r>
              <a:rPr lang="cs-CZ" sz="2800" b="1" dirty="0" err="1">
                <a:latin typeface="+mj-lt"/>
                <a:ea typeface="+mj-ea"/>
                <a:cs typeface="+mj-cs"/>
              </a:rPr>
              <a:t>Adjektivdeklination</a:t>
            </a:r>
            <a:r>
              <a:rPr lang="cs-CZ" sz="2800" b="1" dirty="0">
                <a:latin typeface="+mj-lt"/>
                <a:ea typeface="+mj-ea"/>
                <a:cs typeface="+mj-cs"/>
              </a:rPr>
              <a:t> </a:t>
            </a:r>
            <a:r>
              <a:rPr lang="cs-CZ" sz="2800" b="1" dirty="0" smtClean="0">
                <a:latin typeface="+mj-lt"/>
                <a:ea typeface="+mj-ea"/>
                <a:cs typeface="+mj-cs"/>
              </a:rPr>
              <a:t>ohne </a:t>
            </a:r>
            <a:r>
              <a:rPr lang="cs-CZ" sz="2800" b="1" dirty="0" err="1" smtClean="0">
                <a:latin typeface="+mj-lt"/>
                <a:ea typeface="+mj-ea"/>
                <a:cs typeface="+mj-cs"/>
              </a:rPr>
              <a:t>Artikel</a:t>
            </a:r>
            <a:r>
              <a:rPr lang="cs-CZ" sz="2800" b="1" dirty="0">
                <a:latin typeface="+mj-lt"/>
                <a:ea typeface="+mj-ea"/>
                <a:cs typeface="+mj-cs"/>
              </a:rPr>
              <a:t>)</a:t>
            </a:r>
          </a:p>
        </p:txBody>
      </p:sp>
      <p:sp>
        <p:nvSpPr>
          <p:cNvPr id="3" name="Obdélník 2"/>
          <p:cNvSpPr/>
          <p:nvPr/>
        </p:nvSpPr>
        <p:spPr>
          <a:xfrm>
            <a:off x="251520" y="2095688"/>
            <a:ext cx="871296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Clr>
                <a:schemeClr val="accent2"/>
              </a:buClr>
              <a:buFont typeface="Arial" pitchFamily="34" charset="0"/>
              <a:buChar char="•"/>
            </a:pPr>
            <a:r>
              <a:rPr lang="cs-CZ" sz="2400" dirty="0">
                <a:latin typeface="Calibri" pitchFamily="34" charset="0"/>
              </a:rPr>
              <a:t>v tomto případě nahrazují přídavná jména svým zakončením určitý člen </a:t>
            </a:r>
            <a:r>
              <a:rPr lang="cs-CZ" sz="2400" dirty="0" smtClean="0">
                <a:latin typeface="Calibri" pitchFamily="34" charset="0"/>
              </a:rPr>
              <a:t>(výjimkou </a:t>
            </a:r>
            <a:r>
              <a:rPr lang="cs-CZ" sz="2400" dirty="0">
                <a:latin typeface="Calibri" pitchFamily="34" charset="0"/>
              </a:rPr>
              <a:t>je druhý pád rodu mužského a středního</a:t>
            </a:r>
            <a:r>
              <a:rPr lang="cs-CZ" sz="2400" dirty="0" smtClean="0">
                <a:latin typeface="Calibri" pitchFamily="34" charset="0"/>
              </a:rPr>
              <a:t>)</a:t>
            </a:r>
          </a:p>
          <a:p>
            <a:pPr marL="285750" indent="-285750">
              <a:buClr>
                <a:schemeClr val="accent2"/>
              </a:buClr>
              <a:buFont typeface="Arial" pitchFamily="34" charset="0"/>
              <a:buChar char="•"/>
            </a:pPr>
            <a:r>
              <a:rPr lang="cs-CZ" sz="2400" dirty="0" smtClean="0">
                <a:latin typeface="Calibri" pitchFamily="34" charset="0"/>
              </a:rPr>
              <a:t>Užívá se tam, kde se u podstatného jména člen </a:t>
            </a:r>
            <a:r>
              <a:rPr lang="cs-CZ" sz="2400" dirty="0">
                <a:latin typeface="Calibri" pitchFamily="34" charset="0"/>
              </a:rPr>
              <a:t>nepoužívá </a:t>
            </a:r>
            <a:r>
              <a:rPr lang="cs-CZ" sz="2400" dirty="0" smtClean="0">
                <a:latin typeface="Calibri" pitchFamily="34" charset="0"/>
              </a:rPr>
              <a:t>(např. jména látková)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79912" y="4104333"/>
            <a:ext cx="4911823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heiss</a:t>
            </a:r>
            <a:r>
              <a:rPr lang="cs-CZ" sz="2400" b="1" dirty="0" err="1" smtClean="0">
                <a:solidFill>
                  <a:srgbClr val="C00000"/>
                </a:solidFill>
              </a:rPr>
              <a:t>er</a:t>
            </a:r>
            <a:r>
              <a:rPr lang="cs-CZ" sz="2400" b="1" dirty="0" smtClean="0"/>
              <a:t> </a:t>
            </a:r>
            <a:r>
              <a:rPr lang="cs-CZ" sz="2400" b="1" dirty="0"/>
              <a:t>(d</a:t>
            </a:r>
            <a:r>
              <a:rPr lang="cs-CZ" sz="2400" b="1" dirty="0">
                <a:solidFill>
                  <a:srgbClr val="C00000"/>
                </a:solidFill>
              </a:rPr>
              <a:t>er</a:t>
            </a:r>
            <a:r>
              <a:rPr lang="cs-CZ" sz="2400" b="1" dirty="0"/>
              <a:t>) </a:t>
            </a:r>
            <a:r>
              <a:rPr lang="cs-CZ" sz="2400" b="1" dirty="0" err="1" smtClean="0"/>
              <a:t>Tee</a:t>
            </a:r>
            <a:endParaRPr lang="cs-CZ" sz="2400" b="1" dirty="0"/>
          </a:p>
        </p:txBody>
      </p:sp>
      <p:sp>
        <p:nvSpPr>
          <p:cNvPr id="9" name="Zahnutá šipka nahoru 8"/>
          <p:cNvSpPr/>
          <p:nvPr/>
        </p:nvSpPr>
        <p:spPr>
          <a:xfrm flipH="1">
            <a:off x="5796136" y="4565998"/>
            <a:ext cx="720080" cy="371480"/>
          </a:xfrm>
          <a:prstGeom prst="curvedUpArrow">
            <a:avLst>
              <a:gd name="adj1" fmla="val 27156"/>
              <a:gd name="adj2" fmla="val 50000"/>
              <a:gd name="adj3" fmla="val 36226"/>
            </a:avLst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4937478"/>
            <a:ext cx="41764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Příklady:</a:t>
            </a:r>
          </a:p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trinke</a:t>
            </a:r>
            <a:r>
              <a:rPr lang="cs-CZ" dirty="0" smtClean="0"/>
              <a:t> </a:t>
            </a:r>
            <a:r>
              <a:rPr lang="cs-CZ" dirty="0" err="1" smtClean="0"/>
              <a:t>kalt</a:t>
            </a:r>
            <a:r>
              <a:rPr lang="cs-CZ" b="1" dirty="0" err="1" smtClean="0"/>
              <a:t>es</a:t>
            </a:r>
            <a:r>
              <a:rPr lang="cs-CZ" dirty="0" smtClean="0"/>
              <a:t> </a:t>
            </a:r>
            <a:r>
              <a:rPr lang="cs-CZ" dirty="0" err="1" smtClean="0"/>
              <a:t>Wasser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Russisch</a:t>
            </a:r>
            <a:r>
              <a:rPr lang="cs-CZ" b="1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Wodka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gut.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5442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93613032"/>
              </p:ext>
            </p:extLst>
          </p:nvPr>
        </p:nvGraphicFramePr>
        <p:xfrm>
          <a:off x="457929" y="1340768"/>
          <a:ext cx="8229600" cy="1854200"/>
        </p:xfrm>
        <a:graphic>
          <a:graphicData uri="http://schemas.openxmlformats.org/drawingml/2006/table">
            <a:tbl>
              <a:tblPr firstRow="1" firstCol="1">
                <a:tableStyleId>{F5AB1C69-6EDB-4FF4-983F-18BD219EF322}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Mužský 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Ženský 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Střední 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Množné číslo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</a:t>
                      </a:r>
                      <a:r>
                        <a:rPr lang="cs-CZ" dirty="0" err="1" smtClean="0"/>
                        <a:t>er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es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e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- 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en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</a:t>
                      </a:r>
                      <a:r>
                        <a:rPr lang="cs-CZ" dirty="0" err="1" smtClean="0"/>
                        <a:t>en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- </a:t>
                      </a:r>
                      <a:r>
                        <a:rPr lang="cs-CZ" b="1" dirty="0" err="1" smtClean="0">
                          <a:solidFill>
                            <a:srgbClr val="C00000"/>
                          </a:solidFill>
                        </a:rPr>
                        <a:t>en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</a:t>
                      </a:r>
                      <a:r>
                        <a:rPr lang="cs-CZ" dirty="0" err="1" smtClean="0"/>
                        <a:t>er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</a:t>
                      </a:r>
                      <a:r>
                        <a:rPr lang="cs-CZ" dirty="0" err="1" smtClean="0"/>
                        <a:t>em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- en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</a:t>
                      </a:r>
                      <a:r>
                        <a:rPr lang="cs-CZ" dirty="0" err="1" smtClean="0"/>
                        <a:t>em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</a:t>
                      </a:r>
                      <a:r>
                        <a:rPr lang="cs-CZ" dirty="0" err="1" smtClean="0"/>
                        <a:t>en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4. 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</a:t>
                      </a:r>
                      <a:r>
                        <a:rPr lang="cs-CZ" dirty="0" err="1" smtClean="0"/>
                        <a:t>en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es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 e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Nadpis 1"/>
          <p:cNvSpPr txBox="1">
            <a:spLocks/>
          </p:cNvSpPr>
          <p:nvPr/>
        </p:nvSpPr>
        <p:spPr>
          <a:xfrm>
            <a:off x="457929" y="692696"/>
            <a:ext cx="8291264" cy="490066"/>
          </a:xfrm>
          <a:prstGeom prst="rect">
            <a:avLst/>
          </a:prstGeom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fontScale="70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Koncovky přídavného jména bez členu</a:t>
            </a:r>
            <a:endParaRPr kumimoji="0" lang="cs-CZ" sz="4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2416753"/>
              </p:ext>
            </p:extLst>
          </p:nvPr>
        </p:nvGraphicFramePr>
        <p:xfrm>
          <a:off x="2123728" y="1700808"/>
          <a:ext cx="1656184" cy="365760"/>
        </p:xfrm>
        <a:graphic>
          <a:graphicData uri="http://schemas.openxmlformats.org/drawingml/2006/table">
            <a:tbl>
              <a:tblPr>
                <a:tableStyleId>{F5AB1C69-6EDB-4FF4-983F-18BD219EF322}</a:tableStyleId>
              </a:tblPr>
              <a:tblGrid>
                <a:gridCol w="1656184"/>
              </a:tblGrid>
              <a:tr h="29375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- </a:t>
                      </a:r>
                      <a:r>
                        <a:rPr lang="cs-CZ" dirty="0" err="1" smtClean="0"/>
                        <a:t>er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6362016"/>
              </p:ext>
            </p:extLst>
          </p:nvPr>
        </p:nvGraphicFramePr>
        <p:xfrm>
          <a:off x="459711" y="3857983"/>
          <a:ext cx="1279843" cy="370840"/>
        </p:xfrm>
        <a:graphic>
          <a:graphicData uri="http://schemas.openxmlformats.org/drawingml/2006/table">
            <a:tbl>
              <a:tblPr>
                <a:tableStyleId>{F5AB1C69-6EDB-4FF4-983F-18BD219EF322}</a:tableStyleId>
              </a:tblPr>
              <a:tblGrid>
                <a:gridCol w="127984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der </a:t>
                      </a:r>
                      <a:r>
                        <a:rPr lang="cs-CZ" b="1" dirty="0" err="1" smtClean="0"/>
                        <a:t>Kaffe</a:t>
                      </a:r>
                      <a:endParaRPr lang="cs-CZ" b="1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pic>
        <p:nvPicPr>
          <p:cNvPr id="1028" name="Picture 4" descr="C:\Users\zpolakova00\AppData\Local\Microsoft\Windows\Temporary Internet Files\Content.IE5\E93304AY\MC90043388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9275" y="3313615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1667028"/>
              </p:ext>
            </p:extLst>
          </p:nvPr>
        </p:nvGraphicFramePr>
        <p:xfrm>
          <a:off x="487242" y="4365104"/>
          <a:ext cx="2736304" cy="370840"/>
        </p:xfrm>
        <a:graphic>
          <a:graphicData uri="http://schemas.openxmlformats.org/drawingml/2006/table">
            <a:tbl>
              <a:tblPr>
                <a:tableStyleId>{F5AB1C69-6EDB-4FF4-983F-18BD219EF322}</a:tableStyleId>
              </a:tblPr>
              <a:tblGrid>
                <a:gridCol w="273630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Der </a:t>
                      </a:r>
                      <a:r>
                        <a:rPr lang="cs-CZ" dirty="0" err="1" smtClean="0"/>
                        <a:t>Kaffe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ist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err="1" smtClean="0"/>
                        <a:t>schwarz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3980324"/>
              </p:ext>
            </p:extLst>
          </p:nvPr>
        </p:nvGraphicFramePr>
        <p:xfrm>
          <a:off x="5724128" y="4042481"/>
          <a:ext cx="2304256" cy="370840"/>
        </p:xfrm>
        <a:graphic>
          <a:graphicData uri="http://schemas.openxmlformats.org/drawingml/2006/table">
            <a:tbl>
              <a:tblPr>
                <a:tableStyleId>{F5AB1C69-6EDB-4FF4-983F-18BD219EF322}</a:tableStyleId>
              </a:tblPr>
              <a:tblGrid>
                <a:gridCol w="230425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schwarzer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Kaffe</a:t>
                      </a:r>
                      <a:endParaRPr lang="cs-CZ" b="1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38245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cap="all" dirty="0" err="1" smtClean="0">
                <a:latin typeface="Arial" pitchFamily="34" charset="0"/>
                <a:cs typeface="Arial" pitchFamily="34" charset="0"/>
              </a:rPr>
              <a:t>Baumbach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Rudolf a </a:t>
            </a:r>
            <a:r>
              <a:rPr lang="cs-CZ" sz="2000" cap="all" dirty="0" err="1" smtClean="0">
                <a:latin typeface="Arial" pitchFamily="34" charset="0"/>
                <a:cs typeface="Arial" pitchFamily="34" charset="0"/>
              </a:rPr>
              <a:t>václavková</a:t>
            </a:r>
            <a:r>
              <a:rPr lang="cs-CZ" sz="2000" cap="all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Gertruda 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Mluvnice němčiny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Olomouc: FIN PUBLISHING, 1997,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ISBN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80-86002-27-6. 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latin typeface="Arial" charset="0"/>
                <a:cs typeface="Arial" charset="0"/>
              </a:rPr>
              <a:t>Obrázky </a:t>
            </a:r>
            <a:r>
              <a:rPr lang="cs-CZ" sz="2000" dirty="0">
                <a:latin typeface="Arial" charset="0"/>
                <a:cs typeface="Arial" charset="0"/>
              </a:rPr>
              <a:t>galerie Kliparty kvalitně [cit. </a:t>
            </a:r>
            <a:r>
              <a:rPr lang="cs-CZ" sz="2000" dirty="0" smtClean="0">
                <a:latin typeface="Arial" charset="0"/>
                <a:cs typeface="Arial" charset="0"/>
              </a:rPr>
              <a:t>11.8.2012]. </a:t>
            </a:r>
            <a:r>
              <a:rPr lang="cs-CZ" sz="2000" dirty="0">
                <a:latin typeface="Arial" charset="0"/>
                <a:cs typeface="Arial" charset="0"/>
              </a:rPr>
              <a:t>Dostupný pod licencí Microsoft Office 2010 WWW: &lt;http://office.microsoft.com/</a:t>
            </a:r>
            <a:r>
              <a:rPr lang="cs-CZ" sz="2000" dirty="0" err="1">
                <a:latin typeface="Arial" charset="0"/>
                <a:cs typeface="Arial" charset="0"/>
              </a:rPr>
              <a:t>cs-cz</a:t>
            </a:r>
            <a:r>
              <a:rPr lang="cs-CZ" sz="2000" dirty="0">
                <a:latin typeface="Arial" charset="0"/>
                <a:cs typeface="Arial" charset="0"/>
              </a:rPr>
              <a:t>/</a:t>
            </a:r>
            <a:r>
              <a:rPr lang="cs-CZ" sz="2000" dirty="0" err="1">
                <a:latin typeface="Arial" charset="0"/>
                <a:cs typeface="Arial" charset="0"/>
              </a:rPr>
              <a:t>images</a:t>
            </a:r>
            <a:r>
              <a:rPr lang="cs-CZ" sz="2000" dirty="0">
                <a:latin typeface="Arial" charset="0"/>
                <a:cs typeface="Arial" charset="0"/>
              </a:rPr>
              <a:t>/&gt;.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10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3720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</TotalTime>
  <Words>793</Words>
  <Application>Microsoft Office PowerPoint</Application>
  <PresentationFormat>Předvádění na obrazovce (4:3)</PresentationFormat>
  <Paragraphs>233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Prezentace aplikace PowerPoint</vt:lpstr>
      <vt:lpstr>Člen určitý</vt:lpstr>
      <vt:lpstr>Prezentace aplikace PowerPoint</vt:lpstr>
      <vt:lpstr>Prezentace aplikace PowerPoint</vt:lpstr>
      <vt:lpstr>Člen neurčitý</vt:lpstr>
      <vt:lpstr>Prezentace aplikace PowerPoint</vt:lpstr>
      <vt:lpstr>Prezentace aplikace PowerPoint</vt:lpstr>
      <vt:lpstr>Prezentace aplikace PowerPoint</vt:lpstr>
    </vt:vector>
  </TitlesOfParts>
  <Company>vocelova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zpolakova00</dc:creator>
  <cp:lastModifiedBy>POLÁKOVÁ Dagmar</cp:lastModifiedBy>
  <cp:revision>19</cp:revision>
  <dcterms:created xsi:type="dcterms:W3CDTF">2013-06-04T06:00:25Z</dcterms:created>
  <dcterms:modified xsi:type="dcterms:W3CDTF">2013-06-04T11:19:17Z</dcterms:modified>
</cp:coreProperties>
</file>