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8"/>
  </p:notesMasterIdLst>
  <p:handoutMasterIdLst>
    <p:handoutMasterId r:id="rId29"/>
  </p:handoutMasterIdLst>
  <p:sldIdLst>
    <p:sldId id="257" r:id="rId2"/>
    <p:sldId id="258" r:id="rId3"/>
    <p:sldId id="256" r:id="rId4"/>
    <p:sldId id="260" r:id="rId5"/>
    <p:sldId id="261" r:id="rId6"/>
    <p:sldId id="262" r:id="rId7"/>
    <p:sldId id="263" r:id="rId8"/>
    <p:sldId id="264" r:id="rId9"/>
    <p:sldId id="277" r:id="rId10"/>
    <p:sldId id="281" r:id="rId11"/>
    <p:sldId id="265" r:id="rId12"/>
    <p:sldId id="278" r:id="rId13"/>
    <p:sldId id="266" r:id="rId14"/>
    <p:sldId id="267" r:id="rId15"/>
    <p:sldId id="268" r:id="rId16"/>
    <p:sldId id="269" r:id="rId17"/>
    <p:sldId id="279" r:id="rId18"/>
    <p:sldId id="270" r:id="rId19"/>
    <p:sldId id="280" r:id="rId20"/>
    <p:sldId id="282" r:id="rId21"/>
    <p:sldId id="287" r:id="rId22"/>
    <p:sldId id="283" r:id="rId23"/>
    <p:sldId id="284" r:id="rId24"/>
    <p:sldId id="286" r:id="rId25"/>
    <p:sldId id="285" r:id="rId26"/>
    <p:sldId id="259" r:id="rId27"/>
  </p:sldIdLst>
  <p:sldSz cx="9144000" cy="6858000" type="screen4x3"/>
  <p:notesSz cx="6858000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562" y="-78"/>
      </p:cViewPr>
      <p:guideLst>
        <p:guide orient="horz" pos="311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7E5B95-FA58-4F8D-8DA3-F7F32A0B2E1A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6A3016-3B30-46D9-BE20-A0EB517067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99204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A544C7-F407-4EDC-86ED-FB8947DEACD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62025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90269"/>
            <a:ext cx="548640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5062E0-B19C-4EEA-A553-528536E9E7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972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5062E0-B19C-4EEA-A553-528536E9E7E2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VY_32_INOVACE_06C_07_Aminokyseliny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VY_32_INOVACE_06C_Organická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chemie a biochemie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7. 4. 2013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Výklad.  Využít znalostí žáků o </a:t>
            </a:r>
            <a:r>
              <a:rPr lang="cs-CZ" sz="2400" dirty="0" err="1" smtClean="0">
                <a:latin typeface="Calibri" pitchFamily="34" charset="0"/>
              </a:rPr>
              <a:t>acidobazických</a:t>
            </a:r>
            <a:r>
              <a:rPr lang="cs-CZ" sz="2400" dirty="0" smtClean="0">
                <a:latin typeface="Calibri" pitchFamily="34" charset="0"/>
              </a:rPr>
              <a:t> reakcích.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Zdůraznit význam aminokyselin jako stavebních kamenů bílkovin.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 Vysvětlit, proč AMK tvoří </a:t>
            </a:r>
            <a:r>
              <a:rPr lang="cs-CZ" sz="2400" dirty="0" err="1" smtClean="0">
                <a:latin typeface="Calibri" pitchFamily="34" charset="0"/>
              </a:rPr>
              <a:t>amfionty</a:t>
            </a:r>
            <a:r>
              <a:rPr lang="cs-CZ" sz="2400" dirty="0" smtClean="0">
                <a:latin typeface="Calibri" pitchFamily="34" charset="0"/>
              </a:rPr>
              <a:t> při různém pH.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Využít tabulku přehledu AMK.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Vysvětlit odvozování vzorců AMK – jak používat tabulku, jak zapsat vzorec AMK v rovnici při vzniku </a:t>
            </a:r>
            <a:r>
              <a:rPr lang="cs-CZ" sz="2400" dirty="0" smtClean="0">
                <a:latin typeface="Calibri" pitchFamily="34" charset="0"/>
              </a:rPr>
              <a:t>peptidu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Kontrolní otázky mohou žáci řešit na interaktivní tabuli, lze je využít jako krátký test, či vytisknou jako pracovní list k opakování.</a:t>
            </a: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</a:rPr>
              <a:t>Určeno pro žáky 3. ročníku G4 a 5. ročníku G6</a:t>
            </a:r>
          </a:p>
          <a:p>
            <a:pPr marL="0" indent="0">
              <a:buNone/>
            </a:pPr>
            <a:r>
              <a:rPr lang="cs-CZ" sz="2400" dirty="0" smtClean="0">
                <a:latin typeface="Calibri" pitchFamily="34" charset="0"/>
              </a:rPr>
              <a:t>Materiál je určen k interaktivní výuce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AMINOKYSELINY</a:t>
            </a:r>
            <a:br>
              <a:rPr lang="cs-CZ" dirty="0" smtClean="0"/>
            </a:br>
            <a:r>
              <a:rPr lang="cs-CZ" dirty="0" smtClean="0"/>
              <a:t>(AMK)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Bílé, krystalické látky, rozpustné ve vodě</a:t>
            </a:r>
          </a:p>
          <a:p>
            <a:endParaRPr lang="cs-CZ" dirty="0" smtClean="0"/>
          </a:p>
          <a:p>
            <a:r>
              <a:rPr lang="cs-CZ" dirty="0" smtClean="0"/>
              <a:t>- COOH	kyselá</a:t>
            </a:r>
          </a:p>
          <a:p>
            <a:pPr>
              <a:buNone/>
            </a:pPr>
            <a:r>
              <a:rPr lang="cs-CZ" dirty="0" smtClean="0"/>
              <a:t>					</a:t>
            </a:r>
            <a:r>
              <a:rPr lang="cs-CZ" sz="4400" b="1" dirty="0" smtClean="0">
                <a:solidFill>
                  <a:srgbClr val="FF0000"/>
                </a:solidFill>
              </a:rPr>
              <a:t>   amfoterní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	</a:t>
            </a:r>
          </a:p>
          <a:p>
            <a:r>
              <a:rPr lang="cs-CZ" dirty="0" smtClean="0"/>
              <a:t>- NH</a:t>
            </a:r>
            <a:r>
              <a:rPr lang="cs-CZ" sz="2400" dirty="0" smtClean="0"/>
              <a:t>2	</a:t>
            </a:r>
            <a:r>
              <a:rPr lang="cs-CZ" dirty="0" smtClean="0"/>
              <a:t>zásaditá 	</a:t>
            </a:r>
            <a:r>
              <a:rPr lang="cs-CZ" sz="4400" b="1" dirty="0" smtClean="0">
                <a:solidFill>
                  <a:srgbClr val="FF0000"/>
                </a:solidFill>
              </a:rPr>
              <a:t>?</a:t>
            </a:r>
            <a:r>
              <a:rPr lang="cs-CZ" b="1" dirty="0" smtClean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r>
              <a:rPr lang="cs-CZ" dirty="0" smtClean="0"/>
              <a:t>Může dojít ke vzájemné interakci funkčních skupin v rámci jedné molekuly </a:t>
            </a:r>
          </a:p>
          <a:p>
            <a:r>
              <a:rPr lang="cs-CZ" dirty="0" smtClean="0"/>
              <a:t>= </a:t>
            </a:r>
            <a:r>
              <a:rPr lang="cs-CZ" b="1" dirty="0" smtClean="0"/>
              <a:t>VNITŘNÍ DISOCIACE</a:t>
            </a:r>
          </a:p>
          <a:p>
            <a:r>
              <a:rPr lang="cs-CZ" dirty="0" smtClean="0"/>
              <a:t>Závisí na pH prostředí</a:t>
            </a:r>
          </a:p>
          <a:p>
            <a:r>
              <a:rPr lang="cs-CZ" dirty="0" smtClean="0"/>
              <a:t>Vznikají obojaké ionty = </a:t>
            </a:r>
            <a:r>
              <a:rPr lang="cs-CZ" b="1" dirty="0" smtClean="0"/>
              <a:t>AMFIONTY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Vznik </a:t>
            </a:r>
            <a:r>
              <a:rPr lang="cs-CZ" dirty="0" err="1" smtClean="0"/>
              <a:t>amfiontu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V podobě </a:t>
            </a:r>
            <a:r>
              <a:rPr lang="cs-CZ" dirty="0" err="1" smtClean="0"/>
              <a:t>amfiontů</a:t>
            </a:r>
            <a:r>
              <a:rPr lang="cs-CZ" dirty="0" smtClean="0"/>
              <a:t> jsou AMK při hodnotě pH, která se označuje </a:t>
            </a:r>
            <a:r>
              <a:rPr lang="cs-CZ" b="1" dirty="0" smtClean="0"/>
              <a:t>IZOELEKTRICKÝ BOD </a:t>
            </a:r>
            <a:r>
              <a:rPr lang="cs-CZ" b="1" dirty="0" err="1" smtClean="0"/>
              <a:t>pI</a:t>
            </a:r>
            <a:endParaRPr lang="cs-CZ" b="1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4000" dirty="0" smtClean="0"/>
              <a:t>R – CH – COO</a:t>
            </a:r>
            <a:r>
              <a:rPr lang="cs-CZ" sz="4000" dirty="0" smtClean="0">
                <a:solidFill>
                  <a:srgbClr val="FF0000"/>
                </a:solidFill>
              </a:rPr>
              <a:t>H		  </a:t>
            </a:r>
            <a:r>
              <a:rPr lang="cs-CZ" sz="4000" dirty="0" smtClean="0"/>
              <a:t>R – CH – COO</a:t>
            </a:r>
          </a:p>
          <a:p>
            <a:r>
              <a:rPr lang="cs-CZ" sz="4000" dirty="0" smtClean="0"/>
              <a:t>       NH</a:t>
            </a:r>
            <a:r>
              <a:rPr lang="cs-CZ" sz="2800" dirty="0" smtClean="0"/>
              <a:t>2</a:t>
            </a:r>
            <a:r>
              <a:rPr lang="cs-CZ" sz="4000" dirty="0" smtClean="0"/>
              <a:t> 				 NH</a:t>
            </a:r>
            <a:r>
              <a:rPr lang="cs-CZ" sz="2800" dirty="0" smtClean="0"/>
              <a:t>3</a:t>
            </a:r>
            <a:endParaRPr lang="cs-CZ" sz="28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851920" y="3645024"/>
            <a:ext cx="864096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740352" y="3429000"/>
            <a:ext cx="14401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403648" y="3861048"/>
            <a:ext cx="0" cy="28803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868144" y="3861048"/>
            <a:ext cx="0" cy="28803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187624" y="4221088"/>
            <a:ext cx="0" cy="288032"/>
          </a:xfrm>
          <a:prstGeom prst="line">
            <a:avLst/>
          </a:prstGeom>
          <a:ln w="412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444208" y="3933056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+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rot="4315276">
            <a:off x="1703625" y="3698652"/>
            <a:ext cx="1656184" cy="2893126"/>
          </a:xfrm>
          <a:prstGeom prst="curved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3779912" y="4653136"/>
            <a:ext cx="936104" cy="789186"/>
            <a:chOff x="4355976" y="4653136"/>
            <a:chExt cx="936104" cy="789186"/>
          </a:xfrm>
        </p:grpSpPr>
        <p:sp>
          <p:nvSpPr>
            <p:cNvPr id="15" name="TextovéPole 14"/>
            <p:cNvSpPr txBox="1"/>
            <p:nvPr/>
          </p:nvSpPr>
          <p:spPr>
            <a:xfrm>
              <a:off x="4355976" y="4734436"/>
              <a:ext cx="93610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H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4716016" y="4653136"/>
              <a:ext cx="389850" cy="5847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+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412875"/>
            <a:ext cx="8229600" cy="4713288"/>
          </a:xfrm>
        </p:spPr>
        <p:txBody>
          <a:bodyPr>
            <a:normAutofit/>
          </a:bodyPr>
          <a:lstStyle/>
          <a:p>
            <a:r>
              <a:rPr lang="cs-CZ" dirty="0" smtClean="0"/>
              <a:t>A) </a:t>
            </a:r>
            <a:r>
              <a:rPr lang="cs-CZ" dirty="0" smtClean="0">
                <a:solidFill>
                  <a:srgbClr val="FF0000"/>
                </a:solidFill>
              </a:rPr>
              <a:t>zásadité prostředí </a:t>
            </a:r>
            <a:r>
              <a:rPr lang="cs-CZ" dirty="0" smtClean="0"/>
              <a:t>– chovají se jako kyseliny:</a:t>
            </a:r>
          </a:p>
          <a:p>
            <a:pPr>
              <a:buNone/>
            </a:pPr>
            <a:r>
              <a:rPr lang="cs-CZ" dirty="0" smtClean="0"/>
              <a:t>			ANIONTY:</a:t>
            </a:r>
          </a:p>
          <a:p>
            <a:r>
              <a:rPr lang="cs-CZ" dirty="0" smtClean="0"/>
              <a:t>R – CH – COOH + OH 	    R – CH – COO</a:t>
            </a:r>
          </a:p>
          <a:p>
            <a:r>
              <a:rPr lang="cs-CZ" dirty="0" smtClean="0"/>
              <a:t>       NH</a:t>
            </a:r>
            <a:r>
              <a:rPr lang="cs-CZ" sz="2400" dirty="0" smtClean="0"/>
              <a:t>2					 </a:t>
            </a:r>
            <a:r>
              <a:rPr lang="cs-CZ" dirty="0" err="1" smtClean="0"/>
              <a:t>NH</a:t>
            </a:r>
            <a:r>
              <a:rPr lang="cs-CZ" sz="2400" dirty="0" err="1" smtClean="0"/>
              <a:t>2</a:t>
            </a:r>
            <a:endParaRPr lang="cs-CZ" sz="2400" dirty="0" smtClean="0"/>
          </a:p>
          <a:p>
            <a:r>
              <a:rPr lang="cs-CZ" dirty="0" smtClean="0"/>
              <a:t>B) </a:t>
            </a:r>
            <a:r>
              <a:rPr lang="cs-CZ" dirty="0" smtClean="0">
                <a:solidFill>
                  <a:srgbClr val="FF0000"/>
                </a:solidFill>
              </a:rPr>
              <a:t>kyselé prostředí </a:t>
            </a:r>
            <a:r>
              <a:rPr lang="cs-CZ" dirty="0" smtClean="0"/>
              <a:t>– chovají se jako zásady </a:t>
            </a:r>
          </a:p>
          <a:p>
            <a:pPr>
              <a:buNone/>
            </a:pPr>
            <a:r>
              <a:rPr lang="cs-CZ" dirty="0" smtClean="0"/>
              <a:t>			KATIONTY:</a:t>
            </a:r>
          </a:p>
          <a:p>
            <a:r>
              <a:rPr lang="cs-CZ" dirty="0" smtClean="0"/>
              <a:t>R – CH – COOH + H	 	    R – CH – COOH </a:t>
            </a:r>
          </a:p>
          <a:p>
            <a:pPr>
              <a:buNone/>
            </a:pPr>
            <a:r>
              <a:rPr lang="cs-CZ" dirty="0" smtClean="0"/>
              <a:t>		 NH</a:t>
            </a:r>
            <a:r>
              <a:rPr lang="cs-CZ" sz="2400" dirty="0" smtClean="0"/>
              <a:t>2				              </a:t>
            </a:r>
            <a:r>
              <a:rPr lang="cs-CZ" dirty="0" smtClean="0"/>
              <a:t> NH</a:t>
            </a:r>
            <a:r>
              <a:rPr lang="cs-CZ" sz="2400" dirty="0" smtClean="0"/>
              <a:t>3</a:t>
            </a:r>
            <a:r>
              <a:rPr lang="cs-CZ" dirty="0" smtClean="0"/>
              <a:t>        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Jak se AMK chovají při různém pH</a:t>
            </a:r>
            <a:endParaRPr lang="cs-CZ" dirty="0"/>
          </a:p>
        </p:txBody>
      </p:sp>
      <p:sp>
        <p:nvSpPr>
          <p:cNvPr id="8" name="Zahnutá šipka nahoru 7"/>
          <p:cNvSpPr/>
          <p:nvPr/>
        </p:nvSpPr>
        <p:spPr>
          <a:xfrm>
            <a:off x="2627784" y="3140968"/>
            <a:ext cx="1080120" cy="720080"/>
          </a:xfrm>
          <a:prstGeom prst="curvedUpArrow">
            <a:avLst>
              <a:gd name="adj1" fmla="val 25000"/>
              <a:gd name="adj2" fmla="val 50000"/>
              <a:gd name="adj3" fmla="val 17063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1187624" y="2708920"/>
            <a:ext cx="6264696" cy="576064"/>
            <a:chOff x="1619672" y="2708920"/>
            <a:chExt cx="6264696" cy="576064"/>
          </a:xfrm>
        </p:grpSpPr>
        <p:cxnSp>
          <p:nvCxnSpPr>
            <p:cNvPr id="4" name="Přímá spojovací šipka 3"/>
            <p:cNvCxnSpPr/>
            <p:nvPr/>
          </p:nvCxnSpPr>
          <p:spPr>
            <a:xfrm>
              <a:off x="4355976" y="2924944"/>
              <a:ext cx="864096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1619672" y="3068960"/>
              <a:ext cx="0" cy="216024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flipH="1">
              <a:off x="4211960" y="2708920"/>
              <a:ext cx="216024" cy="0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>
              <a:off x="6228184" y="3068960"/>
              <a:ext cx="0" cy="216024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flipH="1">
              <a:off x="7668344" y="2708920"/>
              <a:ext cx="216024" cy="0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Zahnutá šipka doleva 17"/>
          <p:cNvSpPr/>
          <p:nvPr/>
        </p:nvSpPr>
        <p:spPr>
          <a:xfrm rot="4614689">
            <a:off x="1841532" y="4995444"/>
            <a:ext cx="1043173" cy="2370914"/>
          </a:xfrm>
          <a:prstGeom prst="curvedLeftArrow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22" name="Skupina 21"/>
          <p:cNvGrpSpPr/>
          <p:nvPr/>
        </p:nvGrpSpPr>
        <p:grpSpPr>
          <a:xfrm>
            <a:off x="1187624" y="4705980"/>
            <a:ext cx="5112568" cy="1118448"/>
            <a:chOff x="1691680" y="4705980"/>
            <a:chExt cx="5112568" cy="1118448"/>
          </a:xfrm>
        </p:grpSpPr>
        <p:cxnSp>
          <p:nvCxnSpPr>
            <p:cNvPr id="5" name="Přímá spojovací šipka 4"/>
            <p:cNvCxnSpPr/>
            <p:nvPr/>
          </p:nvCxnSpPr>
          <p:spPr>
            <a:xfrm>
              <a:off x="4355976" y="5229200"/>
              <a:ext cx="864096" cy="0"/>
            </a:xfrm>
            <a:prstGeom prst="straightConnector1">
              <a:avLst/>
            </a:prstGeom>
            <a:ln w="3175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3851920" y="4705980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+</a:t>
              </a:r>
              <a:endParaRPr lang="cs-CZ" sz="28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6444208" y="5301208"/>
              <a:ext cx="3600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+</a:t>
              </a:r>
              <a:endParaRPr lang="cs-CZ" sz="2800" b="1" dirty="0"/>
            </a:p>
          </p:txBody>
        </p:sp>
        <p:cxnSp>
          <p:nvCxnSpPr>
            <p:cNvPr id="19" name="Přímá spojovací čára 18"/>
            <p:cNvCxnSpPr/>
            <p:nvPr/>
          </p:nvCxnSpPr>
          <p:spPr>
            <a:xfrm>
              <a:off x="6228184" y="5373216"/>
              <a:ext cx="0" cy="216024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1691680" y="5445224"/>
              <a:ext cx="0" cy="216024"/>
            </a:xfrm>
            <a:prstGeom prst="line">
              <a:avLst/>
            </a:prstGeom>
            <a:ln w="349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Ionty AMK se v elektrickém poli pohybují různou rychlostí k elektrodám. (Podle toho, jak jsou disociovány. Toto závisí na pH prostředí)</a:t>
            </a:r>
          </a:p>
          <a:p>
            <a:endParaRPr lang="cs-CZ" dirty="0" smtClean="0"/>
          </a:p>
          <a:p>
            <a:r>
              <a:rPr lang="cs-CZ" dirty="0" smtClean="0"/>
              <a:t>Této vlastnosti se využívá k rozdělení směsi AMK a jejich identifikaci: </a:t>
            </a:r>
          </a:p>
          <a:p>
            <a:pPr>
              <a:buNone/>
            </a:pPr>
            <a:r>
              <a:rPr lang="cs-CZ" b="1" dirty="0" smtClean="0"/>
              <a:t>				ELEKTROFORÉZA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Pictures\do školy na prezentace\P1030222.JPG"/>
          <p:cNvPicPr>
            <a:picLocks noChangeAspect="1" noChangeArrowheads="1"/>
          </p:cNvPicPr>
          <p:nvPr/>
        </p:nvPicPr>
        <p:blipFill>
          <a:blip r:embed="rId2" cstate="print"/>
          <a:srcRect l="38689" b="16912"/>
          <a:stretch>
            <a:fillRect/>
          </a:stretch>
        </p:blipFill>
        <p:spPr bwMode="auto">
          <a:xfrm>
            <a:off x="251520" y="548680"/>
            <a:ext cx="4392488" cy="4464496"/>
          </a:xfrm>
          <a:prstGeom prst="rect">
            <a:avLst/>
          </a:prstGeom>
          <a:noFill/>
        </p:spPr>
      </p:pic>
      <p:pic>
        <p:nvPicPr>
          <p:cNvPr id="1027" name="Picture 3" descr="E:\Pictures\do školy na prezentace\P1030228.JPG"/>
          <p:cNvPicPr>
            <a:picLocks noChangeAspect="1" noChangeArrowheads="1"/>
          </p:cNvPicPr>
          <p:nvPr/>
        </p:nvPicPr>
        <p:blipFill>
          <a:blip r:embed="rId3" cstate="print"/>
          <a:srcRect r="22997" b="9683"/>
          <a:stretch>
            <a:fillRect/>
          </a:stretch>
        </p:blipFill>
        <p:spPr bwMode="auto">
          <a:xfrm>
            <a:off x="5220072" y="836712"/>
            <a:ext cx="3435846" cy="537321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3568" y="57332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95936" y="616530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Pictures\do školy na prezentace\P103023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556792"/>
            <a:ext cx="6034617" cy="45259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884368" y="602128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</a:t>
            </a:r>
            <a:r>
              <a:rPr lang="cs-CZ" dirty="0" err="1" smtClean="0"/>
              <a:t>pI</a:t>
            </a:r>
            <a:r>
              <a:rPr lang="cs-CZ" dirty="0" smtClean="0"/>
              <a:t> je daná AMK zcela disociována na </a:t>
            </a:r>
            <a:r>
              <a:rPr lang="cs-CZ" dirty="0" err="1" smtClean="0"/>
              <a:t>amfionty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Celkový náboj je nulový – v elektrickém poli se nepohybují</a:t>
            </a:r>
          </a:p>
          <a:p>
            <a:endParaRPr lang="cs-CZ" dirty="0" smtClean="0"/>
          </a:p>
          <a:p>
            <a:r>
              <a:rPr lang="cs-CZ" dirty="0" smtClean="0"/>
              <a:t>Při tomto pH jsou nejméně rozpustné ve vodě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příčinou?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AMK se liší postranními řetězci (viz tabulka přehledu):</a:t>
            </a:r>
          </a:p>
          <a:p>
            <a:r>
              <a:rPr lang="cs-CZ" dirty="0" smtClean="0"/>
              <a:t>- </a:t>
            </a:r>
            <a:r>
              <a:rPr lang="cs-CZ" b="1" dirty="0" smtClean="0"/>
              <a:t>nepolární 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- polární </a:t>
            </a:r>
            <a:r>
              <a:rPr lang="cs-CZ" dirty="0" smtClean="0"/>
              <a:t>(vodíkové vazby, disulfidické můstky)</a:t>
            </a:r>
            <a:endParaRPr lang="cs-CZ" b="1" dirty="0" smtClean="0"/>
          </a:p>
          <a:p>
            <a:r>
              <a:rPr lang="cs-CZ" b="1" dirty="0" smtClean="0"/>
              <a:t>- kyselé </a:t>
            </a:r>
            <a:r>
              <a:rPr lang="cs-CZ" dirty="0" smtClean="0"/>
              <a:t>(vodíkové vazby)</a:t>
            </a:r>
            <a:endParaRPr lang="cs-CZ" b="1" dirty="0" smtClean="0"/>
          </a:p>
          <a:p>
            <a:r>
              <a:rPr lang="cs-CZ" b="1" dirty="0" smtClean="0"/>
              <a:t> - zásadité </a:t>
            </a:r>
            <a:r>
              <a:rPr lang="cs-CZ" dirty="0" smtClean="0"/>
              <a:t>(vodíkové vazby)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Výskyt, 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l-GR" b="1" dirty="0" smtClean="0"/>
              <a:t>α</a:t>
            </a:r>
            <a:r>
              <a:rPr lang="cs-CZ" b="1" dirty="0" smtClean="0"/>
              <a:t>-L-aminokyseliny</a:t>
            </a:r>
            <a:r>
              <a:rPr lang="cs-CZ" dirty="0" smtClean="0"/>
              <a:t> (20) =  stavební jednotky 					peptidů a bílkovin  </a:t>
            </a:r>
          </a:p>
          <a:p>
            <a:r>
              <a:rPr lang="cs-CZ" b="1" dirty="0" smtClean="0"/>
              <a:t>Aspartam</a:t>
            </a:r>
            <a:r>
              <a:rPr lang="cs-CZ" dirty="0" smtClean="0"/>
              <a:t>  -  umělé sladidlo</a:t>
            </a:r>
          </a:p>
          <a:p>
            <a:r>
              <a:rPr lang="cs-CZ" b="1" dirty="0" smtClean="0"/>
              <a:t>Prokain</a:t>
            </a:r>
            <a:r>
              <a:rPr lang="cs-CZ" dirty="0" smtClean="0"/>
              <a:t>      -  lokální anestetikum,</a:t>
            </a:r>
          </a:p>
          <a:p>
            <a:r>
              <a:rPr lang="cs-CZ" b="1" dirty="0" err="1" smtClean="0"/>
              <a:t>Glutasol</a:t>
            </a:r>
            <a:r>
              <a:rPr lang="cs-CZ" dirty="0" smtClean="0"/>
              <a:t>     -  sodná sůl kyseliny </a:t>
            </a:r>
            <a:r>
              <a:rPr lang="cs-CZ" dirty="0" err="1" smtClean="0"/>
              <a:t>glutamové</a:t>
            </a:r>
            <a:r>
              <a:rPr lang="cs-CZ" dirty="0" smtClean="0"/>
              <a:t>, 			zvýrazňovač chuti</a:t>
            </a:r>
          </a:p>
          <a:p>
            <a:r>
              <a:rPr lang="cs-CZ" b="1" dirty="0" err="1" smtClean="0"/>
              <a:t>Framykoin</a:t>
            </a:r>
            <a:r>
              <a:rPr lang="cs-CZ" dirty="0" smtClean="0"/>
              <a:t> -  peptidové antibiotikum</a:t>
            </a:r>
          </a:p>
          <a:p>
            <a:r>
              <a:rPr lang="cs-CZ" b="1" dirty="0" smtClean="0"/>
              <a:t>Potravinové doplňky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707904" y="2132856"/>
            <a:ext cx="576064" cy="4320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2132856"/>
            <a:ext cx="21602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16024" y="3717032"/>
            <a:ext cx="972000" cy="432000"/>
          </a:xfrm>
          <a:prstGeom prst="rect">
            <a:avLst/>
          </a:prstGeom>
          <a:solidFill>
            <a:srgbClr val="FF3399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Reakce, vznik peptidové vazby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1557338"/>
            <a:ext cx="8229600" cy="4525962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NH</a:t>
            </a:r>
            <a:r>
              <a:rPr lang="cs-CZ" sz="2400" dirty="0" smtClean="0"/>
              <a:t>2</a:t>
            </a:r>
            <a:r>
              <a:rPr lang="cs-CZ" dirty="0" smtClean="0"/>
              <a:t> – CH – COOH   +   NH</a:t>
            </a:r>
            <a:r>
              <a:rPr lang="cs-CZ" sz="2400" dirty="0" smtClean="0"/>
              <a:t>2</a:t>
            </a:r>
            <a:r>
              <a:rPr lang="cs-CZ" dirty="0" smtClean="0"/>
              <a:t> – CH – COOH   </a:t>
            </a:r>
          </a:p>
          <a:p>
            <a:pPr>
              <a:buNone/>
            </a:pPr>
            <a:r>
              <a:rPr lang="cs-CZ" dirty="0" smtClean="0"/>
              <a:t>		     R</a:t>
            </a:r>
            <a:r>
              <a:rPr lang="cs-CZ" sz="2000" dirty="0" smtClean="0"/>
              <a:t>1</a:t>
            </a:r>
            <a:r>
              <a:rPr lang="cs-CZ" dirty="0" smtClean="0"/>
              <a:t>			                R</a:t>
            </a:r>
            <a:r>
              <a:rPr lang="cs-CZ" sz="2000" dirty="0" smtClean="0"/>
              <a:t>2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NH</a:t>
            </a:r>
            <a:r>
              <a:rPr lang="cs-CZ" sz="2400" dirty="0" smtClean="0"/>
              <a:t>2</a:t>
            </a:r>
            <a:r>
              <a:rPr lang="cs-CZ" dirty="0" smtClean="0"/>
              <a:t> – CH – CONH – CH – COOH  +  </a:t>
            </a:r>
          </a:p>
          <a:p>
            <a:pPr>
              <a:buNone/>
            </a:pPr>
            <a:r>
              <a:rPr lang="cs-CZ" dirty="0" smtClean="0"/>
              <a:t>		            R</a:t>
            </a:r>
            <a:r>
              <a:rPr lang="cs-CZ" sz="2200" dirty="0" smtClean="0"/>
              <a:t>1</a:t>
            </a:r>
            <a:r>
              <a:rPr lang="cs-CZ" dirty="0" smtClean="0"/>
              <a:t>                     R</a:t>
            </a:r>
            <a:r>
              <a:rPr lang="cs-CZ" sz="2200" dirty="0" smtClean="0"/>
              <a:t>2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b="1" dirty="0" smtClean="0">
                <a:solidFill>
                  <a:srgbClr val="FF3399"/>
                </a:solidFill>
              </a:rPr>
              <a:t>PEPTIDOVÁ VAZBA (AMIDOVÁ)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       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899592" y="4005064"/>
            <a:ext cx="864096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4"/>
          <p:cNvCxnSpPr/>
          <p:nvPr/>
        </p:nvCxnSpPr>
        <p:spPr>
          <a:xfrm>
            <a:off x="8028384" y="2348880"/>
            <a:ext cx="792088" cy="0"/>
          </a:xfrm>
          <a:prstGeom prst="straightConnector1">
            <a:avLst/>
          </a:prstGeom>
          <a:ln w="317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364088" y="4077072"/>
            <a:ext cx="0" cy="216024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3131840" y="4077072"/>
            <a:ext cx="0" cy="216024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483768" y="2492896"/>
            <a:ext cx="0" cy="216024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228184" y="2492896"/>
            <a:ext cx="0" cy="216024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452320" y="3717032"/>
            <a:ext cx="100811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</a:t>
            </a:r>
            <a:r>
              <a:rPr lang="cs-CZ" sz="2000" b="1" dirty="0" smtClean="0"/>
              <a:t>2</a:t>
            </a:r>
            <a:r>
              <a:rPr lang="cs-CZ" sz="2800" b="1" dirty="0" smtClean="0"/>
              <a:t>O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5805264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DIPEPTID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Esenciální AMK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pro živočichy nepostradatelné</a:t>
            </a:r>
          </a:p>
          <a:p>
            <a:r>
              <a:rPr lang="cs-CZ" dirty="0" smtClean="0"/>
              <a:t>Neumí je syntetizovat</a:t>
            </a:r>
          </a:p>
          <a:p>
            <a:r>
              <a:rPr lang="cs-CZ" dirty="0" smtClean="0"/>
              <a:t>Musí je přijímat v potravě hotové:</a:t>
            </a:r>
          </a:p>
          <a:p>
            <a:r>
              <a:rPr lang="cs-CZ" dirty="0" smtClean="0"/>
              <a:t>  a) s rozvětveným řetězcem</a:t>
            </a:r>
          </a:p>
          <a:p>
            <a:r>
              <a:rPr lang="cs-CZ" dirty="0"/>
              <a:t> </a:t>
            </a:r>
            <a:r>
              <a:rPr lang="cs-CZ" dirty="0" smtClean="0"/>
              <a:t> b) aromatické</a:t>
            </a:r>
          </a:p>
          <a:p>
            <a:r>
              <a:rPr lang="cs-CZ" dirty="0"/>
              <a:t> </a:t>
            </a:r>
            <a:r>
              <a:rPr lang="cs-CZ" dirty="0" smtClean="0"/>
              <a:t> c) se sírou</a:t>
            </a:r>
          </a:p>
          <a:p>
            <a:r>
              <a:rPr lang="cs-CZ" dirty="0"/>
              <a:t> </a:t>
            </a:r>
            <a:r>
              <a:rPr lang="cs-CZ" dirty="0" smtClean="0"/>
              <a:t> d) heterocyklické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a názvosloví AMK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7003" t="12980" r="32984" b="71926"/>
          <a:stretch>
            <a:fillRect/>
          </a:stretch>
        </p:blipFill>
        <p:spPr bwMode="auto">
          <a:xfrm>
            <a:off x="-1" y="1124744"/>
            <a:ext cx="9108039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ěticípá hvězda 4"/>
          <p:cNvSpPr/>
          <p:nvPr/>
        </p:nvSpPr>
        <p:spPr>
          <a:xfrm>
            <a:off x="755576" y="4869160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755576" y="5517232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479715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Esenciální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544522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Naučte se vzorec</a:t>
            </a:r>
            <a:endParaRPr lang="cs-CZ" dirty="0"/>
          </a:p>
        </p:txBody>
      </p:sp>
      <p:sp>
        <p:nvSpPr>
          <p:cNvPr id="9" name="Pěticípá hvězda 8"/>
          <p:cNvSpPr/>
          <p:nvPr/>
        </p:nvSpPr>
        <p:spPr>
          <a:xfrm>
            <a:off x="6588224" y="4005064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6588224" y="3717032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6588224" y="3429000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436096" y="3501008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5436096" y="3212976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5436096" y="2420888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 l="71799" t="23637" r="16605" b="71444"/>
          <a:stretch>
            <a:fillRect/>
          </a:stretch>
        </p:blipFill>
        <p:spPr bwMode="auto">
          <a:xfrm>
            <a:off x="4932040" y="4725144"/>
            <a:ext cx="2664296" cy="1598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6426" t="27820" r="35628" b="53921"/>
          <a:stretch>
            <a:fillRect/>
          </a:stretch>
        </p:blipFill>
        <p:spPr bwMode="auto">
          <a:xfrm>
            <a:off x="-36512" y="1369764"/>
            <a:ext cx="9144000" cy="4075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Pěticípá hvězda 8"/>
          <p:cNvSpPr/>
          <p:nvPr/>
        </p:nvSpPr>
        <p:spPr>
          <a:xfrm>
            <a:off x="7020272" y="3284984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6948264" y="2132856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5796136" y="4221088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5796136" y="2996952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724128" y="1916832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7344" t="45781" r="37356" b="36978"/>
          <a:stretch>
            <a:fillRect/>
          </a:stretch>
        </p:blipFill>
        <p:spPr bwMode="auto">
          <a:xfrm>
            <a:off x="-1" y="476672"/>
            <a:ext cx="9144001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Pěticípá hvězda 10"/>
          <p:cNvSpPr/>
          <p:nvPr/>
        </p:nvSpPr>
        <p:spPr>
          <a:xfrm>
            <a:off x="7164288" y="3284984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7164288" y="2492896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5868144" y="1052736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7164288" y="2204864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Uměli byste vysvětlit, proč </a:t>
            </a:r>
            <a:r>
              <a:rPr lang="cs-CZ" dirty="0" err="1" smtClean="0"/>
              <a:t>tyrosin</a:t>
            </a:r>
            <a:r>
              <a:rPr lang="cs-CZ" dirty="0" smtClean="0"/>
              <a:t> nepatří mezi esenciální AMK, přestože je aromatický?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7344" t="63430" r="36722" b="18226"/>
          <a:stretch>
            <a:fillRect/>
          </a:stretch>
        </p:blipFill>
        <p:spPr bwMode="auto">
          <a:xfrm>
            <a:off x="35496" y="476672"/>
            <a:ext cx="9157816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ěticípá hvězda 4"/>
          <p:cNvSpPr/>
          <p:nvPr/>
        </p:nvSpPr>
        <p:spPr>
          <a:xfrm>
            <a:off x="7092280" y="908720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7164288" y="1700808"/>
            <a:ext cx="288032" cy="288032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796136" y="3501008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868144" y="1340768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868144" y="980728"/>
            <a:ext cx="216000" cy="216000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884368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Tab.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/>
              <a:t>N</a:t>
            </a:r>
            <a:r>
              <a:rPr lang="cs-CZ" dirty="0" smtClean="0"/>
              <a:t>apište rovnici vzniku </a:t>
            </a:r>
            <a:r>
              <a:rPr lang="cs-CZ" dirty="0" err="1" smtClean="0"/>
              <a:t>dipeptidu</a:t>
            </a:r>
            <a:r>
              <a:rPr lang="cs-CZ" dirty="0" smtClean="0"/>
              <a:t> reakcí alaninu s cysteinem:</a:t>
            </a:r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7740352" y="6021288"/>
            <a:ext cx="576064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6198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2. Napište vznik iontu glycinu v kyselém prostředí: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7668344" y="5589240"/>
            <a:ext cx="576064" cy="50405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06765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3. Napište vznik </a:t>
            </a:r>
            <a:r>
              <a:rPr lang="cs-CZ" dirty="0" err="1" smtClean="0"/>
              <a:t>amfiontu</a:t>
            </a:r>
            <a:r>
              <a:rPr lang="cs-CZ" dirty="0" smtClean="0"/>
              <a:t> glycinu. Za jakých podmínek tato částice vzniká?</a:t>
            </a:r>
            <a:endParaRPr lang="cs-CZ" dirty="0"/>
          </a:p>
        </p:txBody>
      </p:sp>
      <p:sp>
        <p:nvSpPr>
          <p:cNvPr id="4" name="Tlačítko akce: Dopředu nebo Další 3">
            <a:hlinkClick r:id="rId2" action="ppaction://hlinksldjump" highlightClick="1"/>
          </p:cNvPr>
          <p:cNvSpPr/>
          <p:nvPr/>
        </p:nvSpPr>
        <p:spPr>
          <a:xfrm>
            <a:off x="7812360" y="6093296"/>
            <a:ext cx="432048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7217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1. </a:t>
            </a:r>
            <a:r>
              <a:rPr lang="cs-CZ" dirty="0"/>
              <a:t>N</a:t>
            </a:r>
            <a:r>
              <a:rPr lang="cs-CZ" dirty="0" smtClean="0"/>
              <a:t>apište rovnici vzniku </a:t>
            </a:r>
            <a:r>
              <a:rPr lang="cs-CZ" dirty="0" err="1" smtClean="0"/>
              <a:t>dipeptidu</a:t>
            </a:r>
            <a:r>
              <a:rPr lang="cs-CZ" dirty="0" smtClean="0"/>
              <a:t> reakcí alaninu s cysteinem: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NH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– CH – COOH   +   NH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– CH – COOH   </a:t>
            </a: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		     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dirty="0">
                <a:solidFill>
                  <a:srgbClr val="FF0000"/>
                </a:solidFill>
              </a:rPr>
              <a:t>		                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SH</a:t>
            </a: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		NH</a:t>
            </a:r>
            <a:r>
              <a:rPr lang="cs-CZ" sz="2400" dirty="0">
                <a:solidFill>
                  <a:srgbClr val="FF0000"/>
                </a:solidFill>
              </a:rPr>
              <a:t>2</a:t>
            </a:r>
            <a:r>
              <a:rPr lang="cs-CZ" dirty="0">
                <a:solidFill>
                  <a:srgbClr val="FF0000"/>
                </a:solidFill>
              </a:rPr>
              <a:t> – CH – CONH – CH – COOH  + 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endParaRPr lang="cs-CZ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>
                <a:solidFill>
                  <a:srgbClr val="FF0000"/>
                </a:solidFill>
              </a:rPr>
              <a:t>		           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r>
              <a:rPr lang="cs-CZ" sz="2400" dirty="0" smtClean="0">
                <a:solidFill>
                  <a:srgbClr val="FF0000"/>
                </a:solidFill>
              </a:rPr>
              <a:t>3 </a:t>
            </a:r>
            <a:r>
              <a:rPr lang="cs-CZ" dirty="0" smtClean="0">
                <a:solidFill>
                  <a:srgbClr val="FF0000"/>
                </a:solidFill>
              </a:rPr>
              <a:t>                 CH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SH</a:t>
            </a:r>
          </a:p>
          <a:p>
            <a:endParaRPr lang="cs-CZ" dirty="0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2051720" y="3501008"/>
            <a:ext cx="0" cy="21602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627784" y="5157192"/>
            <a:ext cx="0" cy="14401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860032" y="5157192"/>
            <a:ext cx="0" cy="14401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796136" y="3501008"/>
            <a:ext cx="0" cy="216024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7668344" y="3356992"/>
            <a:ext cx="936104" cy="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95536" y="4941168"/>
            <a:ext cx="936104" cy="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lačítko akce: Návrat 17">
            <a:hlinkClick r:id="rId2" action="ppaction://hlinksldjump" highlightClick="1"/>
          </p:cNvPr>
          <p:cNvSpPr/>
          <p:nvPr/>
        </p:nvSpPr>
        <p:spPr>
          <a:xfrm>
            <a:off x="7812360" y="6021288"/>
            <a:ext cx="576064" cy="504056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6786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Řešení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2. Napište vznik iontu </a:t>
            </a:r>
            <a:r>
              <a:rPr lang="cs-CZ" dirty="0" smtClean="0"/>
              <a:t>glycinu </a:t>
            </a:r>
            <a:r>
              <a:rPr lang="cs-CZ" dirty="0"/>
              <a:t>v kyselém prostředí: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2967335"/>
            <a:ext cx="849694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H– </a:t>
            </a:r>
            <a:r>
              <a:rPr lang="cs-CZ" sz="3200" b="1" dirty="0">
                <a:solidFill>
                  <a:srgbClr val="FF0000"/>
                </a:solidFill>
              </a:rPr>
              <a:t>CH – COOH + H	 	    </a:t>
            </a:r>
            <a:r>
              <a:rPr lang="cs-CZ" sz="3200" b="1" dirty="0" smtClean="0">
                <a:solidFill>
                  <a:srgbClr val="FF0000"/>
                </a:solidFill>
              </a:rPr>
              <a:t>H </a:t>
            </a:r>
            <a:r>
              <a:rPr lang="cs-CZ" sz="3200" b="1" dirty="0">
                <a:solidFill>
                  <a:srgbClr val="FF0000"/>
                </a:solidFill>
              </a:rPr>
              <a:t>– CH – COOH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NH</a:t>
            </a:r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r>
              <a:rPr lang="cs-CZ" sz="3200" b="1" dirty="0">
                <a:solidFill>
                  <a:srgbClr val="FF0000"/>
                </a:solidFill>
              </a:rPr>
              <a:t>				           </a:t>
            </a:r>
            <a:r>
              <a:rPr lang="cs-CZ" sz="3200" b="1" dirty="0" smtClean="0">
                <a:solidFill>
                  <a:srgbClr val="FF0000"/>
                </a:solidFill>
              </a:rPr>
              <a:t>NH</a:t>
            </a: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r>
              <a:rPr lang="cs-CZ" sz="3200" b="1" dirty="0" smtClean="0">
                <a:solidFill>
                  <a:srgbClr val="FF0000"/>
                </a:solidFill>
              </a:rPr>
              <a:t>       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259632" y="3417591"/>
            <a:ext cx="0" cy="19636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228184" y="3417591"/>
            <a:ext cx="0" cy="19636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635896" y="285293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+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326694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+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4067944" y="3293884"/>
            <a:ext cx="936104" cy="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lačítko akce: Návrat 12">
            <a:hlinkClick r:id="rId2" action="ppaction://hlinksldjump" highlightClick="1"/>
          </p:cNvPr>
          <p:cNvSpPr/>
          <p:nvPr/>
        </p:nvSpPr>
        <p:spPr>
          <a:xfrm>
            <a:off x="7812360" y="5949280"/>
            <a:ext cx="648072" cy="6480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4042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Řešení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3. Napište vznik </a:t>
            </a:r>
            <a:r>
              <a:rPr lang="cs-CZ" dirty="0" err="1" smtClean="0"/>
              <a:t>amfiontu</a:t>
            </a:r>
            <a:r>
              <a:rPr lang="cs-CZ" dirty="0" smtClean="0"/>
              <a:t> alaninu. Za jakých podmínek tato částice vzniká?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Obojaké ionty (</a:t>
            </a:r>
            <a:r>
              <a:rPr lang="cs-CZ" dirty="0" err="1" smtClean="0"/>
              <a:t>amfionty</a:t>
            </a:r>
            <a:r>
              <a:rPr lang="cs-CZ" dirty="0" smtClean="0"/>
              <a:t>) vznikají při pH rovném izoelektrickému bodu dané kyseliny.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967335"/>
            <a:ext cx="770485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r>
              <a:rPr lang="cs-CZ" sz="2800" b="1" dirty="0" smtClean="0">
                <a:solidFill>
                  <a:srgbClr val="FF0000"/>
                </a:solidFill>
              </a:rPr>
              <a:t>– </a:t>
            </a:r>
            <a:r>
              <a:rPr lang="cs-CZ" sz="2800" b="1" dirty="0">
                <a:solidFill>
                  <a:srgbClr val="FF0000"/>
                </a:solidFill>
              </a:rPr>
              <a:t>CH – COOH 	 	   </a:t>
            </a:r>
            <a:r>
              <a:rPr lang="cs-CZ" sz="2800" b="1" dirty="0" smtClean="0">
                <a:solidFill>
                  <a:srgbClr val="FF0000"/>
                </a:solidFill>
              </a:rPr>
              <a:t>CH</a:t>
            </a: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>
                <a:solidFill>
                  <a:srgbClr val="FF0000"/>
                </a:solidFill>
              </a:rPr>
              <a:t>– CH – </a:t>
            </a:r>
            <a:r>
              <a:rPr lang="cs-CZ" sz="2800" b="1" dirty="0" smtClean="0">
                <a:solidFill>
                  <a:srgbClr val="FF0000"/>
                </a:solidFill>
              </a:rPr>
              <a:t>COO </a:t>
            </a:r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>
                <a:solidFill>
                  <a:srgbClr val="FF0000"/>
                </a:solidFill>
              </a:rPr>
              <a:t>       </a:t>
            </a:r>
            <a:r>
              <a:rPr lang="cs-CZ" sz="2800" b="1" dirty="0" smtClean="0">
                <a:solidFill>
                  <a:srgbClr val="FF0000"/>
                </a:solidFill>
              </a:rPr>
              <a:t>   NH</a:t>
            </a:r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r>
              <a:rPr lang="cs-CZ" sz="2800" b="1" dirty="0">
                <a:solidFill>
                  <a:srgbClr val="FF0000"/>
                </a:solidFill>
              </a:rPr>
              <a:t>				</a:t>
            </a:r>
            <a:r>
              <a:rPr lang="cs-CZ" sz="2800" b="1" dirty="0" smtClean="0">
                <a:solidFill>
                  <a:srgbClr val="FF0000"/>
                </a:solidFill>
              </a:rPr>
              <a:t>   NH</a:t>
            </a: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endParaRPr lang="cs-CZ" sz="2800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403648" y="3351430"/>
            <a:ext cx="0" cy="19636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436096" y="3356779"/>
            <a:ext cx="0" cy="19636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275856" y="3293884"/>
            <a:ext cx="936104" cy="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732240" y="27809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-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08265" y="321297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37398728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Literatura</a:t>
            </a:r>
          </a:p>
          <a:p>
            <a:r>
              <a:rPr lang="cs-CZ" sz="2000" dirty="0" smtClean="0"/>
              <a:t>M. </a:t>
            </a:r>
            <a:r>
              <a:rPr lang="cs-CZ" sz="2000" dirty="0" err="1" smtClean="0"/>
              <a:t>Kodíček</a:t>
            </a:r>
            <a:r>
              <a:rPr lang="cs-CZ" sz="2000" dirty="0" smtClean="0"/>
              <a:t>: Chemie pro gymnázia v testových otázkách, SPN a.s., Praha 1998. </a:t>
            </a:r>
          </a:p>
          <a:p>
            <a:r>
              <a:rPr lang="cs-CZ" sz="2000" dirty="0" smtClean="0"/>
              <a:t>J. Pacák, J. Čipera, J. </a:t>
            </a:r>
            <a:r>
              <a:rPr lang="cs-CZ" sz="2000" dirty="0" err="1" smtClean="0"/>
              <a:t>Halbych</a:t>
            </a:r>
            <a:r>
              <a:rPr lang="cs-CZ" sz="2000" dirty="0" smtClean="0"/>
              <a:t>, P. </a:t>
            </a:r>
            <a:r>
              <a:rPr lang="cs-CZ" sz="2000" dirty="0" err="1" smtClean="0"/>
              <a:t>Hrnčiar</a:t>
            </a:r>
            <a:r>
              <a:rPr lang="cs-CZ" sz="2000" dirty="0" smtClean="0"/>
              <a:t>, J. Kopřiva: Chemie pro II. Ročník gymnázií, SPN, Praha 1985</a:t>
            </a:r>
          </a:p>
          <a:p>
            <a:r>
              <a:rPr lang="cs-CZ" sz="2000" dirty="0" smtClean="0"/>
              <a:t>J. Blažek, V. </a:t>
            </a:r>
            <a:r>
              <a:rPr lang="cs-CZ" sz="2000" dirty="0" err="1" smtClean="0"/>
              <a:t>Flemr</a:t>
            </a:r>
            <a:r>
              <a:rPr lang="cs-CZ" sz="2000" dirty="0" smtClean="0"/>
              <a:t>, K. Kolář, F. Liška, F. Zemánek: Přehled chemického názvosloví, SPN, a. s., Praha 2004</a:t>
            </a:r>
          </a:p>
          <a:p>
            <a:endParaRPr lang="cs-CZ" sz="2800" dirty="0" smtClean="0"/>
          </a:p>
          <a:p>
            <a:r>
              <a:rPr lang="cs-CZ" sz="2800" dirty="0" smtClean="0"/>
              <a:t>Obrázky </a:t>
            </a:r>
          </a:p>
          <a:p>
            <a:r>
              <a:rPr lang="cs-CZ" sz="2000" dirty="0" smtClean="0"/>
              <a:t>Tab. 1: Z. Vodrážka: Biochemie pro studenty středních škol,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s. r. o., SPN, Praha 1998</a:t>
            </a:r>
          </a:p>
          <a:p>
            <a:r>
              <a:rPr lang="cs-CZ" sz="2000" dirty="0" smtClean="0"/>
              <a:t>Obr. 1-3: archiv autorky</a:t>
            </a:r>
          </a:p>
          <a:p>
            <a:endParaRPr lang="cs-CZ" sz="2000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301</TotalTime>
  <Words>628</Words>
  <Application>Microsoft Office PowerPoint</Application>
  <PresentationFormat>Předvádění na obrazovce (4:3)</PresentationFormat>
  <Paragraphs>152</Paragraphs>
  <Slides>26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Prezentace aplikace PowerPoint</vt:lpstr>
      <vt:lpstr>ANOTACE</vt:lpstr>
      <vt:lpstr>AMINOKYSELINY (AMK)</vt:lpstr>
      <vt:lpstr>Vlastnosti </vt:lpstr>
      <vt:lpstr>Prezentace aplikace PowerPoint</vt:lpstr>
      <vt:lpstr>Vznik amfiontu</vt:lpstr>
      <vt:lpstr>Jak se AMK chovají při různém pH</vt:lpstr>
      <vt:lpstr>Prezentace aplikace PowerPoint</vt:lpstr>
      <vt:lpstr>Prezentace aplikace PowerPoint</vt:lpstr>
      <vt:lpstr>Prezentace aplikace PowerPoint</vt:lpstr>
      <vt:lpstr>Prezentace aplikace PowerPoint</vt:lpstr>
      <vt:lpstr>Co je příčinou?</vt:lpstr>
      <vt:lpstr>Výskyt, význam</vt:lpstr>
      <vt:lpstr>Reakce, vznik peptidové vazby</vt:lpstr>
      <vt:lpstr>Esenciální AMK</vt:lpstr>
      <vt:lpstr>Přehled a názvosloví AMK</vt:lpstr>
      <vt:lpstr>Prezentace aplikace PowerPoint</vt:lpstr>
      <vt:lpstr>Prezentace aplikace PowerPoint</vt:lpstr>
      <vt:lpstr>Prezentace aplikace PowerPoint</vt:lpstr>
      <vt:lpstr>Kontrolní otázky</vt:lpstr>
      <vt:lpstr>Prezentace aplikace PowerPoint</vt:lpstr>
      <vt:lpstr>Prezentace aplikace PowerPoint</vt:lpstr>
      <vt:lpstr>Řešení </vt:lpstr>
      <vt:lpstr>Řešení </vt:lpstr>
      <vt:lpstr>Řešení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 Hráčková</cp:lastModifiedBy>
  <cp:revision>34</cp:revision>
  <dcterms:created xsi:type="dcterms:W3CDTF">2013-04-07T12:02:32Z</dcterms:created>
  <dcterms:modified xsi:type="dcterms:W3CDTF">2013-05-14T09:20:12Z</dcterms:modified>
</cp:coreProperties>
</file>