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00"/>
    <a:srgbClr val="FFFF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24" autoAdjust="0"/>
    <p:restoredTop sz="94660"/>
  </p:normalViewPr>
  <p:slideViewPr>
    <p:cSldViewPr>
      <p:cViewPr varScale="1">
        <p:scale>
          <a:sx n="87" d="100"/>
          <a:sy n="87" d="100"/>
        </p:scale>
        <p:origin x="-10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1273857" y="1082778"/>
          <a:ext cx="6498543" cy="1210164"/>
        </a:xfrm>
        <a:prstGeom prst="rect">
          <a:avLst/>
        </a:prstGeom>
        <a:solidFill>
          <a:srgbClr val="FFFFFF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0099CC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 rtl="0"/>
          <a:r>
            <a:rPr lang="cs-CZ" sz="160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NÁZEV:</a:t>
          </a:r>
          <a:r>
            <a:rPr lang="cs-CZ" sz="1600" baseline="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 </a:t>
          </a:r>
          <a:r>
            <a:rPr lang="cs-CZ" sz="1600" baseline="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VY_12_Vlastivěda_32_Vlast  </a:t>
          </a:r>
          <a:r>
            <a:rPr lang="cs-CZ" sz="1600" baseline="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ZŠ praktická, 5.r. -</a:t>
          </a:r>
          <a:r>
            <a:rPr lang="cs-CZ" sz="160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TEMA: Státní </a:t>
          </a:r>
          <a:r>
            <a:rPr lang="cs-CZ" sz="160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symboly- procvičování</a:t>
          </a:r>
          <a:endParaRPr lang="cs-CZ" sz="1600" dirty="0">
            <a:solidFill>
              <a:srgbClr val="4D4D4D">
                <a:hueOff val="0"/>
                <a:satOff val="0"/>
                <a:lumOff val="0"/>
                <a:alphaOff val="0"/>
              </a:srgbClr>
            </a:solidFill>
            <a:latin typeface="Arial"/>
            <a:ea typeface="+mn-ea"/>
            <a:cs typeface="+mn-cs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1258000" y="0"/>
          <a:ext cx="6498543" cy="2547714"/>
        </a:xfrm>
        <a:prstGeom prst="rect">
          <a:avLst/>
        </a:prstGeom>
        <a:solidFill>
          <a:srgbClr val="FFFFFF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0099CC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 rtl="0"/>
          <a:r>
            <a:rPr lang="cs-CZ" sz="160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NÁZEV ŠKOLY: ZŠ Kopřivnice, Štramberská 189, příspěvková organizace</a:t>
          </a:r>
          <a:endParaRPr lang="cs-CZ" sz="1600" dirty="0">
            <a:solidFill>
              <a:srgbClr val="4D4D4D">
                <a:hueOff val="0"/>
                <a:satOff val="0"/>
                <a:lumOff val="0"/>
                <a:alphaOff val="0"/>
              </a:srgbClr>
            </a:solidFill>
            <a:latin typeface="Arial"/>
            <a:ea typeface="+mn-ea"/>
            <a:cs typeface="+mn-cs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1224143" y="576055"/>
          <a:ext cx="6498543" cy="1878939"/>
        </a:xfrm>
        <a:prstGeom prst="rect">
          <a:avLst/>
        </a:prstGeom>
        <a:solidFill>
          <a:srgbClr val="FFFFFF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0099CC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 rtl="0"/>
          <a:r>
            <a:rPr lang="cs-CZ" sz="160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AUTOR: Mgr. Aleš </a:t>
          </a:r>
          <a:r>
            <a:rPr lang="cs-CZ" sz="1600" dirty="0" err="1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Jarolím</a:t>
          </a:r>
          <a:endParaRPr lang="cs-CZ" sz="1600" dirty="0" smtClean="0">
            <a:solidFill>
              <a:srgbClr val="4D4D4D">
                <a:hueOff val="0"/>
                <a:satOff val="0"/>
                <a:lumOff val="0"/>
                <a:alphaOff val="0"/>
              </a:srgbClr>
            </a:solidFill>
            <a:latin typeface="Arial"/>
            <a:ea typeface="+mn-ea"/>
            <a:cs typeface="+mn-cs"/>
          </a:endParaRPr>
        </a:p>
        <a:p>
          <a:pPr algn="l" rtl="0"/>
          <a:r>
            <a:rPr lang="cs-CZ" sz="160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VYTVOŘENO:16. 5.2013</a:t>
          </a:r>
          <a:endParaRPr lang="cs-CZ" sz="1600" dirty="0">
            <a:solidFill>
              <a:srgbClr val="4D4D4D">
                <a:hueOff val="0"/>
                <a:satOff val="0"/>
                <a:lumOff val="0"/>
                <a:alphaOff val="0"/>
              </a:srgbClr>
            </a:solidFill>
            <a:latin typeface="Arial"/>
            <a:ea typeface="+mn-ea"/>
            <a:cs typeface="+mn-cs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1273857" y="1624167"/>
          <a:ext cx="6498543" cy="541389"/>
        </a:xfrm>
        <a:prstGeom prst="rect">
          <a:avLst/>
        </a:prstGeom>
        <a:solidFill>
          <a:srgbClr val="FFFFFF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0099CC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 rtl="0"/>
          <a:r>
            <a:rPr lang="cs-CZ" sz="200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ČÍSLO PROJEKTU:  CZ. 1. 07 /1.4.00/21.1737 </a:t>
          </a:r>
          <a:endParaRPr lang="cs-CZ" sz="2000" dirty="0">
            <a:solidFill>
              <a:srgbClr val="4D4D4D">
                <a:hueOff val="0"/>
                <a:satOff val="0"/>
                <a:lumOff val="0"/>
                <a:alphaOff val="0"/>
              </a:srgbClr>
            </a:solidFill>
            <a:latin typeface="Arial"/>
            <a:ea typeface="+mn-ea"/>
            <a:cs typeface="+mn-cs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rgbClr val="0099CC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>
        <a:xfrm>
          <a:off x="334387" y="541389"/>
          <a:ext cx="1878939" cy="1878939"/>
        </a:xfrm>
        <a:prstGeom prst="pie">
          <a:avLst>
            <a:gd name="adj1" fmla="val 5400000"/>
            <a:gd name="adj2" fmla="val 16200000"/>
          </a:avLst>
        </a:prstGeom>
        <a:solidFill>
          <a:srgbClr val="0099CC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4" custLinFactNeighborX="-765" custLinFactNeighborY="184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>
        <a:xfrm>
          <a:off x="668774" y="1082778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rgbClr val="0099CC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E7F14C03-D67D-4A82-8887-4A41904268DD}" type="pres">
      <dgm:prSet presAssocID="{4C35D32F-0EAB-4CD7-82EE-45574DC2A586}" presName="vertSpace4" presStyleLbl="node1" presStyleIdx="2" presStyleCnt="4"/>
      <dgm:spPr/>
    </dgm:pt>
    <dgm:pt modelId="{D699FC7A-A1D1-4730-93D3-51E197A3376C}" type="pres">
      <dgm:prSet presAssocID="{4C35D32F-0EAB-4CD7-82EE-45574DC2A586}" presName="circle4" presStyleLbl="node1" presStyleIdx="3" presStyleCnt="4"/>
      <dgm:spPr>
        <a:xfrm>
          <a:off x="1003162" y="1624167"/>
          <a:ext cx="541389" cy="541389"/>
        </a:xfrm>
        <a:prstGeom prst="pie">
          <a:avLst>
            <a:gd name="adj1" fmla="val 5400000"/>
            <a:gd name="adj2" fmla="val 16200000"/>
          </a:avLst>
        </a:prstGeom>
        <a:solidFill>
          <a:srgbClr val="0099CC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cs-CZ"/>
        </a:p>
      </dgm:t>
    </dgm:pt>
    <dgm:pt modelId="{66FE7F87-EA69-4EF8-86F8-F43548846DDB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902384-A84A-417E-997B-6A372FB09A33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26E2F8-70C9-4695-B14D-41D886DE4B96}" type="presOf" srcId="{4C35D32F-0EAB-4CD7-82EE-45574DC2A586}" destId="{4F902384-A84A-417E-997B-6A372FB09A33}" srcOrd="1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88F45651-6E43-4A14-A05D-8C16338A5971}" type="presOf" srcId="{B651F6E3-6281-48DB-9319-2AEAFDAE7572}" destId="{6BB5E863-4638-4E1D-BFDE-399D028AC4ED}" srcOrd="1" destOrd="0" presId="urn:microsoft.com/office/officeart/2005/8/layout/target3"/>
    <dgm:cxn modelId="{4A170F9C-5825-4B47-B239-7DC33A05B0EB}" type="presOf" srcId="{D1B46980-6531-4606-95E6-44980827E919}" destId="{6140AFEC-043D-4C43-A2F9-D0F5331DF3A3}" srcOrd="0" destOrd="0" presId="urn:microsoft.com/office/officeart/2005/8/layout/target3"/>
    <dgm:cxn modelId="{0CF97E6B-C686-48EA-A39E-47BF97093CB9}" type="presOf" srcId="{D1B46980-6531-4606-95E6-44980827E919}" destId="{2BE915AB-18AA-4053-B92C-3BFC9ED204BB}" srcOrd="1" destOrd="0" presId="urn:microsoft.com/office/officeart/2005/8/layout/target3"/>
    <dgm:cxn modelId="{F06D7499-6275-41E3-9633-3EF6E5778BEC}" type="presOf" srcId="{B651F6E3-6281-48DB-9319-2AEAFDAE7572}" destId="{619D679B-A015-4ECF-8348-D1034C574F40}" srcOrd="0" destOrd="0" presId="urn:microsoft.com/office/officeart/2005/8/layout/target3"/>
    <dgm:cxn modelId="{17305AF4-FF06-4A1B-BBA4-664BA075A3A7}" type="presOf" srcId="{D1D4F407-5343-4D3F-B5B9-D407B03CAEB4}" destId="{D005CE8C-CC26-4C3E-AC11-E15060ECD759}" srcOrd="0" destOrd="0" presId="urn:microsoft.com/office/officeart/2005/8/layout/target3"/>
    <dgm:cxn modelId="{F37BE765-5C63-4342-BED7-E85048417D83}" type="presOf" srcId="{D1D4F407-5343-4D3F-B5B9-D407B03CAEB4}" destId="{AED2198E-93D5-4001-81B4-73124B309672}" srcOrd="1" destOrd="0" presId="urn:microsoft.com/office/officeart/2005/8/layout/target3"/>
    <dgm:cxn modelId="{DA3A9658-77BC-486C-8FA9-DDFFCD36183A}" type="presOf" srcId="{4C35D32F-0EAB-4CD7-82EE-45574DC2A586}" destId="{66FE7F87-EA69-4EF8-86F8-F43548846DDB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1E1F5EC-4BD4-4A22-8FBD-BC8D92519FAA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890B2C8-BB94-402A-8F2D-3A90FB3860FE}" type="presParOf" srcId="{333A1088-737F-45CB-B68E-254E46348037}" destId="{F5ABB229-8D3B-4694-996A-96F23CF14429}" srcOrd="0" destOrd="0" presId="urn:microsoft.com/office/officeart/2005/8/layout/target3"/>
    <dgm:cxn modelId="{164628F9-7D26-45F6-8DE6-09E3615C529B}" type="presParOf" srcId="{333A1088-737F-45CB-B68E-254E46348037}" destId="{F41139FD-01EE-4571-8B17-4FB00FC51163}" srcOrd="1" destOrd="0" presId="urn:microsoft.com/office/officeart/2005/8/layout/target3"/>
    <dgm:cxn modelId="{60610E61-BF99-4163-B7EC-698D0B5C4D94}" type="presParOf" srcId="{333A1088-737F-45CB-B68E-254E46348037}" destId="{D005CE8C-CC26-4C3E-AC11-E15060ECD759}" srcOrd="2" destOrd="0" presId="urn:microsoft.com/office/officeart/2005/8/layout/target3"/>
    <dgm:cxn modelId="{A11D452C-586E-4552-B572-26E90F6B773B}" type="presParOf" srcId="{333A1088-737F-45CB-B68E-254E46348037}" destId="{2C702D82-9B77-49B7-9568-BB8EB47C3372}" srcOrd="3" destOrd="0" presId="urn:microsoft.com/office/officeart/2005/8/layout/target3"/>
    <dgm:cxn modelId="{B8CE3260-71E9-42E9-9402-42598DAE5823}" type="presParOf" srcId="{333A1088-737F-45CB-B68E-254E46348037}" destId="{A52A0455-90FF-4808-ABD0-F02540D31D5A}" srcOrd="4" destOrd="0" presId="urn:microsoft.com/office/officeart/2005/8/layout/target3"/>
    <dgm:cxn modelId="{6A464F9C-EF19-4769-AE8A-A11C9800403A}" type="presParOf" srcId="{333A1088-737F-45CB-B68E-254E46348037}" destId="{6140AFEC-043D-4C43-A2F9-D0F5331DF3A3}" srcOrd="5" destOrd="0" presId="urn:microsoft.com/office/officeart/2005/8/layout/target3"/>
    <dgm:cxn modelId="{86A21A71-D46C-458A-8CAF-A423FD2382FB}" type="presParOf" srcId="{333A1088-737F-45CB-B68E-254E46348037}" destId="{9358AC05-5D7D-4327-9F80-1AD486AEA664}" srcOrd="6" destOrd="0" presId="urn:microsoft.com/office/officeart/2005/8/layout/target3"/>
    <dgm:cxn modelId="{E06A01E1-71FC-4210-A489-901F389820D1}" type="presParOf" srcId="{333A1088-737F-45CB-B68E-254E46348037}" destId="{313FC574-E1CD-4FB4-B054-0B805CE0447D}" srcOrd="7" destOrd="0" presId="urn:microsoft.com/office/officeart/2005/8/layout/target3"/>
    <dgm:cxn modelId="{2BB89D39-3075-445D-A112-42061FC81A12}" type="presParOf" srcId="{333A1088-737F-45CB-B68E-254E46348037}" destId="{619D679B-A015-4ECF-8348-D1034C574F40}" srcOrd="8" destOrd="0" presId="urn:microsoft.com/office/officeart/2005/8/layout/target3"/>
    <dgm:cxn modelId="{26BC79FC-B0E4-45EF-9BBE-9DC8D2FFD463}" type="presParOf" srcId="{333A1088-737F-45CB-B68E-254E46348037}" destId="{E7F14C03-D67D-4A82-8887-4A41904268DD}" srcOrd="9" destOrd="0" presId="urn:microsoft.com/office/officeart/2005/8/layout/target3"/>
    <dgm:cxn modelId="{66C39CBE-689B-4B9B-BFFB-267414A5E89D}" type="presParOf" srcId="{333A1088-737F-45CB-B68E-254E46348037}" destId="{D699FC7A-A1D1-4730-93D3-51E197A3376C}" srcOrd="10" destOrd="0" presId="urn:microsoft.com/office/officeart/2005/8/layout/target3"/>
    <dgm:cxn modelId="{17AC8466-11AC-4269-AA07-5FA97E16A270}" type="presParOf" srcId="{333A1088-737F-45CB-B68E-254E46348037}" destId="{66FE7F87-EA69-4EF8-86F8-F43548846DDB}" srcOrd="11" destOrd="0" presId="urn:microsoft.com/office/officeart/2005/8/layout/target3"/>
    <dgm:cxn modelId="{194DCD06-E300-420D-A339-80C6B5EC058A}" type="presParOf" srcId="{333A1088-737F-45CB-B68E-254E46348037}" destId="{AED2198E-93D5-4001-81B4-73124B309672}" srcOrd="12" destOrd="0" presId="urn:microsoft.com/office/officeart/2005/8/layout/target3"/>
    <dgm:cxn modelId="{C70FBA37-BD12-4D30-ABB5-E9F273999AAB}" type="presParOf" srcId="{333A1088-737F-45CB-B68E-254E46348037}" destId="{2BE915AB-18AA-4053-B92C-3BFC9ED204BB}" srcOrd="13" destOrd="0" presId="urn:microsoft.com/office/officeart/2005/8/layout/target3"/>
    <dgm:cxn modelId="{A2CEF2E0-47AC-489A-AD4C-C8AFFF5A1790}" type="presParOf" srcId="{333A1088-737F-45CB-B68E-254E46348037}" destId="{6BB5E863-4638-4E1D-BFDE-399D028AC4ED}" srcOrd="14" destOrd="0" presId="urn:microsoft.com/office/officeart/2005/8/layout/target3"/>
    <dgm:cxn modelId="{45A4D30B-54C7-477B-A74B-B6090F0D9C0F}" type="presParOf" srcId="{333A1088-737F-45CB-B68E-254E46348037}" destId="{4F902384-A84A-417E-997B-6A372FB09A3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rgbClr val="0099CC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rgbClr val="FFFFFF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0099CC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NÁZEV ŠKOLY: ZŠ Kopřivnice, Štramberská 189, příspěvková organizace</a:t>
          </a:r>
          <a:endParaRPr lang="cs-CZ" sz="1600" kern="1200" dirty="0">
            <a:solidFill>
              <a:srgbClr val="4D4D4D">
                <a:hueOff val="0"/>
                <a:satOff val="0"/>
                <a:lumOff val="0"/>
                <a:alphaOff val="0"/>
              </a:srgbClr>
            </a:solidFill>
            <a:latin typeface="Arial"/>
            <a:ea typeface="+mn-ea"/>
            <a:cs typeface="+mn-cs"/>
          </a:endParaRPr>
        </a:p>
      </dsp:txBody>
      <dsp:txXfrm>
        <a:off x="1258000" y="0"/>
        <a:ext cx="6498543" cy="541389"/>
      </dsp:txXfrm>
    </dsp:sp>
    <dsp:sp modelId="{A52A0455-90FF-4808-ABD0-F02540D31D5A}">
      <dsp:nvSpPr>
        <dsp:cNvPr id="0" name=""/>
        <dsp:cNvSpPr/>
      </dsp:nvSpPr>
      <dsp:spPr>
        <a:xfrm>
          <a:off x="334387" y="541389"/>
          <a:ext cx="1878939" cy="1878939"/>
        </a:xfrm>
        <a:prstGeom prst="pie">
          <a:avLst>
            <a:gd name="adj1" fmla="val 5400000"/>
            <a:gd name="adj2" fmla="val 16200000"/>
          </a:avLst>
        </a:prstGeom>
        <a:solidFill>
          <a:srgbClr val="0099CC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576055"/>
          <a:ext cx="6498543" cy="1878939"/>
        </a:xfrm>
        <a:prstGeom prst="rect">
          <a:avLst/>
        </a:prstGeom>
        <a:solidFill>
          <a:srgbClr val="FFFFFF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0099CC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AUTOR: Mgr. Aleš </a:t>
          </a:r>
          <a:r>
            <a:rPr lang="cs-CZ" sz="1600" kern="1200" dirty="0" err="1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Jarolím</a:t>
          </a:r>
          <a:endParaRPr lang="cs-CZ" sz="1600" kern="1200" dirty="0" smtClean="0">
            <a:solidFill>
              <a:srgbClr val="4D4D4D">
                <a:hueOff val="0"/>
                <a:satOff val="0"/>
                <a:lumOff val="0"/>
                <a:alphaOff val="0"/>
              </a:srgbClr>
            </a:solidFill>
            <a:latin typeface="Arial"/>
            <a:ea typeface="+mn-ea"/>
            <a:cs typeface="+mn-cs"/>
          </a:endParaRPr>
        </a:p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VYTVOŘENO:16. 5.2013</a:t>
          </a:r>
          <a:endParaRPr lang="cs-CZ" sz="1600" kern="1200" dirty="0">
            <a:solidFill>
              <a:srgbClr val="4D4D4D">
                <a:hueOff val="0"/>
                <a:satOff val="0"/>
                <a:lumOff val="0"/>
                <a:alphaOff val="0"/>
              </a:srgbClr>
            </a:solidFill>
            <a:latin typeface="Arial"/>
            <a:ea typeface="+mn-ea"/>
            <a:cs typeface="+mn-cs"/>
          </a:endParaRPr>
        </a:p>
      </dsp:txBody>
      <dsp:txXfrm>
        <a:off x="1224143" y="576055"/>
        <a:ext cx="6498543" cy="541389"/>
      </dsp:txXfrm>
    </dsp:sp>
    <dsp:sp modelId="{313FC574-E1CD-4FB4-B054-0B805CE0447D}">
      <dsp:nvSpPr>
        <dsp:cNvPr id="0" name=""/>
        <dsp:cNvSpPr/>
      </dsp:nvSpPr>
      <dsp:spPr>
        <a:xfrm>
          <a:off x="668774" y="1082778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rgbClr val="0099CC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1082778"/>
          <a:ext cx="6498543" cy="1210164"/>
        </a:xfrm>
        <a:prstGeom prst="rect">
          <a:avLst/>
        </a:prstGeom>
        <a:solidFill>
          <a:srgbClr val="FFFFFF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0099CC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NÁZEV:</a:t>
          </a:r>
          <a:r>
            <a:rPr lang="cs-CZ" sz="1600" kern="1200" baseline="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 </a:t>
          </a:r>
          <a:r>
            <a:rPr lang="cs-CZ" sz="1600" kern="1200" baseline="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VY_12_Vlastivěda_32_Vlast  </a:t>
          </a:r>
          <a:r>
            <a:rPr lang="cs-CZ" sz="1600" kern="1200" baseline="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ZŠ praktická, 5.r. -</a:t>
          </a:r>
          <a:r>
            <a:rPr lang="cs-CZ" sz="1600" kern="120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TEMA: Státní </a:t>
          </a:r>
          <a:r>
            <a:rPr lang="cs-CZ" sz="1600" kern="120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symboly- procvičování</a:t>
          </a:r>
          <a:endParaRPr lang="cs-CZ" sz="1600" kern="1200" dirty="0">
            <a:solidFill>
              <a:srgbClr val="4D4D4D">
                <a:hueOff val="0"/>
                <a:satOff val="0"/>
                <a:lumOff val="0"/>
                <a:alphaOff val="0"/>
              </a:srgbClr>
            </a:solidFill>
            <a:latin typeface="Arial"/>
            <a:ea typeface="+mn-ea"/>
            <a:cs typeface="+mn-cs"/>
          </a:endParaRPr>
        </a:p>
      </dsp:txBody>
      <dsp:txXfrm>
        <a:off x="1273857" y="1082778"/>
        <a:ext cx="6498543" cy="541389"/>
      </dsp:txXfrm>
    </dsp:sp>
    <dsp:sp modelId="{D699FC7A-A1D1-4730-93D3-51E197A3376C}">
      <dsp:nvSpPr>
        <dsp:cNvPr id="0" name=""/>
        <dsp:cNvSpPr/>
      </dsp:nvSpPr>
      <dsp:spPr>
        <a:xfrm>
          <a:off x="1003162" y="1624167"/>
          <a:ext cx="541389" cy="541389"/>
        </a:xfrm>
        <a:prstGeom prst="pie">
          <a:avLst>
            <a:gd name="adj1" fmla="val 5400000"/>
            <a:gd name="adj2" fmla="val 16200000"/>
          </a:avLst>
        </a:prstGeom>
        <a:solidFill>
          <a:srgbClr val="0099CC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FE7F87-EA69-4EF8-86F8-F43548846DDB}">
      <dsp:nvSpPr>
        <dsp:cNvPr id="0" name=""/>
        <dsp:cNvSpPr/>
      </dsp:nvSpPr>
      <dsp:spPr>
        <a:xfrm>
          <a:off x="1273857" y="1624167"/>
          <a:ext cx="6498543" cy="541389"/>
        </a:xfrm>
        <a:prstGeom prst="rect">
          <a:avLst/>
        </a:prstGeom>
        <a:solidFill>
          <a:srgbClr val="FFFFFF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0099CC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rgbClr val="4D4D4D">
                  <a:hueOff val="0"/>
                  <a:satOff val="0"/>
                  <a:lumOff val="0"/>
                  <a:alphaOff val="0"/>
                </a:srgbClr>
              </a:solidFill>
              <a:latin typeface="Arial"/>
              <a:ea typeface="+mn-ea"/>
              <a:cs typeface="+mn-cs"/>
            </a:rPr>
            <a:t>ČÍSLO PROJEKTU:  CZ. 1. 07 /1.4.00/21.1737 </a:t>
          </a:r>
          <a:endParaRPr lang="cs-CZ" sz="2000" kern="1200" dirty="0">
            <a:solidFill>
              <a:srgbClr val="4D4D4D">
                <a:hueOff val="0"/>
                <a:satOff val="0"/>
                <a:lumOff val="0"/>
                <a:alphaOff val="0"/>
              </a:srgbClr>
            </a:solidFill>
            <a:latin typeface="Arial"/>
            <a:ea typeface="+mn-ea"/>
            <a:cs typeface="+mn-cs"/>
          </a:endParaRPr>
        </a:p>
      </dsp:txBody>
      <dsp:txXfrm>
        <a:off x="1273857" y="1624167"/>
        <a:ext cx="6498543" cy="541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EF5839-AF5D-4F15-9E69-1A78DE9F70E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EB9838-3150-40D6-A222-4D137FECBFC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1FFEE9-AFA9-48D9-BDA3-DD05B757552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7AB4C5-F574-44F3-84EA-3B3BA4F6706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D91280-0864-4020-BB62-94DD376A52E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9BF126-CE3C-4259-B501-E69EC608CAA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AD126-2609-44BB-BA99-24D4CBAA7F9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97EBA-FB79-4598-B23A-267642D41FB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E21FD5-B508-4AFF-8211-CB436C90817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FCC9C4-D631-4C44-8473-2271ADFE6F7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7D0A4B-0906-49AC-B3BF-8466B8EA6DC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accent1">
                <a:gamma/>
                <a:shade val="82353"/>
                <a:invGamma/>
              </a:schemeClr>
            </a:gs>
            <a:gs pos="100000">
              <a:schemeClr val="accent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E632012-5824-4BCE-A178-D9D2EFFB84FE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slide" Target="slide5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797425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368278977"/>
              </p:ext>
            </p:extLst>
          </p:nvPr>
        </p:nvGraphicFramePr>
        <p:xfrm>
          <a:off x="827584" y="1052736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FF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/>
              <a:t>ANOTACE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cs-CZ"/>
              <a:t>Opakování státních symbolů.</a:t>
            </a:r>
          </a:p>
          <a:p>
            <a:pPr>
              <a:buFontTx/>
              <a:buNone/>
            </a:pPr>
            <a:r>
              <a:rPr lang="cs-CZ"/>
              <a:t>Poznání státní vlajky.</a:t>
            </a:r>
          </a:p>
          <a:p>
            <a:pPr>
              <a:buFontTx/>
              <a:buNone/>
            </a:pPr>
            <a:r>
              <a:rPr lang="cs-CZ"/>
              <a:t>Doplnění slov do státní hymny.</a:t>
            </a:r>
          </a:p>
          <a:p>
            <a:pPr>
              <a:buFontTx/>
              <a:buNone/>
            </a:pPr>
            <a:r>
              <a:rPr lang="cs-CZ"/>
              <a:t>Vlajka prezidenta republiky – znalost nápisu.</a:t>
            </a:r>
          </a:p>
          <a:p>
            <a:pPr>
              <a:buFontTx/>
              <a:buNone/>
            </a:pPr>
            <a:r>
              <a:rPr lang="cs-CZ"/>
              <a:t>Práce s interaktivní tabulí.</a:t>
            </a:r>
          </a:p>
          <a:p>
            <a:pPr>
              <a:buFontTx/>
              <a:buNone/>
            </a:pP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FF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/>
              <a:t>Státní symboly - procvičování</a:t>
            </a:r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68313" y="1557338"/>
            <a:ext cx="8229600" cy="5040312"/>
          </a:xfrm>
          <a:gradFill rotWithShape="1">
            <a:gsLst>
              <a:gs pos="0">
                <a:schemeClr val="bg1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cs-CZ" sz="2800" b="1"/>
              <a:t>Označ vlajku České republiky.</a:t>
            </a:r>
          </a:p>
        </p:txBody>
      </p:sp>
      <p:pic>
        <p:nvPicPr>
          <p:cNvPr id="3076" name="Picture 4" descr="vlajka špatně">
            <a:hlinkClick r:id="rId2" action="ppaction://hlinksldjump"/>
          </p:cNvPr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2205038"/>
            <a:ext cx="2879725" cy="1924050"/>
          </a:xfrm>
          <a:prstGeom prst="rect">
            <a:avLst/>
          </a:prstGeom>
          <a:noFill/>
        </p:spPr>
      </p:pic>
      <p:pic>
        <p:nvPicPr>
          <p:cNvPr id="3078" name="Picture 6" descr="vlajka špatně1">
            <a:hlinkClick r:id="rId2" action="ppaction://hlinksldjump"/>
          </p:cNvPr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3800" y="2205038"/>
            <a:ext cx="2879725" cy="1925637"/>
          </a:xfrm>
          <a:prstGeom prst="rect">
            <a:avLst/>
          </a:prstGeom>
          <a:noFill/>
        </p:spPr>
      </p:pic>
      <p:pic>
        <p:nvPicPr>
          <p:cNvPr id="3079" name="Picture 7" descr="vlajka správně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4437063"/>
            <a:ext cx="2879725" cy="1925637"/>
          </a:xfrm>
          <a:prstGeom prst="rect">
            <a:avLst/>
          </a:prstGeom>
          <a:noFill/>
        </p:spPr>
      </p:pic>
      <p:pic>
        <p:nvPicPr>
          <p:cNvPr id="3080" name="Picture 8" descr="vlajka špatně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825" y="4437063"/>
            <a:ext cx="2879725" cy="19256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MC900435927[1]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rgbClr val="FFFF66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872884653b_82259943_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1773238"/>
            <a:ext cx="3179762" cy="305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FF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/>
              <a:t>Státní symboly - procvičování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81550"/>
          </a:xfrm>
          <a:gradFill rotWithShape="1">
            <a:gsLst>
              <a:gs pos="0">
                <a:schemeClr val="bg1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cs-CZ" sz="2800" b="1"/>
              <a:t>Doplň slova do státní hymny.</a:t>
            </a:r>
          </a:p>
          <a:p>
            <a:pPr>
              <a:buFontTx/>
              <a:buNone/>
            </a:pPr>
            <a:endParaRPr lang="cs-CZ" sz="2800" b="1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1619250" y="2349500"/>
            <a:ext cx="6048375" cy="393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0000"/>
                </a:solidFill>
              </a:rPr>
              <a:t>	</a:t>
            </a:r>
            <a:r>
              <a:rPr lang="cs-CZ" sz="2800" b="1">
                <a:solidFill>
                  <a:srgbClr val="000000"/>
                </a:solidFill>
              </a:rPr>
              <a:t>Kde ……… můj,</a:t>
            </a:r>
          </a:p>
          <a:p>
            <a:r>
              <a:rPr lang="cs-CZ" sz="2800" b="1">
                <a:solidFill>
                  <a:srgbClr val="000000"/>
                </a:solidFill>
              </a:rPr>
              <a:t>   	kde  ……… můj.</a:t>
            </a:r>
          </a:p>
          <a:p>
            <a:r>
              <a:rPr lang="cs-CZ" sz="2800" b="1">
                <a:solidFill>
                  <a:srgbClr val="000000"/>
                </a:solidFill>
              </a:rPr>
              <a:t>   	Voda hučí po …………..,</a:t>
            </a:r>
          </a:p>
          <a:p>
            <a:r>
              <a:rPr lang="cs-CZ" sz="2800" b="1">
                <a:solidFill>
                  <a:srgbClr val="000000"/>
                </a:solidFill>
              </a:rPr>
              <a:t>  	……. šumí po skalinách,</a:t>
            </a:r>
          </a:p>
          <a:p>
            <a:r>
              <a:rPr lang="cs-CZ" sz="2800" b="1">
                <a:solidFill>
                  <a:srgbClr val="000000"/>
                </a:solidFill>
              </a:rPr>
              <a:t>   	v sadě skví se jara ……….,</a:t>
            </a:r>
          </a:p>
          <a:p>
            <a:r>
              <a:rPr lang="cs-CZ" sz="2800" b="1">
                <a:solidFill>
                  <a:srgbClr val="000000"/>
                </a:solidFill>
              </a:rPr>
              <a:t>   	zemský …… to na pohled!</a:t>
            </a:r>
          </a:p>
          <a:p>
            <a:r>
              <a:rPr lang="cs-CZ" sz="2800" b="1">
                <a:solidFill>
                  <a:srgbClr val="000000"/>
                </a:solidFill>
              </a:rPr>
              <a:t>   	A to je ta ………….. země,</a:t>
            </a:r>
          </a:p>
          <a:p>
            <a:r>
              <a:rPr lang="cs-CZ" sz="2800" b="1">
                <a:solidFill>
                  <a:srgbClr val="000000"/>
                </a:solidFill>
              </a:rPr>
              <a:t>   	země ………., domov můj,</a:t>
            </a:r>
          </a:p>
          <a:p>
            <a:r>
              <a:rPr lang="cs-CZ" sz="2800" b="1">
                <a:solidFill>
                  <a:srgbClr val="000000"/>
                </a:solidFill>
              </a:rPr>
              <a:t>   	země ………., domov můj!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FF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/>
              <a:t>KONTROLA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cs-CZ" sz="2800" b="1">
                <a:solidFill>
                  <a:srgbClr val="000000"/>
                </a:solidFill>
              </a:rPr>
              <a:t>			   Kde </a:t>
            </a:r>
            <a:r>
              <a:rPr lang="cs-CZ" sz="2800" b="1">
                <a:solidFill>
                  <a:srgbClr val="FF0000"/>
                </a:solidFill>
              </a:rPr>
              <a:t>domov</a:t>
            </a:r>
            <a:r>
              <a:rPr lang="cs-CZ" sz="2800" b="1">
                <a:solidFill>
                  <a:srgbClr val="000000"/>
                </a:solidFill>
              </a:rPr>
              <a:t> můj,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b="1">
                <a:solidFill>
                  <a:srgbClr val="000000"/>
                </a:solidFill>
              </a:rPr>
              <a:t>   			   kde </a:t>
            </a:r>
            <a:r>
              <a:rPr lang="cs-CZ" sz="2800" b="1">
                <a:solidFill>
                  <a:srgbClr val="FF0000"/>
                </a:solidFill>
              </a:rPr>
              <a:t>domov</a:t>
            </a:r>
            <a:r>
              <a:rPr lang="cs-CZ" sz="2800" b="1">
                <a:solidFill>
                  <a:srgbClr val="000000"/>
                </a:solidFill>
              </a:rPr>
              <a:t> můj.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b="1">
                <a:solidFill>
                  <a:srgbClr val="000000"/>
                </a:solidFill>
              </a:rPr>
              <a:t>   			   Voda hučí po </a:t>
            </a:r>
            <a:r>
              <a:rPr lang="cs-CZ" sz="2800" b="1">
                <a:solidFill>
                  <a:srgbClr val="FF0000"/>
                </a:solidFill>
              </a:rPr>
              <a:t>lučinách</a:t>
            </a:r>
            <a:r>
              <a:rPr lang="cs-CZ" sz="2800" b="1">
                <a:solidFill>
                  <a:srgbClr val="000000"/>
                </a:solidFill>
              </a:rPr>
              <a:t>,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b="1">
                <a:solidFill>
                  <a:srgbClr val="000000"/>
                </a:solidFill>
              </a:rPr>
              <a:t>   			  </a:t>
            </a:r>
            <a:r>
              <a:rPr lang="cs-CZ" sz="2800" b="1">
                <a:solidFill>
                  <a:srgbClr val="FF0000"/>
                </a:solidFill>
              </a:rPr>
              <a:t> bory</a:t>
            </a:r>
            <a:r>
              <a:rPr lang="cs-CZ" sz="2800" b="1">
                <a:solidFill>
                  <a:srgbClr val="000000"/>
                </a:solidFill>
              </a:rPr>
              <a:t> šumí po skalinách,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b="1">
                <a:solidFill>
                  <a:srgbClr val="000000"/>
                </a:solidFill>
              </a:rPr>
              <a:t>   			   v sadě skví se jara </a:t>
            </a:r>
            <a:r>
              <a:rPr lang="cs-CZ" sz="2800" b="1">
                <a:solidFill>
                  <a:srgbClr val="FF0000"/>
                </a:solidFill>
              </a:rPr>
              <a:t>květ</a:t>
            </a:r>
            <a:r>
              <a:rPr lang="cs-CZ" sz="2800" b="1">
                <a:solidFill>
                  <a:srgbClr val="000000"/>
                </a:solidFill>
              </a:rPr>
              <a:t>,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b="1">
                <a:solidFill>
                  <a:srgbClr val="000000"/>
                </a:solidFill>
              </a:rPr>
              <a:t>   			   zemský </a:t>
            </a:r>
            <a:r>
              <a:rPr lang="cs-CZ" sz="2800" b="1">
                <a:solidFill>
                  <a:srgbClr val="FF0000"/>
                </a:solidFill>
              </a:rPr>
              <a:t>ráj</a:t>
            </a:r>
            <a:r>
              <a:rPr lang="cs-CZ" sz="2800" b="1">
                <a:solidFill>
                  <a:srgbClr val="000000"/>
                </a:solidFill>
              </a:rPr>
              <a:t> to na pohled!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b="1">
                <a:solidFill>
                  <a:srgbClr val="000000"/>
                </a:solidFill>
              </a:rPr>
              <a:t>   			  A to je ta </a:t>
            </a:r>
            <a:r>
              <a:rPr lang="cs-CZ" sz="2800" b="1">
                <a:solidFill>
                  <a:srgbClr val="FF0000"/>
                </a:solidFill>
              </a:rPr>
              <a:t>krásná</a:t>
            </a:r>
            <a:r>
              <a:rPr lang="cs-CZ" sz="2800" b="1">
                <a:solidFill>
                  <a:srgbClr val="000000"/>
                </a:solidFill>
              </a:rPr>
              <a:t> země,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b="1">
                <a:solidFill>
                  <a:srgbClr val="000000"/>
                </a:solidFill>
              </a:rPr>
              <a:t>   			  země </a:t>
            </a:r>
            <a:r>
              <a:rPr lang="cs-CZ" sz="2800" b="1">
                <a:solidFill>
                  <a:srgbClr val="FF0000"/>
                </a:solidFill>
              </a:rPr>
              <a:t>česká</a:t>
            </a:r>
            <a:r>
              <a:rPr lang="cs-CZ" sz="2800" b="1">
                <a:solidFill>
                  <a:srgbClr val="000000"/>
                </a:solidFill>
              </a:rPr>
              <a:t>, domov můj,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b="1">
                <a:solidFill>
                  <a:srgbClr val="000000"/>
                </a:solidFill>
              </a:rPr>
              <a:t>   			  země </a:t>
            </a:r>
            <a:r>
              <a:rPr lang="cs-CZ" sz="2800" b="1">
                <a:solidFill>
                  <a:srgbClr val="FF0000"/>
                </a:solidFill>
              </a:rPr>
              <a:t>česká,</a:t>
            </a:r>
            <a:r>
              <a:rPr lang="cs-CZ" sz="2800" b="1">
                <a:solidFill>
                  <a:srgbClr val="000000"/>
                </a:solidFill>
              </a:rPr>
              <a:t> domov můj!</a:t>
            </a:r>
          </a:p>
          <a:p>
            <a:pPr>
              <a:lnSpc>
                <a:spcPct val="90000"/>
              </a:lnSpc>
            </a:pPr>
            <a:endParaRPr lang="cs-CZ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FF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/>
              <a:t>Státní symboly - procvičování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81550"/>
          </a:xfrm>
          <a:gradFill rotWithShape="1">
            <a:gsLst>
              <a:gs pos="0">
                <a:schemeClr val="bg1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>
              <a:buFontTx/>
              <a:buNone/>
            </a:pPr>
            <a:r>
              <a:rPr lang="cs-CZ" sz="2800" dirty="0"/>
              <a:t>Co patří mezi státní symboly České republiky?</a:t>
            </a:r>
          </a:p>
          <a:p>
            <a:pPr>
              <a:buFontTx/>
              <a:buNone/>
            </a:pPr>
            <a:r>
              <a:rPr lang="cs-CZ" sz="2800" dirty="0"/>
              <a:t>Označ správnou odpověď.</a:t>
            </a:r>
          </a:p>
        </p:txBody>
      </p:sp>
      <p:sp>
        <p:nvSpPr>
          <p:cNvPr id="11269" name="Text Box 5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539750" y="3789363"/>
            <a:ext cx="828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/>
              <a:t>b)</a:t>
            </a:r>
            <a:r>
              <a:rPr lang="cs-CZ"/>
              <a:t> </a:t>
            </a:r>
            <a:r>
              <a:rPr lang="cs-CZ" sz="2400"/>
              <a:t>státní vlajka, státní hymna, malý znak, velký znak, Praha</a:t>
            </a:r>
          </a:p>
        </p:txBody>
      </p:sp>
      <p:sp>
        <p:nvSpPr>
          <p:cNvPr id="11270" name="Text Box 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539750" y="4437063"/>
            <a:ext cx="7848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dirty="0"/>
              <a:t>c) státní vlajka, malý a velký znak, státní hymna, vlajka prezidenta </a:t>
            </a:r>
            <a:r>
              <a:rPr lang="cs-CZ" sz="2400" dirty="0" smtClean="0"/>
              <a:t>republiky, státní pečeť</a:t>
            </a:r>
            <a:endParaRPr lang="cs-CZ" sz="2400" dirty="0"/>
          </a:p>
        </p:txBody>
      </p:sp>
      <p:sp>
        <p:nvSpPr>
          <p:cNvPr id="11271" name="Text Box 7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539750" y="5445125"/>
            <a:ext cx="7416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dirty="0"/>
              <a:t>d) státní vlajka, vlajka prezidenta republiky, prezident, státní hymna, velký znak</a:t>
            </a:r>
          </a:p>
        </p:txBody>
      </p:sp>
      <p:sp>
        <p:nvSpPr>
          <p:cNvPr id="11272" name="Text Box 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539750" y="2852738"/>
            <a:ext cx="75612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/>
              <a:t>a) státní hymna, státní vlajka, korunovační klenoty, velký a malý znak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MC900435927[1]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FFFF"/>
            </a:gs>
            <a:gs pos="100000">
              <a:srgbClr val="FFFF66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872884653b_82259943_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1773238"/>
            <a:ext cx="3179762" cy="305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FF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/>
              <a:t>Státní symboly - procvičování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08525"/>
          </a:xfrm>
          <a:gradFill rotWithShape="1">
            <a:gsLst>
              <a:gs pos="0">
                <a:schemeClr val="bg1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cs-CZ" sz="2800" b="1">
                <a:hlinkClick r:id="rId2" action="ppaction://hlinksldjump"/>
              </a:rPr>
              <a:t>Jaký nápis je na vlajce prezidenta republiky?</a:t>
            </a:r>
          </a:p>
          <a:p>
            <a:pPr>
              <a:buFontTx/>
              <a:buNone/>
            </a:pPr>
            <a:r>
              <a:rPr lang="cs-CZ" sz="2800" b="1">
                <a:hlinkClick r:id="rId2" action="ppaction://hlinksldjump"/>
              </a:rPr>
              <a:t>Označ správnou odpověď.</a:t>
            </a:r>
          </a:p>
          <a:p>
            <a:pPr>
              <a:buFontTx/>
              <a:buNone/>
            </a:pPr>
            <a:endParaRPr lang="cs-CZ" sz="2800" b="1">
              <a:hlinkClick r:id="rId2" action="ppaction://hlinksldjump"/>
            </a:endParaRPr>
          </a:p>
        </p:txBody>
      </p:sp>
      <p:sp>
        <p:nvSpPr>
          <p:cNvPr id="16389" name="Text Box 5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539750" y="3068638"/>
            <a:ext cx="7632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/>
              <a:t>a) Kde domov můj, kde domov můj?</a:t>
            </a:r>
          </a:p>
        </p:txBody>
      </p:sp>
      <p:sp>
        <p:nvSpPr>
          <p:cNvPr id="16390" name="Text Box 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539750" y="3933825"/>
            <a:ext cx="51133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/>
              <a:t>b) Pravda vítězí.</a:t>
            </a:r>
          </a:p>
        </p:txBody>
      </p:sp>
      <p:sp>
        <p:nvSpPr>
          <p:cNvPr id="16391" name="Text Box 7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539750" y="4724400"/>
            <a:ext cx="5400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/>
              <a:t>c) Ať žije Česká republika.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539750" y="5516563"/>
            <a:ext cx="5329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/>
              <a:t>d) Kdo jsou boží bojovníci.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MC900435927[1]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FFFF"/>
            </a:gs>
            <a:gs pos="100000">
              <a:srgbClr val="FFFF66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872884653b_82259943_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1773238"/>
            <a:ext cx="3179762" cy="305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FF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/>
              <a:t>CITACE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556792"/>
            <a:ext cx="8229600" cy="4525963"/>
          </a:xfrm>
          <a:gradFill rotWithShape="1">
            <a:gsLst>
              <a:gs pos="0">
                <a:schemeClr val="bg1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cs-CZ" sz="2400" b="1" dirty="0"/>
              <a:t>Vlastní tvorba.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42525"/>
            <a:ext cx="26463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221</Words>
  <Application>Microsoft Office PowerPoint</Application>
  <PresentationFormat>Předvádění na obrazovce (4:3)</PresentationFormat>
  <Paragraphs>50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Výchozí návrh</vt:lpstr>
      <vt:lpstr>Prezentace aplikace PowerPoint</vt:lpstr>
      <vt:lpstr>ANOTACE</vt:lpstr>
      <vt:lpstr>Státní symboly - procvičování</vt:lpstr>
      <vt:lpstr>Prezentace aplikace PowerPoint</vt:lpstr>
      <vt:lpstr>Prezentace aplikace PowerPoint</vt:lpstr>
      <vt:lpstr>Státní symboly - procvičování</vt:lpstr>
      <vt:lpstr>KONTROLA</vt:lpstr>
      <vt:lpstr>Státní symboly - procvičování</vt:lpstr>
      <vt:lpstr>Prezentace aplikace PowerPoint</vt:lpstr>
      <vt:lpstr>Prezentace aplikace PowerPoint</vt:lpstr>
      <vt:lpstr>Státní symboly - procvičování</vt:lpstr>
      <vt:lpstr>Prezentace aplikace PowerPoint</vt:lpstr>
      <vt:lpstr>Prezentace aplikace PowerPoint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Romana HAVRLANTOVÁ</dc:creator>
  <cp:lastModifiedBy>Ales Jarolim</cp:lastModifiedBy>
  <cp:revision>4</cp:revision>
  <dcterms:created xsi:type="dcterms:W3CDTF">2013-05-28T15:29:45Z</dcterms:created>
  <dcterms:modified xsi:type="dcterms:W3CDTF">2013-06-05T07:38:03Z</dcterms:modified>
</cp:coreProperties>
</file>