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80" r:id="rId2"/>
    <p:sldId id="281" r:id="rId3"/>
    <p:sldId id="257" r:id="rId4"/>
    <p:sldId id="258" r:id="rId5"/>
    <p:sldId id="282" r:id="rId6"/>
    <p:sldId id="283" r:id="rId7"/>
    <p:sldId id="259" r:id="rId8"/>
    <p:sldId id="260" r:id="rId9"/>
    <p:sldId id="261" r:id="rId10"/>
    <p:sldId id="262" r:id="rId11"/>
    <p:sldId id="269" r:id="rId12"/>
    <p:sldId id="270" r:id="rId13"/>
    <p:sldId id="264" r:id="rId14"/>
    <p:sldId id="265" r:id="rId15"/>
    <p:sldId id="266" r:id="rId16"/>
    <p:sldId id="284" r:id="rId17"/>
    <p:sldId id="271" r:id="rId18"/>
    <p:sldId id="272" r:id="rId19"/>
    <p:sldId id="267" r:id="rId20"/>
    <p:sldId id="286" r:id="rId21"/>
    <p:sldId id="273" r:id="rId22"/>
    <p:sldId id="274" r:id="rId23"/>
    <p:sldId id="275" r:id="rId24"/>
    <p:sldId id="268" r:id="rId25"/>
    <p:sldId id="287" r:id="rId26"/>
    <p:sldId id="276" r:id="rId27"/>
    <p:sldId id="263" r:id="rId28"/>
    <p:sldId id="277" r:id="rId29"/>
    <p:sldId id="278" r:id="rId30"/>
    <p:sldId id="279" r:id="rId31"/>
    <p:sldId id="285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14" autoAdjust="0"/>
    <p:restoredTop sz="93437" autoAdjust="0"/>
  </p:normalViewPr>
  <p:slideViewPr>
    <p:cSldViewPr>
      <p:cViewPr varScale="1">
        <p:scale>
          <a:sx n="70" d="100"/>
          <a:sy n="70" d="100"/>
        </p:scale>
        <p:origin x="-5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BE6992-3B36-4B0A-BE2C-FA0E658C00E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3E6F2C-8C60-49BD-84DE-FB820CE246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851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3E6F2C-8C60-49BD-84DE-FB820CE2466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3E6F2C-8C60-49BD-84DE-FB820CE24661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3E6F2C-8C60-49BD-84DE-FB820CE24661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//upload.wikimedia.org/wikipedia/commons/6/65/D+L-Alanine.gi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d/Optick%C3%A1_chiralita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google.cz/url?sa=i&amp;source=images&amp;cd=&amp;cad=rja&amp;docid=fBETPDLvAi9e7M&amp;tbnid=9qFKY1VuBPfsWM:&amp;ved=0CAgQjRwwAA&amp;url=http://vydavatelstvi.vscht.cz/echo/organika/trivialni-sk-karboxylova_kyselina.html&amp;ei=bgRvUfKDJ4Lw4QTA4IHQCw&amp;psig=AFQjCNFOLSEv4oCGVV9k0kzcnuwOLYSEuw&amp;ust=1366316526688120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google.cz/url?sa=i&amp;source=images&amp;cd=&amp;cad=rja&amp;docid=Kjr0TOR9AK07pM&amp;tbnid=DOtzZ8V-HTSmxM:&amp;ved=0CAgQjRwwAA&amp;url=http://cs.wikipedia.org/wiki/Kyselina_salicylov%C3%A1&amp;ei=NQlvUY2nMpL24QTZsIHQAQ&amp;psig=AFQjCNGeh9ncuhwgSghRHDs_kRxORND8gw&amp;ust=1366317749877064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google.cz/url?sa=i&amp;source=images&amp;cd=&amp;cad=rja&amp;docid=Kjr0TOR9AK07pM&amp;tbnid=DOtzZ8V-HTSmxM:&amp;ved=0CAgQjRwwAA&amp;url=http://cs.wikipedia.org/wiki/Kyselina_salicylov%C3%A1&amp;ei=NQlvUY2nMpL24QTZsIHQAQ&amp;psig=AFQjCNGeh9ncuhwgSghRHDs_kRxORND8gw&amp;ust=1366317749877064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www.google.cz/url?sa=i&amp;rct=j&amp;q=&amp;esrc=s&amp;frm=1&amp;source=images&amp;cd=&amp;cad=rja&amp;docid=1u13CBxBHq2iCM&amp;tbnid=SaG_SCtqacG1QM:&amp;ved=0CAUQjRw&amp;url=http://www.dreviny-okrasne.cz/listnace/vrba/salix-babylonica&amp;ei=raFtUajOJYSPtQbP3oG4DQ&amp;bvm=bv.45218183,d.Yms&amp;psig=AFQjCNHjjPeS4MNXbNK2WN0XxbF_UCCKBw&amp;ust=1366225659390340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google.cz/url?sa=i&amp;source=images&amp;cd=&amp;cad=rja&amp;docid=Kjr0TOR9AK07pM&amp;tbnid=DOtzZ8V-HTSmxM:&amp;ved=0CAgQjRwwAA&amp;url=http://cs.wikipedia.org/wiki/Kyselina_salicylov%C3%A1&amp;ei=NQlvUY2nMpL24QTZsIHQAQ&amp;psig=AFQjCNGeh9ncuhwgSghRHDs_kRxORND8gw&amp;ust=1366317749877064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d/Optick%C3%A1_chiralita.JPG/800px-Optick%C3%A1_chiralita.JPG" TargetMode="External"/><Relationship Id="rId2" Type="http://schemas.openxmlformats.org/officeDocument/2006/relationships/hyperlink" Target="http://upload.wikimedia.org/wikipedia/commons/6/65/D+L-Alanine.gif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emina.cz/uploads/recepty/ostatni/jogurt.jpg" TargetMode="External"/><Relationship Id="rId2" Type="http://schemas.openxmlformats.org/officeDocument/2006/relationships/hyperlink" Target="http://www.ireceptar.cz/res/data/118/01434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.blesk.cz/img/1/gallery/229210_ubrousky-vlhke-ubrousky-hygiena.jpg" TargetMode="External"/><Relationship Id="rId5" Type="http://schemas.openxmlformats.org/officeDocument/2006/relationships/hyperlink" Target="http://upload.wikimedia.org/wikipedia/commons/thumb/4/4a/Milchs%C3%A4ure_Enantiomere.svg/532px-Milchs%C3%A4ure_Enantiomere.svg.png" TargetMode="External"/><Relationship Id="rId4" Type="http://schemas.openxmlformats.org/officeDocument/2006/relationships/hyperlink" Target="http://www.zdravinadlani.cz/obrazky/zdravi_na_dlani/strava/ovoce/20031108-045(PB080280).jpg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ndlekaz.com.au/images/item%200009%20citric%20acid.JPG" TargetMode="External"/><Relationship Id="rId2" Type="http://schemas.openxmlformats.org/officeDocument/2006/relationships/hyperlink" Target="http://upload.wikimedia.org/wikipedia/commons/thumb/7/7a/Citric-acid-3D-balls.png/800px-Citric-acid-3D-balls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ercom.cz/naplasti/img/naplasti/V_na%20kuri%20oka%204ks_sacek_3D.jpg" TargetMode="External"/><Relationship Id="rId4" Type="http://schemas.openxmlformats.org/officeDocument/2006/relationships/hyperlink" Target="http://www.percom.cz/naplasti/img/naplasti/V_na%20kuri%20oka%20popis.jpg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3dchem.com/imagesofmolecules/Aspirin.jpg" TargetMode="External"/><Relationship Id="rId2" Type="http://schemas.openxmlformats.org/officeDocument/2006/relationships/hyperlink" Target="http://www.samoleceni.cz/ext/products/859032200044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vydavatelstvi.vscht.cz/echo/organika/trivial-citronova.png" TargetMode="External"/><Relationship Id="rId5" Type="http://schemas.openxmlformats.org/officeDocument/2006/relationships/hyperlink" Target="http://upload.wikimedia.org/wikipedia/commons/thumb/8/87/Cynips_quercusfolii_galle.jpg/220px-Cynips_quercusfolii_galle.jpg" TargetMode="External"/><Relationship Id="rId4" Type="http://schemas.openxmlformats.org/officeDocument/2006/relationships/hyperlink" Target="http://www.rostliny-semena.cz/galerie/B_1262984697.jpg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8/8e/Salicylic-acid-skeletal.svg/256px-Salicylic-acid-skeletal.svg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VY_32_INOVACE_06C_08_Optická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izomerie,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hydroxykyseliny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VY_32_INOVACE_06C_Organická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chemie a biochemie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17. 4. 2013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cs-CZ" sz="1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Materiál určen k prezentaci nového učiva.  </a:t>
            </a:r>
            <a:r>
              <a:rPr lang="cs-CZ" sz="2400" dirty="0" smtClean="0">
                <a:latin typeface="Calibri" pitchFamily="34" charset="0"/>
              </a:rPr>
              <a:t>Zopakování pojmu izomerie – typy izomerie, se kterými se žáci už seznámili v předchozím studiu. Společně odvodit rozdíl mezi optickými izomery. 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Jak zapisovat vzorce kyselin k určení příslušnosti k optickému izomeru D- nebo L- . Jak poznat </a:t>
            </a:r>
            <a:r>
              <a:rPr lang="cs-CZ" sz="2400" dirty="0" err="1" smtClean="0">
                <a:latin typeface="Calibri" pitchFamily="34" charset="0"/>
              </a:rPr>
              <a:t>chirální</a:t>
            </a:r>
            <a:r>
              <a:rPr lang="cs-CZ" sz="2400" dirty="0" smtClean="0">
                <a:latin typeface="Calibri" pitchFamily="34" charset="0"/>
              </a:rPr>
              <a:t> uhlík.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Přehled významných </a:t>
            </a:r>
            <a:r>
              <a:rPr lang="cs-CZ" sz="2400" dirty="0" err="1" smtClean="0">
                <a:latin typeface="Calibri" pitchFamily="34" charset="0"/>
              </a:rPr>
              <a:t>hydroxykyselin</a:t>
            </a:r>
            <a:r>
              <a:rPr lang="cs-CZ" sz="2400" dirty="0" smtClean="0">
                <a:latin typeface="Calibri" pitchFamily="34" charset="0"/>
              </a:rPr>
              <a:t> – z hlediska využití a z hlediska buněčného metabolismu.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Procvičení </a:t>
            </a:r>
            <a:r>
              <a:rPr lang="cs-CZ" sz="2400" dirty="0" smtClean="0">
                <a:latin typeface="Calibri" pitchFamily="34" charset="0"/>
              </a:rPr>
              <a:t>názvosloví – žáci doplňují vzorce/názvy na interaktivní tabuli.</a:t>
            </a:r>
            <a:endParaRPr lang="cs-CZ" sz="2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Návaznost na učivo </a:t>
            </a:r>
            <a:r>
              <a:rPr lang="cs-CZ" sz="2400" dirty="0" smtClean="0">
                <a:latin typeface="Calibri" pitchFamily="34" charset="0"/>
              </a:rPr>
              <a:t>biologie.</a:t>
            </a:r>
            <a:endParaRPr lang="cs-CZ" sz="2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Určeno pro žáky 3. ročníku G4 a 5. ročníku G6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Materiál je určen k interaktivní výuce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Optická izomerie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Soubor:D+L-Alanine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07908" y="1340769"/>
            <a:ext cx="6460436" cy="458691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380312" y="630932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6021288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alanin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zrcadlo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5842" name="Picture 2" descr="Soubor:Optická chiralit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r="54641"/>
          <a:stretch>
            <a:fillRect/>
          </a:stretch>
        </p:blipFill>
        <p:spPr bwMode="auto">
          <a:xfrm>
            <a:off x="539552" y="1412776"/>
            <a:ext cx="8005114" cy="381642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956376" y="49411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48799" b="9609"/>
          <a:stretch>
            <a:fillRect/>
          </a:stretch>
        </p:blipFill>
        <p:spPr>
          <a:xfrm rot="60000">
            <a:off x="429273" y="546252"/>
            <a:ext cx="7266914" cy="6186827"/>
          </a:xfrm>
        </p:spPr>
      </p:pic>
      <p:sp>
        <p:nvSpPr>
          <p:cNvPr id="5" name="TextovéPole 4"/>
          <p:cNvSpPr txBox="1"/>
          <p:nvPr/>
        </p:nvSpPr>
        <p:spPr>
          <a:xfrm>
            <a:off x="7596336" y="551723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1570" t="8587" r="17209" b="33452"/>
          <a:stretch>
            <a:fillRect/>
          </a:stretch>
        </p:blipFill>
        <p:spPr>
          <a:xfrm rot="-60000">
            <a:off x="179511" y="548680"/>
            <a:ext cx="8415935" cy="4896544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5661248"/>
            <a:ext cx="86044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Proč není kyselina </a:t>
            </a:r>
            <a:r>
              <a:rPr lang="cs-CZ" sz="3200" dirty="0" err="1" smtClean="0"/>
              <a:t>mesovinná</a:t>
            </a:r>
            <a:r>
              <a:rPr lang="cs-CZ" sz="3200" dirty="0" smtClean="0"/>
              <a:t> optický izomer, obsahuje-li </a:t>
            </a:r>
            <a:r>
              <a:rPr lang="cs-CZ" sz="3200" dirty="0" err="1" smtClean="0"/>
              <a:t>chirální</a:t>
            </a:r>
            <a:r>
              <a:rPr lang="cs-CZ" sz="3200" dirty="0" smtClean="0"/>
              <a:t> uhlíky?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96336" y="551723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052736"/>
            <a:ext cx="7560840" cy="16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2840" y="1052736"/>
            <a:ext cx="8229600" cy="4569371"/>
          </a:xfrm>
        </p:spPr>
        <p:txBody>
          <a:bodyPr>
            <a:normAutofit/>
          </a:bodyPr>
          <a:lstStyle/>
          <a:p>
            <a:r>
              <a:rPr lang="cs-CZ" dirty="0" smtClean="0"/>
              <a:t>Mezi molekulami optických izomerů je vztah jako mezi předmětem a jeho zrcadlovým obrazem</a:t>
            </a:r>
          </a:p>
          <a:p>
            <a:r>
              <a:rPr lang="cs-CZ" dirty="0" smtClean="0"/>
              <a:t>Jsou opticky neztotožnitelné (př. pravá a levá ruka)</a:t>
            </a:r>
          </a:p>
          <a:p>
            <a:r>
              <a:rPr lang="cs-CZ" dirty="0" smtClean="0"/>
              <a:t>Podmínka: asymetrická molekula</a:t>
            </a:r>
          </a:p>
          <a:p>
            <a:r>
              <a:rPr lang="cs-CZ" dirty="0" smtClean="0"/>
              <a:t>Obsahuje </a:t>
            </a:r>
            <a:r>
              <a:rPr lang="cs-CZ" b="1" dirty="0" smtClean="0">
                <a:solidFill>
                  <a:srgbClr val="FF0000"/>
                </a:solidFill>
              </a:rPr>
              <a:t>asymetrický uhlík – CHIRÁLNÍ</a:t>
            </a:r>
          </a:p>
          <a:p>
            <a:r>
              <a:rPr lang="cs-CZ" b="1" dirty="0" smtClean="0"/>
              <a:t>Jsou na něm vázány čtyři různé substituenty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6804248" y="2420888"/>
            <a:ext cx="1152128" cy="684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9552" y="2348880"/>
            <a:ext cx="1152128" cy="684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755576" y="1340768"/>
            <a:ext cx="2880000" cy="2862322"/>
            <a:chOff x="648000" y="1340768"/>
            <a:chExt cx="2880000" cy="2862322"/>
          </a:xfrm>
        </p:grpSpPr>
        <p:grpSp>
          <p:nvGrpSpPr>
            <p:cNvPr id="10" name="Skupina 9"/>
            <p:cNvGrpSpPr/>
            <p:nvPr/>
          </p:nvGrpSpPr>
          <p:grpSpPr>
            <a:xfrm>
              <a:off x="648000" y="1340768"/>
              <a:ext cx="2880000" cy="2862322"/>
              <a:chOff x="648000" y="1340768"/>
              <a:chExt cx="2880000" cy="2862322"/>
            </a:xfrm>
          </p:grpSpPr>
          <p:sp>
            <p:nvSpPr>
              <p:cNvPr id="4" name="TextovéPole 3"/>
              <p:cNvSpPr txBox="1"/>
              <p:nvPr/>
            </p:nvSpPr>
            <p:spPr>
              <a:xfrm>
                <a:off x="648000" y="1340768"/>
                <a:ext cx="2880000" cy="28623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/>
                  <a:t>	   COOH</a:t>
                </a:r>
              </a:p>
              <a:p>
                <a:r>
                  <a:rPr lang="cs-CZ" sz="3600" b="1" dirty="0" smtClean="0"/>
                  <a:t>  </a:t>
                </a:r>
              </a:p>
              <a:p>
                <a:r>
                  <a:rPr lang="cs-CZ" sz="3600" b="1" dirty="0" smtClean="0"/>
                  <a:t>NH</a:t>
                </a:r>
                <a:r>
                  <a:rPr lang="cs-CZ" sz="2400" b="1" dirty="0" smtClean="0"/>
                  <a:t>2</a:t>
                </a:r>
                <a:r>
                  <a:rPr lang="cs-CZ" sz="3600" b="1" dirty="0" smtClean="0"/>
                  <a:t>	    C 	    H</a:t>
                </a:r>
              </a:p>
              <a:p>
                <a:endParaRPr lang="cs-CZ" sz="3600" b="1" dirty="0" smtClean="0"/>
              </a:p>
              <a:p>
                <a:r>
                  <a:rPr lang="cs-CZ" sz="3600" b="1" dirty="0" smtClean="0"/>
                  <a:t>	    CH</a:t>
                </a:r>
                <a:r>
                  <a:rPr lang="cs-CZ" sz="2400" b="1" dirty="0" smtClean="0"/>
                  <a:t>3</a:t>
                </a:r>
                <a:endParaRPr lang="cs-CZ" sz="2400" b="1" dirty="0"/>
              </a:p>
            </p:txBody>
          </p:sp>
          <p:cxnSp>
            <p:nvCxnSpPr>
              <p:cNvPr id="6" name="Přímá spojovací čára 5"/>
              <p:cNvCxnSpPr/>
              <p:nvPr/>
            </p:nvCxnSpPr>
            <p:spPr>
              <a:xfrm>
                <a:off x="2123728" y="1988840"/>
                <a:ext cx="0" cy="36004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  <a:effectLst>
                <a:outerShdw sx="1000" sy="1000" algn="ctr" rotWithShape="0">
                  <a:schemeClr val="tx1"/>
                </a:outerShd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ovací čára 6"/>
              <p:cNvCxnSpPr/>
              <p:nvPr/>
            </p:nvCxnSpPr>
            <p:spPr>
              <a:xfrm>
                <a:off x="2195736" y="3068960"/>
                <a:ext cx="0" cy="36004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  <a:effectLst>
                <a:outerShdw dist="50800" sx="1000" sy="1000" algn="ctr" rotWithShape="0">
                  <a:schemeClr val="tx1"/>
                </a:outerShd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7"/>
              <p:cNvCxnSpPr/>
              <p:nvPr/>
            </p:nvCxnSpPr>
            <p:spPr>
              <a:xfrm rot="5400000">
                <a:off x="1799692" y="2600908"/>
                <a:ext cx="0" cy="36004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  <a:effectLst>
                <a:outerShdw dist="50800" sx="1000" sy="1000" algn="ctr" rotWithShape="0">
                  <a:schemeClr val="tx1"/>
                </a:outerShd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9" name="Přímá spojovací čára 8"/>
            <p:cNvCxnSpPr/>
            <p:nvPr/>
          </p:nvCxnSpPr>
          <p:spPr>
            <a:xfrm rot="5400000">
              <a:off x="2663788" y="2600908"/>
              <a:ext cx="0" cy="360040"/>
            </a:xfrm>
            <a:prstGeom prst="line">
              <a:avLst/>
            </a:prstGeom>
            <a:ln w="38100">
              <a:solidFill>
                <a:schemeClr val="tx1"/>
              </a:solidFill>
            </a:ln>
            <a:effectLst>
              <a:outerShdw dist="50800" sx="1000" sy="1000" algn="ctr" rotWithShape="0">
                <a:schemeClr val="tx1"/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4572000" y="1340768"/>
            <a:ext cx="3240360" cy="2862322"/>
            <a:chOff x="648000" y="1340768"/>
            <a:chExt cx="3240360" cy="2862322"/>
          </a:xfrm>
        </p:grpSpPr>
        <p:grpSp>
          <p:nvGrpSpPr>
            <p:cNvPr id="14" name="Skupina 9"/>
            <p:cNvGrpSpPr/>
            <p:nvPr/>
          </p:nvGrpSpPr>
          <p:grpSpPr>
            <a:xfrm>
              <a:off x="648000" y="1340768"/>
              <a:ext cx="3240360" cy="2862322"/>
              <a:chOff x="648000" y="1340768"/>
              <a:chExt cx="3240360" cy="2862322"/>
            </a:xfrm>
          </p:grpSpPr>
          <p:sp>
            <p:nvSpPr>
              <p:cNvPr id="16" name="TextovéPole 15"/>
              <p:cNvSpPr txBox="1"/>
              <p:nvPr/>
            </p:nvSpPr>
            <p:spPr>
              <a:xfrm>
                <a:off x="648000" y="1340768"/>
                <a:ext cx="3240360" cy="28623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/>
                  <a:t>	   COOH</a:t>
                </a:r>
              </a:p>
              <a:p>
                <a:r>
                  <a:rPr lang="cs-CZ" sz="3600" b="1" dirty="0" smtClean="0"/>
                  <a:t>  </a:t>
                </a:r>
              </a:p>
              <a:p>
                <a:r>
                  <a:rPr lang="cs-CZ" sz="3600" b="1" dirty="0" smtClean="0"/>
                  <a:t>    H	    C 	    NH</a:t>
                </a:r>
                <a:r>
                  <a:rPr lang="cs-CZ" sz="2400" b="1" dirty="0" smtClean="0"/>
                  <a:t>2</a:t>
                </a:r>
                <a:endParaRPr lang="cs-CZ" sz="3600" b="1" dirty="0" smtClean="0"/>
              </a:p>
              <a:p>
                <a:endParaRPr lang="cs-CZ" sz="3600" b="1" dirty="0" smtClean="0"/>
              </a:p>
              <a:p>
                <a:r>
                  <a:rPr lang="cs-CZ" sz="3600" b="1" dirty="0" smtClean="0"/>
                  <a:t>	    CH</a:t>
                </a:r>
                <a:r>
                  <a:rPr lang="cs-CZ" sz="2400" b="1" dirty="0" smtClean="0"/>
                  <a:t>3</a:t>
                </a:r>
                <a:endParaRPr lang="cs-CZ" sz="2400" b="1" dirty="0"/>
              </a:p>
            </p:txBody>
          </p:sp>
          <p:cxnSp>
            <p:nvCxnSpPr>
              <p:cNvPr id="17" name="Přímá spojovací čára 16"/>
              <p:cNvCxnSpPr/>
              <p:nvPr/>
            </p:nvCxnSpPr>
            <p:spPr>
              <a:xfrm>
                <a:off x="2123728" y="1988840"/>
                <a:ext cx="0" cy="36004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  <a:effectLst>
                <a:outerShdw sx="1000" sy="1000" algn="ctr" rotWithShape="0">
                  <a:schemeClr val="tx1"/>
                </a:outerShd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>
                <a:off x="2195736" y="3068960"/>
                <a:ext cx="0" cy="36004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  <a:effectLst>
                <a:outerShdw dist="50800" sx="1000" sy="1000" algn="ctr" rotWithShape="0">
                  <a:schemeClr val="tx1"/>
                </a:outerShd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5400000">
                <a:off x="1799692" y="2600908"/>
                <a:ext cx="0" cy="36004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  <a:effectLst>
                <a:outerShdw dist="50800" sx="1000" sy="1000" algn="ctr" rotWithShape="0">
                  <a:schemeClr val="tx1"/>
                </a:outerShd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5" name="Přímá spojovací čára 14"/>
            <p:cNvCxnSpPr/>
            <p:nvPr/>
          </p:nvCxnSpPr>
          <p:spPr>
            <a:xfrm rot="5400000">
              <a:off x="2663788" y="2600908"/>
              <a:ext cx="0" cy="360040"/>
            </a:xfrm>
            <a:prstGeom prst="line">
              <a:avLst/>
            </a:prstGeom>
            <a:ln w="38100">
              <a:solidFill>
                <a:schemeClr val="tx1"/>
              </a:solidFill>
            </a:ln>
            <a:effectLst>
              <a:outerShdw dist="50800" sx="1000" sy="1000" algn="ctr" rotWithShape="0">
                <a:schemeClr val="tx1"/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Obdélník 21"/>
          <p:cNvSpPr/>
          <p:nvPr/>
        </p:nvSpPr>
        <p:spPr>
          <a:xfrm>
            <a:off x="1410858" y="548680"/>
            <a:ext cx="60414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Alanin, kyselina 2-</a:t>
            </a:r>
            <a:r>
              <a:rPr lang="cs-CZ" sz="3200" dirty="0" err="1" smtClean="0"/>
              <a:t>aminopropanová</a:t>
            </a:r>
            <a:endParaRPr lang="cs-CZ" sz="3200" dirty="0"/>
          </a:p>
        </p:txBody>
      </p:sp>
      <p:sp>
        <p:nvSpPr>
          <p:cNvPr id="23" name="Zástupný symbol pro text 5"/>
          <p:cNvSpPr txBox="1">
            <a:spLocks/>
          </p:cNvSpPr>
          <p:nvPr/>
        </p:nvSpPr>
        <p:spPr>
          <a:xfrm>
            <a:off x="171772" y="4797152"/>
            <a:ext cx="4040188" cy="639762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-2-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aminopropanová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66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4" name="Zástupný symbol pro text 7"/>
          <p:cNvSpPr txBox="1">
            <a:spLocks/>
          </p:cNvSpPr>
          <p:nvPr/>
        </p:nvSpPr>
        <p:spPr>
          <a:xfrm>
            <a:off x="4427984" y="4805462"/>
            <a:ext cx="4536504" cy="639762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-2-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6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aminopropanová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66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26" name="Přímá spojovací šipka 25"/>
          <p:cNvCxnSpPr/>
          <p:nvPr/>
        </p:nvCxnSpPr>
        <p:spPr>
          <a:xfrm flipV="1">
            <a:off x="683568" y="3140968"/>
            <a:ext cx="288032" cy="1728192"/>
          </a:xfrm>
          <a:prstGeom prst="straightConnector1">
            <a:avLst/>
          </a:prstGeom>
          <a:ln w="3810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5364088" y="3429000"/>
            <a:ext cx="2232248" cy="1440160"/>
          </a:xfrm>
          <a:prstGeom prst="straightConnector1">
            <a:avLst/>
          </a:prstGeom>
          <a:ln w="3810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1331640" y="5517232"/>
            <a:ext cx="59766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Optické izomery – ANTIPODY</a:t>
            </a:r>
          </a:p>
          <a:p>
            <a:r>
              <a:rPr lang="cs-CZ" sz="3200" dirty="0" smtClean="0"/>
              <a:t>			- ENANTIOMERY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HYDROXYKYSELINY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Jedna, více hydroxylových skupin</a:t>
            </a:r>
          </a:p>
          <a:p>
            <a:r>
              <a:rPr lang="cs-CZ" dirty="0" smtClean="0"/>
              <a:t>Kyselost zvyšují, méně než halogeny</a:t>
            </a:r>
          </a:p>
          <a:p>
            <a:endParaRPr lang="cs-CZ" dirty="0" smtClean="0"/>
          </a:p>
          <a:p>
            <a:r>
              <a:rPr lang="cs-CZ" dirty="0" smtClean="0"/>
              <a:t>Vlastnosti: sirupovité kapaliny nebo pevné 		    látky</a:t>
            </a:r>
          </a:p>
          <a:p>
            <a:r>
              <a:rPr lang="cs-CZ" dirty="0" smtClean="0"/>
              <a:t>Lépe rozpustné ve vodě než nesubstituované</a:t>
            </a:r>
          </a:p>
          <a:p>
            <a:r>
              <a:rPr lang="cs-CZ" dirty="0" smtClean="0"/>
              <a:t>Vlastnosti alkoholů, fenolů – dají se oxidovat:</a:t>
            </a:r>
          </a:p>
          <a:p>
            <a:r>
              <a:rPr lang="cs-CZ" dirty="0" err="1" smtClean="0"/>
              <a:t>Aldehydkyseliny</a:t>
            </a:r>
            <a:r>
              <a:rPr lang="cs-CZ" dirty="0" smtClean="0"/>
              <a:t>, </a:t>
            </a:r>
            <a:r>
              <a:rPr lang="cs-CZ" dirty="0" err="1" smtClean="0"/>
              <a:t>ketokyseliny</a:t>
            </a:r>
            <a:r>
              <a:rPr lang="cs-CZ" dirty="0" smtClean="0"/>
              <a:t>, štěpí se</a:t>
            </a:r>
          </a:p>
          <a:p>
            <a:r>
              <a:rPr lang="cs-CZ" dirty="0" smtClean="0"/>
              <a:t>Aromatické – substituce na benzenovém jádře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Kyselina mléčná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457200" y="1268760"/>
            <a:ext cx="8686800" cy="5589240"/>
          </a:xfrm>
        </p:spPr>
        <p:txBody>
          <a:bodyPr>
            <a:normAutofit/>
          </a:bodyPr>
          <a:lstStyle/>
          <a:p>
            <a:r>
              <a:rPr lang="cs-CZ" dirty="0" smtClean="0"/>
              <a:t>Vzorec, systematický název?</a:t>
            </a:r>
          </a:p>
          <a:p>
            <a:r>
              <a:rPr lang="cs-CZ" dirty="0" smtClean="0"/>
              <a:t>CH</a:t>
            </a:r>
            <a:r>
              <a:rPr lang="cs-CZ" sz="2400" dirty="0" smtClean="0"/>
              <a:t>3</a:t>
            </a:r>
            <a:r>
              <a:rPr lang="cs-CZ" dirty="0" smtClean="0"/>
              <a:t> -  CH -  COOH kyselina 2-</a:t>
            </a:r>
            <a:r>
              <a:rPr lang="cs-CZ" dirty="0" err="1" smtClean="0"/>
              <a:t>hydroxypropanová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     OH</a:t>
            </a:r>
          </a:p>
          <a:p>
            <a:pPr>
              <a:buNone/>
            </a:pPr>
            <a:r>
              <a:rPr lang="cs-CZ" dirty="0" smtClean="0"/>
              <a:t>Výskyt: a) mléčné kvašení cukerných roztoků:</a:t>
            </a:r>
          </a:p>
          <a:p>
            <a:pPr>
              <a:buNone/>
            </a:pPr>
            <a:r>
              <a:rPr lang="cs-CZ" dirty="0" smtClean="0"/>
              <a:t>			(</a:t>
            </a:r>
            <a:r>
              <a:rPr lang="cs-CZ" dirty="0" err="1" smtClean="0"/>
              <a:t>Lactobacillus</a:t>
            </a:r>
            <a:r>
              <a:rPr lang="cs-CZ" dirty="0" smtClean="0"/>
              <a:t>, </a:t>
            </a:r>
            <a:r>
              <a:rPr lang="cs-CZ" dirty="0" err="1" smtClean="0"/>
              <a:t>Streptococcus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kyselé mléko, jogurty, kefír, kvašené okurky, kysané zelí, siláž</a:t>
            </a:r>
          </a:p>
          <a:p>
            <a:pPr>
              <a:buNone/>
            </a:pPr>
            <a:r>
              <a:rPr lang="cs-CZ" dirty="0" smtClean="0"/>
              <a:t>b) práce svalů na kyslíkový dluh 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051720" y="2348880"/>
            <a:ext cx="0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2534" name="Picture 6" descr="http://t0.gstatic.com/images?q=tbn:ANd9GcQ-QG3IZ3XcHNiyyBYYvi94Zc_f4lDcD0_dJS30rPs--54nl9er9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910" y="1052736"/>
            <a:ext cx="8931586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6" name="AutoShape 14" descr="data:image/jpeg;base64,/9j/4AAQSkZJRgABAQAAAQABAAD/2wCEAAkGBhANDw0NEA8PDQ0ODQ0PDQ0ODw8NDw0NFBAVFBQQEhIXHCYeFxkjGRISHy8gJigpLCwsFR4yNTwqQSYsLCoBCQoKDgwOFw8PGCwcHB0sKSwsKSwpKSkpKSkpKSkpKSwpKSkpLCkpKSkpNSkpKSkpKSwpLC8pKTUpKikpKTUpKf/AABEIALcBEwMBIgACEQEDEQH/xAAbAAADAQEBAQEAAAAAAAAAAAAAAQIDBAUGB//EADkQAAICAQMBBwICCAUFAAAAAAABAgMRBBIhMQUTIkFRYXGBkQYyFCNCUmKCsfAVoaLB0TNDY3Lh/8QAGQEBAAMBAQAAAAAAAAAAAAAAAAECAwQF/8QAJBEBAQACAgICAgMBAQAAAAAAAAECEQMhEjEEIhNBUWHwMhT/2gAMAwEAAhEDEQA/AP1EAEyUDIZJbFkhLVSHkx3FKQGuR5M1IrIFZAnI8gMBZDIDSGTkMgUBOR5AYCyGQAAAADAAAAAgAAEAAAAIAABAAASwACUFgBiAsTGSyEpYmNksgLIJiYEJWpFKRmMC5zwVuMH+b4JlzZHPQ5fy3yrbwnjHVuDcVOn0M9jOqVhpW4W8lwkZyUl5MbG28e45e8/vA1aSOrcG451aNWAdG4Nxh3g+8A23DyYd4Upga5AzUytxIoBJhkAAMiAAAQAACABDEAAAAUSyiWQJZLKJISQACAaHgEEnhMrldTaZN1MOcszfMl8mi4RGnWZfBw4dunN2ahtQeHh8YYURe1Zy31eeprkWTpmPe2FvWgA8CwXVDgiXTF+ReAAxelj6EvRr3OgMjY5Xo/ch6WXqdoidjgdU15EtyXkz0Qwh5Ieb3w1ed7ri+qTI7iP7q+xOzTmjeaxtLenj+6vsLuF6IeRo9wNktJJv0OB6mUec59nyZZ/Ixw9tcOG5enoZDJzwv3JPpnyNFI3xylm4yssuq0yGRICyAAAAAAAUSxsTIEMTGySEgYhoBoVvkvcYp9V7Iw5r9WvFPszulhF6JdWc98uTs0kcIw4/a+ddA0IpHSwPIZETZNRTk+Ek236JLLLBxsTzhp4e14aeJej9x5PneztRKjs5XpZvv3XQi/2r9Ta3XF/WyC+EYaLUW6ei6mE+8vs7SnpqrbFu8clHda16RSslj+HBv+H3q+rpTyfUuRlO1+S+54na+mnRRCNV9/fWaqmEbJzVspSsnGDctyxhRy1FJJNC7Q7Ssos02mhJ2KM9NHU3WbXJxts2RXCS3PbN8JYS90Z/iuU+t/0WmUnt605v1+3BMZTfTP16HN+lTtulVVGHd0zrjqLbHL8zSk6q4rrLa0228LcuvOMaO23ZHTrYt+o1GorUYtrbVVKala/pBceskc3/AJs73tv+XGdaehPVbVj8z9fImGv55X2PO0Ha0NQ8KuyGVKVbko4trjZsc4c9E/Xnk6LI4ObmvNxXvpthOPOPUjLPIzLT/lj8Gp2Y3clcmU1dBkzZTIt6E30T25dTPjBwXM6dRI42/Evk8rny7ejwzUdMeuPTg6YHLW+fqdcD1+PrGR5+futBiGaMwAASDABgAKJYZBkCGSymSyEkiiUMhKkZzl1ZecGFszk58u5HRxTq1jDxSR6tccI8/SQzL4PSJ4p0pyXs0UiUNM3ZHk4e3a7J6bUV1RcrLKpQiouEX4ltbTk0uE2+p2kWTwT5+N8jW+niXV3W/oUYUOmNCna42OE4xnXHu6a3sl1e5y46bUcVblVTo9VdXZXjXarUXV93OU6+976EXKKWek4+Xmj6RSODteyVijpq5yhO6W2c68bqtOlmyfPRtNRXvNejNePn8r46RlhrtPaU1Zq9BTleB36qaz0UId3Fv+a3/SeTTqI3T078W7WdpLUwk0ts9NVGahtefKNMX/NnzOzRa7Ud3BquqpTnXHuHVZBU5cp2ucsJeGCeeHmXzgVfas3FOdNCthXp+4x4Z1z1FjrgsST25glJry6PJvj9Zqfr+/8Af6KWbdv4fWK7v35azVyn65d0sf6VBHl6TbTT2hruuyWthp0+kKoSeVFesrVJt+eI+h1aftGqq26z9HUO9dqnfW1Keo7qyNUZbEl+adm1e/quTbT6Sm/TT08YWUUwssrxGxOTlGeZ4nmWfHuTb80zPLLx3b6ulpNuXsvS7L6al00XZ1VM3/5rXGTXzirP869T0b1yVpNHCiLjDc90nOc5ydllk31lOT5b4S+El5ETlmSXueZ8vP8AJenXwzxd9UcRj8GiZFTb9kEXk6JNSRz3urZnbyWYXzwmRndRbCbrgvl1Oat8mt6Mql1Z5GX25JHp4/XC10UnZA46Drge5i8rL21QxIC6hgICQwAQBkTZORNkBtk5BsnJCTKRI0QlFs/Lyxk55o01EufjCM63lnm59512Y9Yx16KPU7GzDSxwjbzOvCajmyvZjJKNFCbPHf4g0zven76Lu3uvbiWO9Udzr34279vO3OT09RZti3y+Oi5b9kvU+Csssvhbd3Nmmt08NVq9LoI6W2tLVuE8W22uKjbZum3tjxl/tdRMJnva+PT6+ntGqyc64W1zsreLIQshOVb/AIop5X1OqtRWZJJSljc0knLHTL8z438Oaeqeo0r0+J0aLs50zvisK3UWzrbi5Y8UkqnJ+jnz1PqdbqlTCU2pSUcZUUnLlpcLKzy0c/Jh+PLUrb3HXXPLHfNeaT5T5WeV0Zx6TtWhr/q1qWWnGU4xkmuqw2N6hSfDT+Gn5Fcrlx49+6iYzLJVmnrmsSrg/Co8xXEVJSST8vFFP5WRaemFUdlcVCCcmox6JyeXheXLZpCGRpFPPOzVq3jIaIjTh59Torgayrya4cf7rLLL9HDiLfsRAp/lf2FFG7I2jk1bxnnC9fQ6meT2ndzGHvn+/uc/yM/HFvw47rn1Fq9UKp+EwnDLXB0qG3CXl/U4fjS58vl/Du5r44adFJ1QZy1G8WezHl5N0xkRZWS6hgGQJDAQgM2yWxNibKpPIEjRApMpEDbwn8FbdTa0m65rfN+rFR1RVvQWmXKPPxnbrzvT1KlwUvMmHQqJ2xyVSQAmBZDm1TORs7NVHg8jU6a6Uswu2RxFbHBSXHv16v8AocHLPs6+L/l3QmJ0Sn5wcU01GcHJZTTT6ro0n9Dhoq1W7mVE4JS8pxbeOPjn+/Tb9NvipJ0x4hJx7uxS3SXSOH6l8J4/a0y76jj1nYtb4VNfHnXbdVjhJYXKWEkc/Z/4frqtjbCqyMouT4srmnmO3ndh8L3Or/EpJpTouXOHKMd8fnjnHU9DT9oUxi5yk4Jbt3eRcNuEm859Mr7mky5uS9+lb4YT+3X0ivL2Y6a8mcNXVPdiyLUFmXONq9Xk6k10Rf8AH32y8+lJA2GPcTNGYbyAA2BE3weL2k/1i/8AX/c9qx4TPnZ275zl74Xwef8AMy607fjTvbSlcr6Gj6kRg8Sa67Xj5aKRHwpdVr8q+m9ZvFmFZsj1Y86tYstGcS0WUUAgAoCQJGLIZs0Q4kCEMW0CqVDl0JNa+vKyvNf8My5ctYtcJusboeFGemWGdmqrio5Us+z4kjDS15f0yc+OOqvnl07o9CwhU37DcDp0wSxDcRbSRLJda9F9jTaGCtm070z7tehH6Ovf7m2BYK3CX9JmVhQgkW0pcPD+VkQFpNelbd+2c9FVJSi64NSxlbUs4eVn68hpdDXU5ShHDlhN5b4XTqaZBF/K+kNMiJGiqTBgKTA4O17XGDx5nkaavj/M9DteWVGPvz8GEFhHkfJ7zenwdRe3EV7kRLk8pfUlHofHknHHNzXeVbQNUZQNUdUc1aItGcS0XUUNMQiRWQEMAwLaGRpkCXAnYajAxcHgdT9eMGyG4JmHJx+Xca4Z66cEM2z45SNe0tMnRZGSUlJRjJNTaa3cp7PF9uh1aevu4qK98+/JGrp72Lg8pNp5TafDz1TTRPFx+NlqueW3z1elpi64RnKuc7EnCOo1VeW8JNOa9nw8js7Qm1XGGonCUHNTVeq09uPE+JKxLOPLoei+x8Jbbb4Nfu3W7fhpyfH1M/8ACpbZxdkpuW3E57bJRaeeri/4s/J3eU/bDVcei1mrjJqV2onvhiEbdJp/1U3jbOTrnlrGXhlabtbWRfjnXOMWnNPR6mqWzdiW1rKcv/hdnY7njf3dmFtcp11zlt44X6r2J/QtsVCfcuME1BtqtQ3SzJpKC9HxnzJ+t/UR2vUfiLU1yknVpmspw3XW1OcMbs+KGMpe7/2N9J+JpScFZRCpSUvGtTTZDhLpjl8vHsYRhLO1TqlOKhGrbeotYluXh3+LKfn6+fQuWjnN5jh8ze+N3hkvJ7N/D/59ivjhf0nddK7eaa30OEGo4l3tcm92PLhY5z1OyPalLbWWsY5cJqPOf2sY8jyodk2Ry3GuOdvj7yKcfEsteDn05ZnPsmzMmq25SnnMO6cMc56yTXl8c/St48Knyr3431yxicXuSlHxLxRfRr1LcDwZdnT4c4SnhrMUoSxh+nPPCOdeHfti4Rse1927IuMkvC0k/DjP1Kfin8reT6TaPB89pL7YRnJX3T2rGy5wsWG0lJPG5tZ835jfb2og14KLoeNyebNNKMFz1alCTwufEvgj8N/R5PoMAiKdVCf5Zxk8ReIyTeGsp490a5MdLbBMy0TNCpjxe01maXqmQuEb9oLxQfszHZlZ9Dx+ad16fD6hPhIEwslnHx/yTFnpcM+kcnL/ANV0QNEZQNEdMc9axLRnEssqoBASGMnIwFkaZGR5CF5KTM8jyEtEykzPI9xA2TEzNTDcSLDBO4NwQvaG0ncNSJ2Jlp4vrFP5SZz29jUTzupplnh5qg8r34OrcNSG6PPf4d0z/wCxW1hrGHjDST4z54X2B/h/T8LuUkkklGdkUknlLCljGWejuHuJ8r/JpxPsfTvnuY7v3sPd5ftZz5Lz8jolVF8SipL+JKX9TbcPJW9jBUQScVCKi+sVFJP5RxWdjw5lFyg288Sa/wA01L/M9N4FtRE3B4Gq0bs8aUJpeBLalPC8udsk+mcS544MpW3QlHxWV8xi0pbYvCUV4bY4fHpPr6nuarQQuSU4xmk8x3LO2WGsp+T58jkv7Nt7yudeonXCKUZ1P9ZCcU1zy+JYWMvPV/JpMv5Rp6+iltcdz3NJZeEsvpnBV88p+uX/AFwc0JY5y8/0Kssz/f8Afuc99NI8vtF9JPjDS+5z32J4xwjbtqX6v+eP9TkzhL1weN8i6ysepwdyVpN8L4FAJRfHwhwiepwzWEcXLd5VtA1RnFGiR0RhWkSkyUMlVWQJyGSRWQJyAE5Hky3D3Eoapj3GO4e4ga7h7jJSDcBtuDeZbg3Abbw3GW4NwGu8e4x3BuA33j3GG8FMDfcNTOfePeB0bx7zm3j3gdG8N5z7x94QOjeG85+8DeSN2yGZ94G8hKbqIyWGuMp/Z5MXporyXz5m+8lyM7x42700mdk1thKoFWatk5LSK2hRGhZDJZVeQyRkW4kXkMkbhbghpkDPcBIx3hvGABvDeMAHvDeAAPeG8AAe8N4AAbw3gABuDcAEB94G8AAN494AAbw3gABvDeAEJG8N4ASFvFvACEjcLcABA3BuACQbiXIAJQNwtwwAW4YAB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37" name="AutoShape 16" descr="data:image/jpeg;base64,/9j/4AAQSkZJRgABAQAAAQABAAD/2wCEAAkGBhANDw0NEA8PDQ0ODQ0PDQ0ODw8NDw0NFBAVFBQQEhIXHCYeFxkjGRISHy8gJigpLCwsFR4yNTwqQSYsLCoBCQoKDgwOFw8PGCwcHB0sKSwsKSwpKSkpKSkpKSkpKSwpKSkpLCkpKSkpNSkpKSkpKSwpLC8pKTUpKikpKTUpKf/AABEIALcBEwMBIgACEQEDEQH/xAAbAAADAQEBAQEAAAAAAAAAAAAAAQIDBAUGB//EADkQAAICAQMBBwICCAUFAAAAAAABAgMRBBIhMQUTIkFRYXGBkQYyFCNCUmKCsfAVoaLB0TNDY3Lh/8QAGQEBAAMBAQAAAAAAAAAAAAAAAAECAwQF/8QAJBEBAQACAgICAgMBAQAAAAAAAAECEQMhEjEEIhNBUWHwMhT/2gAMAwEAAhEDEQA/AP1EAEyUDIZJbFkhLVSHkx3FKQGuR5M1IrIFZAnI8gMBZDIDSGTkMgUBOR5AYCyGQAAAADAAAAAgAAEAAAAIAABAAASwACUFgBiAsTGSyEpYmNksgLIJiYEJWpFKRmMC5zwVuMH+b4JlzZHPQ5fy3yrbwnjHVuDcVOn0M9jOqVhpW4W8lwkZyUl5MbG28e45e8/vA1aSOrcG451aNWAdG4Nxh3g+8A23DyYd4Upga5AzUytxIoBJhkAAMiAAAQAACABDEAAAAUSyiWQJZLKJISQACAaHgEEnhMrldTaZN1MOcszfMl8mi4RGnWZfBw4dunN2ahtQeHh8YYURe1Zy31eeprkWTpmPe2FvWgA8CwXVDgiXTF+ReAAxelj6EvRr3OgMjY5Xo/ch6WXqdoidjgdU15EtyXkz0Qwh5Ieb3w1ed7ri+qTI7iP7q+xOzTmjeaxtLenj+6vsLuF6IeRo9wNktJJv0OB6mUec59nyZZ/Ixw9tcOG5enoZDJzwv3JPpnyNFI3xylm4yssuq0yGRICyAAAAAAAUSxsTIEMTGySEgYhoBoVvkvcYp9V7Iw5r9WvFPszulhF6JdWc98uTs0kcIw4/a+ddA0IpHSwPIZETZNRTk+Ek236JLLLBxsTzhp4e14aeJej9x5PneztRKjs5XpZvv3XQi/2r9Ta3XF/WyC+EYaLUW6ei6mE+8vs7SnpqrbFu8clHda16RSslj+HBv+H3q+rpTyfUuRlO1+S+54na+mnRRCNV9/fWaqmEbJzVspSsnGDctyxhRy1FJJNC7Q7Ssos02mhJ2KM9NHU3WbXJxts2RXCS3PbN8JYS90Z/iuU+t/0WmUnt605v1+3BMZTfTP16HN+lTtulVVGHd0zrjqLbHL8zSk6q4rrLa0228LcuvOMaO23ZHTrYt+o1GorUYtrbVVKala/pBceskc3/AJs73tv+XGdaehPVbVj8z9fImGv55X2PO0Ha0NQ8KuyGVKVbko4trjZsc4c9E/Xnk6LI4ObmvNxXvpthOPOPUjLPIzLT/lj8Gp2Y3clcmU1dBkzZTIt6E30T25dTPjBwXM6dRI42/Evk8rny7ejwzUdMeuPTg6YHLW+fqdcD1+PrGR5+futBiGaMwAASDABgAKJYZBkCGSymSyEkiiUMhKkZzl1ZecGFszk58u5HRxTq1jDxSR6tccI8/SQzL4PSJ4p0pyXs0UiUNM3ZHk4e3a7J6bUV1RcrLKpQiouEX4ltbTk0uE2+p2kWTwT5+N8jW+niXV3W/oUYUOmNCna42OE4xnXHu6a3sl1e5y46bUcVblVTo9VdXZXjXarUXV93OU6+976EXKKWek4+Xmj6RSODteyVijpq5yhO6W2c68bqtOlmyfPRtNRXvNejNePn8r46RlhrtPaU1Zq9BTleB36qaz0UId3Fv+a3/SeTTqI3T078W7WdpLUwk0ts9NVGahtefKNMX/NnzOzRa7Ud3BquqpTnXHuHVZBU5cp2ucsJeGCeeHmXzgVfas3FOdNCthXp+4x4Z1z1FjrgsST25glJry6PJvj9Zqfr+/8Af6KWbdv4fWK7v35azVyn65d0sf6VBHl6TbTT2hruuyWthp0+kKoSeVFesrVJt+eI+h1aftGqq26z9HUO9dqnfW1Keo7qyNUZbEl+adm1e/quTbT6Sm/TT08YWUUwssrxGxOTlGeZ4nmWfHuTb80zPLLx3b6ulpNuXsvS7L6al00XZ1VM3/5rXGTXzirP869T0b1yVpNHCiLjDc90nOc5ydllk31lOT5b4S+El5ETlmSXueZ8vP8AJenXwzxd9UcRj8GiZFTb9kEXk6JNSRz3urZnbyWYXzwmRndRbCbrgvl1Oat8mt6Mql1Z5GX25JHp4/XC10UnZA46Drge5i8rL21QxIC6hgICQwAQBkTZORNkBtk5BsnJCTKRI0QlFs/Lyxk55o01EufjCM63lnm59512Y9Yx16KPU7GzDSxwjbzOvCajmyvZjJKNFCbPHf4g0zven76Lu3uvbiWO9Udzr34279vO3OT09RZti3y+Oi5b9kvU+Csssvhbd3Nmmt08NVq9LoI6W2tLVuE8W22uKjbZum3tjxl/tdRMJnva+PT6+ntGqyc64W1zsreLIQshOVb/AIop5X1OqtRWZJJSljc0knLHTL8z438Oaeqeo0r0+J0aLs50zvisK3UWzrbi5Y8UkqnJ+jnz1PqdbqlTCU2pSUcZUUnLlpcLKzy0c/Jh+PLUrb3HXXPLHfNeaT5T5WeV0Zx6TtWhr/q1qWWnGU4xkmuqw2N6hSfDT+Gn5Fcrlx49+6iYzLJVmnrmsSrg/Co8xXEVJSST8vFFP5WRaemFUdlcVCCcmox6JyeXheXLZpCGRpFPPOzVq3jIaIjTh59Torgayrya4cf7rLLL9HDiLfsRAp/lf2FFG7I2jk1bxnnC9fQ6meT2ndzGHvn+/uc/yM/HFvw47rn1Fq9UKp+EwnDLXB0qG3CXl/U4fjS58vl/Du5r44adFJ1QZy1G8WezHl5N0xkRZWS6hgGQJDAQgM2yWxNibKpPIEjRApMpEDbwn8FbdTa0m65rfN+rFR1RVvQWmXKPPxnbrzvT1KlwUvMmHQqJ2xyVSQAmBZDm1TORs7NVHg8jU6a6Uswu2RxFbHBSXHv16v8AocHLPs6+L/l3QmJ0Sn5wcU01GcHJZTTT6ro0n9Dhoq1W7mVE4JS8pxbeOPjn+/Tb9NvipJ0x4hJx7uxS3SXSOH6l8J4/a0y76jj1nYtb4VNfHnXbdVjhJYXKWEkc/Z/4frqtjbCqyMouT4srmnmO3ndh8L3Or/EpJpTouXOHKMd8fnjnHU9DT9oUxi5yk4Jbt3eRcNuEm859Mr7mky5uS9+lb4YT+3X0ivL2Y6a8mcNXVPdiyLUFmXONq9Xk6k10Rf8AH32y8+lJA2GPcTNGYbyAA2BE3weL2k/1i/8AX/c9qx4TPnZ275zl74Xwef8AMy607fjTvbSlcr6Gj6kRg8Sa67Xj5aKRHwpdVr8q+m9ZvFmFZsj1Y86tYstGcS0WUUAgAoCQJGLIZs0Q4kCEMW0CqVDl0JNa+vKyvNf8My5ctYtcJusboeFGemWGdmqrio5Us+z4kjDS15f0yc+OOqvnl07o9CwhU37DcDp0wSxDcRbSRLJda9F9jTaGCtm070z7tehH6Ovf7m2BYK3CX9JmVhQgkW0pcPD+VkQFpNelbd+2c9FVJSi64NSxlbUs4eVn68hpdDXU5ShHDlhN5b4XTqaZBF/K+kNMiJGiqTBgKTA4O17XGDx5nkaavj/M9DteWVGPvz8GEFhHkfJ7zenwdRe3EV7kRLk8pfUlHofHknHHNzXeVbQNUZQNUdUc1aItGcS0XUUNMQiRWQEMAwLaGRpkCXAnYajAxcHgdT9eMGyG4JmHJx+Xca4Z66cEM2z45SNe0tMnRZGSUlJRjJNTaa3cp7PF9uh1aevu4qK98+/JGrp72Lg8pNp5TafDz1TTRPFx+NlqueW3z1elpi64RnKuc7EnCOo1VeW8JNOa9nw8js7Qm1XGGonCUHNTVeq09uPE+JKxLOPLoei+x8Jbbb4Nfu3W7fhpyfH1M/8ACpbZxdkpuW3E57bJRaeeri/4s/J3eU/bDVcei1mrjJqV2onvhiEbdJp/1U3jbOTrnlrGXhlabtbWRfjnXOMWnNPR6mqWzdiW1rKcv/hdnY7njf3dmFtcp11zlt44X6r2J/QtsVCfcuME1BtqtQ3SzJpKC9HxnzJ+t/UR2vUfiLU1yknVpmspw3XW1OcMbs+KGMpe7/2N9J+JpScFZRCpSUvGtTTZDhLpjl8vHsYRhLO1TqlOKhGrbeotYluXh3+LKfn6+fQuWjnN5jh8ze+N3hkvJ7N/D/59ivjhf0nddK7eaa30OEGo4l3tcm92PLhY5z1OyPalLbWWsY5cJqPOf2sY8jyodk2Ry3GuOdvj7yKcfEsteDn05ZnPsmzMmq25SnnMO6cMc56yTXl8c/St48Knyr3431yxicXuSlHxLxRfRr1LcDwZdnT4c4SnhrMUoSxh+nPPCOdeHfti4Rse1927IuMkvC0k/DjP1Kfin8reT6TaPB89pL7YRnJX3T2rGy5wsWG0lJPG5tZ835jfb2og14KLoeNyebNNKMFz1alCTwufEvgj8N/R5PoMAiKdVCf5Zxk8ReIyTeGsp490a5MdLbBMy0TNCpjxe01maXqmQuEb9oLxQfszHZlZ9Dx+ad16fD6hPhIEwslnHx/yTFnpcM+kcnL/ANV0QNEZQNEdMc9axLRnEssqoBASGMnIwFkaZGR5CF5KTM8jyEtEykzPI9xA2TEzNTDcSLDBO4NwQvaG0ncNSJ2Jlp4vrFP5SZz29jUTzupplnh5qg8r34OrcNSG6PPf4d0z/wCxW1hrGHjDST4z54X2B/h/T8LuUkkklGdkUknlLCljGWejuHuJ8r/JpxPsfTvnuY7v3sPd5ftZz5Lz8jolVF8SipL+JKX9TbcPJW9jBUQScVCKi+sVFJP5RxWdjw5lFyg288Sa/wA01L/M9N4FtRE3B4Gq0bs8aUJpeBLalPC8udsk+mcS544MpW3QlHxWV8xi0pbYvCUV4bY4fHpPr6nuarQQuSU4xmk8x3LO2WGsp+T58jkv7Nt7yudeonXCKUZ1P9ZCcU1zy+JYWMvPV/JpMv5Rp6+iltcdz3NJZeEsvpnBV88p+uX/AFwc0JY5y8/0Kssz/f8Afuc99NI8vtF9JPjDS+5z32J4xwjbtqX6v+eP9TkzhL1weN8i6ysepwdyVpN8L4FAJRfHwhwiepwzWEcXLd5VtA1RnFGiR0RhWkSkyUMlVWQJyGSRWQJyAE5Hky3D3Eoapj3GO4e4ga7h7jJSDcBtuDeZbg3Abbw3GW4NwGu8e4x3BuA33j3GG8FMDfcNTOfePeB0bx7zm3j3gdG8N5z7x94QOjeG85+8DeSN2yGZ94G8hKbqIyWGuMp/Z5MXporyXz5m+8lyM7x42700mdk1thKoFWatk5LSK2hRGhZDJZVeQyRkW4kXkMkbhbghpkDPcBIx3hvGABvDeMAHvDeAAPeG8AAe8N4AAbw3gABuDcAEB94G8AAN494AAbw3gABvDeAEJG8N4ASFvFvACEjcLcABA3BuACQbiXIAJQNwtwwAW4YAB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38" name="AutoShape 18" descr="data:image/jpeg;base64,/9j/4AAQSkZJRgABAQAAAQABAAD/2wCEAAkGBhANDw0NEA8PDQ0ODQ0PDQ0ODw8NDw0NFBAVFBQQEhIXHCYeFxkjGRISHy8gJigpLCwsFR4yNTwqQSYsLCoBCQoKDgwOFw8PGCwcHB0sKSwsKSwpKSkpKSkpKSkpKSwpKSkpLCkpKSkpNSkpKSkpKSwpLC8pKTUpKikpKTUpKf/AABEIALcBEwMBIgACEQEDEQH/xAAbAAADAQEBAQEAAAAAAAAAAAAAAQIDBAUGB//EADkQAAICAQMBBwICCAUFAAAAAAABAgMRBBIhMQUTIkFRYXGBkQYyFCNCUmKCsfAVoaLB0TNDY3Lh/8QAGQEBAAMBAQAAAAAAAAAAAAAAAAECAwQF/8QAJBEBAQACAgICAgMBAQAAAAAAAAECEQMhEjEEIhNBUWHwMhT/2gAMAwEAAhEDEQA/AP1EAEyUDIZJbFkhLVSHkx3FKQGuR5M1IrIFZAnI8gMBZDIDSGTkMgUBOR5AYCyGQAAAADAAAAAgAAEAAAAIAABAAASwACUFgBiAsTGSyEpYmNksgLIJiYEJWpFKRmMC5zwVuMH+b4JlzZHPQ5fy3yrbwnjHVuDcVOn0M9jOqVhpW4W8lwkZyUl5MbG28e45e8/vA1aSOrcG451aNWAdG4Nxh3g+8A23DyYd4Upga5AzUytxIoBJhkAAMiAAAQAACABDEAAAAUSyiWQJZLKJISQACAaHgEEnhMrldTaZN1MOcszfMl8mi4RGnWZfBw4dunN2ahtQeHh8YYURe1Zy31eeprkWTpmPe2FvWgA8CwXVDgiXTF+ReAAxelj6EvRr3OgMjY5Xo/ch6WXqdoidjgdU15EtyXkz0Qwh5Ieb3w1ed7ri+qTI7iP7q+xOzTmjeaxtLenj+6vsLuF6IeRo9wNktJJv0OB6mUec59nyZZ/Ixw9tcOG5enoZDJzwv3JPpnyNFI3xylm4yssuq0yGRICyAAAAAAAUSxsTIEMTGySEgYhoBoVvkvcYp9V7Iw5r9WvFPszulhF6JdWc98uTs0kcIw4/a+ddA0IpHSwPIZETZNRTk+Ek236JLLLBxsTzhp4e14aeJej9x5PneztRKjs5XpZvv3XQi/2r9Ta3XF/WyC+EYaLUW6ei6mE+8vs7SnpqrbFu8clHda16RSslj+HBv+H3q+rpTyfUuRlO1+S+54na+mnRRCNV9/fWaqmEbJzVspSsnGDctyxhRy1FJJNC7Q7Ssos02mhJ2KM9NHU3WbXJxts2RXCS3PbN8JYS90Z/iuU+t/0WmUnt605v1+3BMZTfTP16HN+lTtulVVGHd0zrjqLbHL8zSk6q4rrLa0228LcuvOMaO23ZHTrYt+o1GorUYtrbVVKala/pBceskc3/AJs73tv+XGdaehPVbVj8z9fImGv55X2PO0Ha0NQ8KuyGVKVbko4trjZsc4c9E/Xnk6LI4ObmvNxXvpthOPOPUjLPIzLT/lj8Gp2Y3clcmU1dBkzZTIt6E30T25dTPjBwXM6dRI42/Evk8rny7ejwzUdMeuPTg6YHLW+fqdcD1+PrGR5+futBiGaMwAASDABgAKJYZBkCGSymSyEkiiUMhKkZzl1ZecGFszk58u5HRxTq1jDxSR6tccI8/SQzL4PSJ4p0pyXs0UiUNM3ZHk4e3a7J6bUV1RcrLKpQiouEX4ltbTk0uE2+p2kWTwT5+N8jW+niXV3W/oUYUOmNCna42OE4xnXHu6a3sl1e5y46bUcVblVTo9VdXZXjXarUXV93OU6+976EXKKWek4+Xmj6RSODteyVijpq5yhO6W2c68bqtOlmyfPRtNRXvNejNePn8r46RlhrtPaU1Zq9BTleB36qaz0UId3Fv+a3/SeTTqI3T078W7WdpLUwk0ts9NVGahtefKNMX/NnzOzRa7Ud3BquqpTnXHuHVZBU5cp2ucsJeGCeeHmXzgVfas3FOdNCthXp+4x4Z1z1FjrgsST25glJry6PJvj9Zqfr+/8Af6KWbdv4fWK7v35azVyn65d0sf6VBHl6TbTT2hruuyWthp0+kKoSeVFesrVJt+eI+h1aftGqq26z9HUO9dqnfW1Keo7qyNUZbEl+adm1e/quTbT6Sm/TT08YWUUwssrxGxOTlGeZ4nmWfHuTb80zPLLx3b6ulpNuXsvS7L6al00XZ1VM3/5rXGTXzirP869T0b1yVpNHCiLjDc90nOc5ydllk31lOT5b4S+El5ETlmSXueZ8vP8AJenXwzxd9UcRj8GiZFTb9kEXk6JNSRz3urZnbyWYXzwmRndRbCbrgvl1Oat8mt6Mql1Z5GX25JHp4/XC10UnZA46Drge5i8rL21QxIC6hgICQwAQBkTZORNkBtk5BsnJCTKRI0QlFs/Lyxk55o01EufjCM63lnm59512Y9Yx16KPU7GzDSxwjbzOvCajmyvZjJKNFCbPHf4g0zven76Lu3uvbiWO9Udzr34279vO3OT09RZti3y+Oi5b9kvU+Csssvhbd3Nmmt08NVq9LoI6W2tLVuE8W22uKjbZum3tjxl/tdRMJnva+PT6+ntGqyc64W1zsreLIQshOVb/AIop5X1OqtRWZJJSljc0knLHTL8z438Oaeqeo0r0+J0aLs50zvisK3UWzrbi5Y8UkqnJ+jnz1PqdbqlTCU2pSUcZUUnLlpcLKzy0c/Jh+PLUrb3HXXPLHfNeaT5T5WeV0Zx6TtWhr/q1qWWnGU4xkmuqw2N6hSfDT+Gn5Fcrlx49+6iYzLJVmnrmsSrg/Co8xXEVJSST8vFFP5WRaemFUdlcVCCcmox6JyeXheXLZpCGRpFPPOzVq3jIaIjTh59Torgayrya4cf7rLLL9HDiLfsRAp/lf2FFG7I2jk1bxnnC9fQ6meT2ndzGHvn+/uc/yM/HFvw47rn1Fq9UKp+EwnDLXB0qG3CXl/U4fjS58vl/Du5r44adFJ1QZy1G8WezHl5N0xkRZWS6hgGQJDAQgM2yWxNibKpPIEjRApMpEDbwn8FbdTa0m65rfN+rFR1RVvQWmXKPPxnbrzvT1KlwUvMmHQqJ2xyVSQAmBZDm1TORs7NVHg8jU6a6Uswu2RxFbHBSXHv16v8AocHLPs6+L/l3QmJ0Sn5wcU01GcHJZTTT6ro0n9Dhoq1W7mVE4JS8pxbeOPjn+/Tb9NvipJ0x4hJx7uxS3SXSOH6l8J4/a0y76jj1nYtb4VNfHnXbdVjhJYXKWEkc/Z/4frqtjbCqyMouT4srmnmO3ndh8L3Or/EpJpTouXOHKMd8fnjnHU9DT9oUxi5yk4Jbt3eRcNuEm859Mr7mky5uS9+lb4YT+3X0ivL2Y6a8mcNXVPdiyLUFmXONq9Xk6k10Rf8AH32y8+lJA2GPcTNGYbyAA2BE3weL2k/1i/8AX/c9qx4TPnZ275zl74Xwef8AMy607fjTvbSlcr6Gj6kRg8Sa67Xj5aKRHwpdVr8q+m9ZvFmFZsj1Y86tYstGcS0WUUAgAoCQJGLIZs0Q4kCEMW0CqVDl0JNa+vKyvNf8My5ctYtcJusboeFGemWGdmqrio5Us+z4kjDS15f0yc+OOqvnl07o9CwhU37DcDp0wSxDcRbSRLJda9F9jTaGCtm070z7tehH6Ovf7m2BYK3CX9JmVhQgkW0pcPD+VkQFpNelbd+2c9FVJSi64NSxlbUs4eVn68hpdDXU5ShHDlhN5b4XTqaZBF/K+kNMiJGiqTBgKTA4O17XGDx5nkaavj/M9DteWVGPvz8GEFhHkfJ7zenwdRe3EV7kRLk8pfUlHofHknHHNzXeVbQNUZQNUdUc1aItGcS0XUUNMQiRWQEMAwLaGRpkCXAnYajAxcHgdT9eMGyG4JmHJx+Xca4Z66cEM2z45SNe0tMnRZGSUlJRjJNTaa3cp7PF9uh1aevu4qK98+/JGrp72Lg8pNp5TafDz1TTRPFx+NlqueW3z1elpi64RnKuc7EnCOo1VeW8JNOa9nw8js7Qm1XGGonCUHNTVeq09uPE+JKxLOPLoei+x8Jbbb4Nfu3W7fhpyfH1M/8ACpbZxdkpuW3E57bJRaeeri/4s/J3eU/bDVcei1mrjJqV2onvhiEbdJp/1U3jbOTrnlrGXhlabtbWRfjnXOMWnNPR6mqWzdiW1rKcv/hdnY7njf3dmFtcp11zlt44X6r2J/QtsVCfcuME1BtqtQ3SzJpKC9HxnzJ+t/UR2vUfiLU1yknVpmspw3XW1OcMbs+KGMpe7/2N9J+JpScFZRCpSUvGtTTZDhLpjl8vHsYRhLO1TqlOKhGrbeotYluXh3+LKfn6+fQuWjnN5jh8ze+N3hkvJ7N/D/59ivjhf0nddK7eaa30OEGo4l3tcm92PLhY5z1OyPalLbWWsY5cJqPOf2sY8jyodk2Ry3GuOdvj7yKcfEsteDn05ZnPsmzMmq25SnnMO6cMc56yTXl8c/St48Knyr3431yxicXuSlHxLxRfRr1LcDwZdnT4c4SnhrMUoSxh+nPPCOdeHfti4Rse1927IuMkvC0k/DjP1Kfin8reT6TaPB89pL7YRnJX3T2rGy5wsWG0lJPG5tZ835jfb2og14KLoeNyebNNKMFz1alCTwufEvgj8N/R5PoMAiKdVCf5Zxk8ReIyTeGsp490a5MdLbBMy0TNCpjxe01maXqmQuEb9oLxQfszHZlZ9Dx+ad16fD6hPhIEwslnHx/yTFnpcM+kcnL/ANV0QNEZQNEdMc9axLRnEssqoBASGMnIwFkaZGR5CF5KTM8jyEtEykzPI9xA2TEzNTDcSLDBO4NwQvaG0ncNSJ2Jlp4vrFP5SZz29jUTzupplnh5qg8r34OrcNSG6PPf4d0z/wCxW1hrGHjDST4z54X2B/h/T8LuUkkklGdkUknlLCljGWejuHuJ8r/JpxPsfTvnuY7v3sPd5ftZz5Lz8jolVF8SipL+JKX9TbcPJW9jBUQScVCKi+sVFJP5RxWdjw5lFyg288Sa/wA01L/M9N4FtRE3B4Gq0bs8aUJpeBLalPC8udsk+mcS544MpW3QlHxWV8xi0pbYvCUV4bY4fHpPr6nuarQQuSU4xmk8x3LO2WGsp+T58jkv7Nt7yudeonXCKUZ1P9ZCcU1zy+JYWMvPV/JpMv5Rp6+iltcdz3NJZeEsvpnBV88p+uX/AFwc0JY5y8/0Kssz/f8Afuc99NI8vtF9JPjDS+5z32J4xwjbtqX6v+eP9TkzhL1weN8i6ysepwdyVpN8L4FAJRfHwhwiepwzWEcXLd5VtA1RnFGiR0RhWkSkyUMlVWQJyGSRWQJyAE5Hky3D3Eoapj3GO4e4ga7h7jJSDcBtuDeZbg3Abbw3GW4NwGu8e4x3BuA33j3GG8FMDfcNTOfePeB0bx7zm3j3gdG8N5z7x94QOjeG85+8DeSN2yGZ94G8hKbqIyWGuMp/Z5MXporyXz5m+8lyM7x42700mdk1thKoFWatk5LSK2hRGhZDJZVeQyRkW4kXkMkbhbghpkDPcBIx3hvGABvDeMAHvDeAAPeG8AAe8N4AAbw3gABuDcAEB94G8AAN494AAbw3gABvDeAEJG8N4ASFvFvACEjcLcABA3BuACQbiXIAJQNwtwwAW4YAB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39" name="AutoShape 20" descr="data:image/jpeg;base64,/9j/4AAQSkZJRgABAQAAAQABAAD/2wCEAAkGBhANDw0NEA8PDQ0ODQ0PDQ0ODw8NDw0NFBAVFBQQEhIXHCYeFxkjGRISHy8gJigpLCwsFR4yNTwqQSYsLCoBCQoKDgwOFw8PGCwcHB0sKSwsKSwpKSkpKSkpKSkpKSwpKSkpLCkpKSkpNSkpKSkpKSwpLC8pKTUpKikpKTUpKf/AABEIALcBEwMBIgACEQEDEQH/xAAbAAADAQEBAQEAAAAAAAAAAAAAAQIDBAUGB//EADkQAAICAQMBBwICCAUFAAAAAAABAgMRBBIhMQUTIkFRYXGBkQYyFCNCUmKCsfAVoaLB0TNDY3Lh/8QAGQEBAAMBAQAAAAAAAAAAAAAAAAECAwQF/8QAJBEBAQACAgICAgMBAQAAAAAAAAECEQMhEjEEIhNBUWHwMhT/2gAMAwEAAhEDEQA/AP1EAEyUDIZJbFkhLVSHkx3FKQGuR5M1IrIFZAnI8gMBZDIDSGTkMgUBOR5AYCyGQAAAADAAAAAgAAEAAAAIAABAAASwACUFgBiAsTGSyEpYmNksgLIJiYEJWpFKRmMC5zwVuMH+b4JlzZHPQ5fy3yrbwnjHVuDcVOn0M9jOqVhpW4W8lwkZyUl5MbG28e45e8/vA1aSOrcG451aNWAdG4Nxh3g+8A23DyYd4Upga5AzUytxIoBJhkAAMiAAAQAACABDEAAAAUSyiWQJZLKJISQACAaHgEEnhMrldTaZN1MOcszfMl8mi4RGnWZfBw4dunN2ahtQeHh8YYURe1Zy31eeprkWTpmPe2FvWgA8CwXVDgiXTF+ReAAxelj6EvRr3OgMjY5Xo/ch6WXqdoidjgdU15EtyXkz0Qwh5Ieb3w1ed7ri+qTI7iP7q+xOzTmjeaxtLenj+6vsLuF6IeRo9wNktJJv0OB6mUec59nyZZ/Ixw9tcOG5enoZDJzwv3JPpnyNFI3xylm4yssuq0yGRICyAAAAAAAUSxsTIEMTGySEgYhoBoVvkvcYp9V7Iw5r9WvFPszulhF6JdWc98uTs0kcIw4/a+ddA0IpHSwPIZETZNRTk+Ek236JLLLBxsTzhp4e14aeJej9x5PneztRKjs5XpZvv3XQi/2r9Ta3XF/WyC+EYaLUW6ei6mE+8vs7SnpqrbFu8clHda16RSslj+HBv+H3q+rpTyfUuRlO1+S+54na+mnRRCNV9/fWaqmEbJzVspSsnGDctyxhRy1FJJNC7Q7Ssos02mhJ2KM9NHU3WbXJxts2RXCS3PbN8JYS90Z/iuU+t/0WmUnt605v1+3BMZTfTP16HN+lTtulVVGHd0zrjqLbHL8zSk6q4rrLa0228LcuvOMaO23ZHTrYt+o1GorUYtrbVVKala/pBceskc3/AJs73tv+XGdaehPVbVj8z9fImGv55X2PO0Ha0NQ8KuyGVKVbko4trjZsc4c9E/Xnk6LI4ObmvNxXvpthOPOPUjLPIzLT/lj8Gp2Y3clcmU1dBkzZTIt6E30T25dTPjBwXM6dRI42/Evk8rny7ejwzUdMeuPTg6YHLW+fqdcD1+PrGR5+futBiGaMwAASDABgAKJYZBkCGSymSyEkiiUMhKkZzl1ZecGFszk58u5HRxTq1jDxSR6tccI8/SQzL4PSJ4p0pyXs0UiUNM3ZHk4e3a7J6bUV1RcrLKpQiouEX4ltbTk0uE2+p2kWTwT5+N8jW+niXV3W/oUYUOmNCna42OE4xnXHu6a3sl1e5y46bUcVblVTo9VdXZXjXarUXV93OU6+976EXKKWek4+Xmj6RSODteyVijpq5yhO6W2c68bqtOlmyfPRtNRXvNejNePn8r46RlhrtPaU1Zq9BTleB36qaz0UId3Fv+a3/SeTTqI3T078W7WdpLUwk0ts9NVGahtefKNMX/NnzOzRa7Ud3BquqpTnXHuHVZBU5cp2ucsJeGCeeHmXzgVfas3FOdNCthXp+4x4Z1z1FjrgsST25glJry6PJvj9Zqfr+/8Af6KWbdv4fWK7v35azVyn65d0sf6VBHl6TbTT2hruuyWthp0+kKoSeVFesrVJt+eI+h1aftGqq26z9HUO9dqnfW1Keo7qyNUZbEl+adm1e/quTbT6Sm/TT08YWUUwssrxGxOTlGeZ4nmWfHuTb80zPLLx3b6ulpNuXsvS7L6al00XZ1VM3/5rXGTXzirP869T0b1yVpNHCiLjDc90nOc5ydllk31lOT5b4S+El5ETlmSXueZ8vP8AJenXwzxd9UcRj8GiZFTb9kEXk6JNSRz3urZnbyWYXzwmRndRbCbrgvl1Oat8mt6Mql1Z5GX25JHp4/XC10UnZA46Drge5i8rL21QxIC6hgICQwAQBkTZORNkBtk5BsnJCTKRI0QlFs/Lyxk55o01EufjCM63lnm59512Y9Yx16KPU7GzDSxwjbzOvCajmyvZjJKNFCbPHf4g0zven76Lu3uvbiWO9Udzr34279vO3OT09RZti3y+Oi5b9kvU+Csssvhbd3Nmmt08NVq9LoI6W2tLVuE8W22uKjbZum3tjxl/tdRMJnva+PT6+ntGqyc64W1zsreLIQshOVb/AIop5X1OqtRWZJJSljc0knLHTL8z438Oaeqeo0r0+J0aLs50zvisK3UWzrbi5Y8UkqnJ+jnz1PqdbqlTCU2pSUcZUUnLlpcLKzy0c/Jh+PLUrb3HXXPLHfNeaT5T5WeV0Zx6TtWhr/q1qWWnGU4xkmuqw2N6hSfDT+Gn5Fcrlx49+6iYzLJVmnrmsSrg/Co8xXEVJSST8vFFP5WRaemFUdlcVCCcmox6JyeXheXLZpCGRpFPPOzVq3jIaIjTh59Torgayrya4cf7rLLL9HDiLfsRAp/lf2FFG7I2jk1bxnnC9fQ6meT2ndzGHvn+/uc/yM/HFvw47rn1Fq9UKp+EwnDLXB0qG3CXl/U4fjS58vl/Du5r44adFJ1QZy1G8WezHl5N0xkRZWS6hgGQJDAQgM2yWxNibKpPIEjRApMpEDbwn8FbdTa0m65rfN+rFR1RVvQWmXKPPxnbrzvT1KlwUvMmHQqJ2xyVSQAmBZDm1TORs7NVHg8jU6a6Uswu2RxFbHBSXHv16v8AocHLPs6+L/l3QmJ0Sn5wcU01GcHJZTTT6ro0n9Dhoq1W7mVE4JS8pxbeOPjn+/Tb9NvipJ0x4hJx7uxS3SXSOH6l8J4/a0y76jj1nYtb4VNfHnXbdVjhJYXKWEkc/Z/4frqtjbCqyMouT4srmnmO3ndh8L3Or/EpJpTouXOHKMd8fnjnHU9DT9oUxi5yk4Jbt3eRcNuEm859Mr7mky5uS9+lb4YT+3X0ivL2Y6a8mcNXVPdiyLUFmXONq9Xk6k10Rf8AH32y8+lJA2GPcTNGYbyAA2BE3weL2k/1i/8AX/c9qx4TPnZ275zl74Xwef8AMy607fjTvbSlcr6Gj6kRg8Sa67Xj5aKRHwpdVr8q+m9ZvFmFZsj1Y86tYstGcS0WUUAgAoCQJGLIZs0Q4kCEMW0CqVDl0JNa+vKyvNf8My5ctYtcJusboeFGemWGdmqrio5Us+z4kjDS15f0yc+OOqvnl07o9CwhU37DcDp0wSxDcRbSRLJda9F9jTaGCtm070z7tehH6Ovf7m2BYK3CX9JmVhQgkW0pcPD+VkQFpNelbd+2c9FVJSi64NSxlbUs4eVn68hpdDXU5ShHDlhN5b4XTqaZBF/K+kNMiJGiqTBgKTA4O17XGDx5nkaavj/M9DteWVGPvz8GEFhHkfJ7zenwdRe3EV7kRLk8pfUlHofHknHHNzXeVbQNUZQNUdUc1aItGcS0XUUNMQiRWQEMAwLaGRpkCXAnYajAxcHgdT9eMGyG4JmHJx+Xca4Z66cEM2z45SNe0tMnRZGSUlJRjJNTaa3cp7PF9uh1aevu4qK98+/JGrp72Lg8pNp5TafDz1TTRPFx+NlqueW3z1elpi64RnKuc7EnCOo1VeW8JNOa9nw8js7Qm1XGGonCUHNTVeq09uPE+JKxLOPLoei+x8Jbbb4Nfu3W7fhpyfH1M/8ACpbZxdkpuW3E57bJRaeeri/4s/J3eU/bDVcei1mrjJqV2onvhiEbdJp/1U3jbOTrnlrGXhlabtbWRfjnXOMWnNPR6mqWzdiW1rKcv/hdnY7njf3dmFtcp11zlt44X6r2J/QtsVCfcuME1BtqtQ3SzJpKC9HxnzJ+t/UR2vUfiLU1yknVpmspw3XW1OcMbs+KGMpe7/2N9J+JpScFZRCpSUvGtTTZDhLpjl8vHsYRhLO1TqlOKhGrbeotYluXh3+LKfn6+fQuWjnN5jh8ze+N3hkvJ7N/D/59ivjhf0nddK7eaa30OEGo4l3tcm92PLhY5z1OyPalLbWWsY5cJqPOf2sY8jyodk2Ry3GuOdvj7yKcfEsteDn05ZnPsmzMmq25SnnMO6cMc56yTXl8c/St48Knyr3431yxicXuSlHxLxRfRr1LcDwZdnT4c4SnhrMUoSxh+nPPCOdeHfti4Rse1927IuMkvC0k/DjP1Kfin8reT6TaPB89pL7YRnJX3T2rGy5wsWG0lJPG5tZ835jfb2og14KLoeNyebNNKMFz1alCTwufEvgj8N/R5PoMAiKdVCf5Zxk8ReIyTeGsp490a5MdLbBMy0TNCpjxe01maXqmQuEb9oLxQfszHZlZ9Dx+ad16fD6hPhIEwslnHx/yTFnpcM+kcnL/ANV0QNEZQNEdMc9axLRnEssqoBASGMnIwFkaZGR5CF5KTM8jyEtEykzPI9xA2TEzNTDcSLDBO4NwQvaG0ncNSJ2Jlp4vrFP5SZz29jUTzupplnh5qg8r34OrcNSG6PPf4d0z/wCxW1hrGHjDST4z54X2B/h/T8LuUkkklGdkUknlLCljGWejuHuJ8r/JpxPsfTvnuY7v3sPd5ftZz5Lz8jolVF8SipL+JKX9TbcPJW9jBUQScVCKi+sVFJP5RxWdjw5lFyg288Sa/wA01L/M9N4FtRE3B4Gq0bs8aUJpeBLalPC8udsk+mcS544MpW3QlHxWV8xi0pbYvCUV4bY4fHpPr6nuarQQuSU4xmk8x3LO2WGsp+T58jkv7Nt7yudeonXCKUZ1P9ZCcU1zy+JYWMvPV/JpMv5Rp6+iltcdz3NJZeEsvpnBV88p+uX/AFwc0JY5y8/0Kssz/f8Afuc99NI8vtF9JPjDS+5z32J4xwjbtqX6v+eP9TkzhL1weN8i6ysepwdyVpN8L4FAJRfHwhwiepwzWEcXLd5VtA1RnFGiR0RhWkSkyUMlVWQJyGSRWQJyAE5Hky3D3Eoapj3GO4e4ga7h7jJSDcBtuDeZbg3Abbw3GW4NwGu8e4x3BuA33j3GG8FMDfcNTOfePeB0bx7zm3j3gdG8N5z7x94QOjeG85+8DeSN2yGZ94G8hKbqIyWGuMp/Z5MXporyXz5m+8lyM7x42700mdk1thKoFWatk5LSK2hRGhZDJZVeQyRkW4kXkMkbhbghpkDPcBIx3hvGABvDeMAHvDeAAPeG8AAe8N4AAbw3gABuDcAEB94G8AAN494AAbw3gABvDeAEJG8N4ASFvFvACEjcLcABA3BuACQbiXIAJQNwtwwAW4YAB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40" name="AutoShape 22" descr="data:image/jpeg;base64,/9j/4AAQSkZJRgABAQAAAQABAAD/2wCEAAkGBhANDw0NEA8PDQ0ODQ0PDQ0ODw8NDw0NFBAVFBQQEhIXHCYeFxkjGRISHy8gJigpLCwsFR4yNTwqQSYsLCoBCQoKDgwOFw8PGCwcHB0sKSwsKSwpKSkpKSkpKSkpKSwpKSkpLCkpKSkpNSkpKSkpKSwpLC8pKTUpKikpKTUpKf/AABEIALcBEwMBIgACEQEDEQH/xAAbAAADAQEBAQEAAAAAAAAAAAAAAQIDBAUGB//EADkQAAICAQMBBwICCAUFAAAAAAABAgMRBBIhMQUTIkFRYXGBkQYyFCNCUmKCsfAVoaLB0TNDY3Lh/8QAGQEBAAMBAQAAAAAAAAAAAAAAAAECAwQF/8QAJBEBAQACAgICAgMBAQAAAAAAAAECEQMhEjEEIhNBUWHwMhT/2gAMAwEAAhEDEQA/AP1EAEyUDIZJbFkhLVSHkx3FKQGuR5M1IrIFZAnI8gMBZDIDSGTkMgUBOR5AYCyGQAAAADAAAAAgAAEAAAAIAABAAASwACUFgBiAsTGSyEpYmNksgLIJiYEJWpFKRmMC5zwVuMH+b4JlzZHPQ5fy3yrbwnjHVuDcVOn0M9jOqVhpW4W8lwkZyUl5MbG28e45e8/vA1aSOrcG451aNWAdG4Nxh3g+8A23DyYd4Upga5AzUytxIoBJhkAAMiAAAQAACABDEAAAAUSyiWQJZLKJISQACAaHgEEnhMrldTaZN1MOcszfMl8mi4RGnWZfBw4dunN2ahtQeHh8YYURe1Zy31eeprkWTpmPe2FvWgA8CwXVDgiXTF+ReAAxelj6EvRr3OgMjY5Xo/ch6WXqdoidjgdU15EtyXkz0Qwh5Ieb3w1ed7ri+qTI7iP7q+xOzTmjeaxtLenj+6vsLuF6IeRo9wNktJJv0OB6mUec59nyZZ/Ixw9tcOG5enoZDJzwv3JPpnyNFI3xylm4yssuq0yGRICyAAAAAAAUSxsTIEMTGySEgYhoBoVvkvcYp9V7Iw5r9WvFPszulhF6JdWc98uTs0kcIw4/a+ddA0IpHSwPIZETZNRTk+Ek236JLLLBxsTzhp4e14aeJej9x5PneztRKjs5XpZvv3XQi/2r9Ta3XF/WyC+EYaLUW6ei6mE+8vs7SnpqrbFu8clHda16RSslj+HBv+H3q+rpTyfUuRlO1+S+54na+mnRRCNV9/fWaqmEbJzVspSsnGDctyxhRy1FJJNC7Q7Ssos02mhJ2KM9NHU3WbXJxts2RXCS3PbN8JYS90Z/iuU+t/0WmUnt605v1+3BMZTfTP16HN+lTtulVVGHd0zrjqLbHL8zSk6q4rrLa0228LcuvOMaO23ZHTrYt+o1GorUYtrbVVKala/pBceskc3/AJs73tv+XGdaehPVbVj8z9fImGv55X2PO0Ha0NQ8KuyGVKVbko4trjZsc4c9E/Xnk6LI4ObmvNxXvpthOPOPUjLPIzLT/lj8Gp2Y3clcmU1dBkzZTIt6E30T25dTPjBwXM6dRI42/Evk8rny7ejwzUdMeuPTg6YHLW+fqdcD1+PrGR5+futBiGaMwAASDABgAKJYZBkCGSymSyEkiiUMhKkZzl1ZecGFszk58u5HRxTq1jDxSR6tccI8/SQzL4PSJ4p0pyXs0UiUNM3ZHk4e3a7J6bUV1RcrLKpQiouEX4ltbTk0uE2+p2kWTwT5+N8jW+niXV3W/oUYUOmNCna42OE4xnXHu6a3sl1e5y46bUcVblVTo9VdXZXjXarUXV93OU6+976EXKKWek4+Xmj6RSODteyVijpq5yhO6W2c68bqtOlmyfPRtNRXvNejNePn8r46RlhrtPaU1Zq9BTleB36qaz0UId3Fv+a3/SeTTqI3T078W7WdpLUwk0ts9NVGahtefKNMX/NnzOzRa7Ud3BquqpTnXHuHVZBU5cp2ucsJeGCeeHmXzgVfas3FOdNCthXp+4x4Z1z1FjrgsST25glJry6PJvj9Zqfr+/8Af6KWbdv4fWK7v35azVyn65d0sf6VBHl6TbTT2hruuyWthp0+kKoSeVFesrVJt+eI+h1aftGqq26z9HUO9dqnfW1Keo7qyNUZbEl+adm1e/quTbT6Sm/TT08YWUUwssrxGxOTlGeZ4nmWfHuTb80zPLLx3b6ulpNuXsvS7L6al00XZ1VM3/5rXGTXzirP869T0b1yVpNHCiLjDc90nOc5ydllk31lOT5b4S+El5ETlmSXueZ8vP8AJenXwzxd9UcRj8GiZFTb9kEXk6JNSRz3urZnbyWYXzwmRndRbCbrgvl1Oat8mt6Mql1Z5GX25JHp4/XC10UnZA46Drge5i8rL21QxIC6hgICQwAQBkTZORNkBtk5BsnJCTKRI0QlFs/Lyxk55o01EufjCM63lnm59512Y9Yx16KPU7GzDSxwjbzOvCajmyvZjJKNFCbPHf4g0zven76Lu3uvbiWO9Udzr34279vO3OT09RZti3y+Oi5b9kvU+Csssvhbd3Nmmt08NVq9LoI6W2tLVuE8W22uKjbZum3tjxl/tdRMJnva+PT6+ntGqyc64W1zsreLIQshOVb/AIop5X1OqtRWZJJSljc0knLHTL8z438Oaeqeo0r0+J0aLs50zvisK3UWzrbi5Y8UkqnJ+jnz1PqdbqlTCU2pSUcZUUnLlpcLKzy0c/Jh+PLUrb3HXXPLHfNeaT5T5WeV0Zx6TtWhr/q1qWWnGU4xkmuqw2N6hSfDT+Gn5Fcrlx49+6iYzLJVmnrmsSrg/Co8xXEVJSST8vFFP5WRaemFUdlcVCCcmox6JyeXheXLZpCGRpFPPOzVq3jIaIjTh59Torgayrya4cf7rLLL9HDiLfsRAp/lf2FFG7I2jk1bxnnC9fQ6meT2ndzGHvn+/uc/yM/HFvw47rn1Fq9UKp+EwnDLXB0qG3CXl/U4fjS58vl/Du5r44adFJ1QZy1G8WezHl5N0xkRZWS6hgGQJDAQgM2yWxNibKpPIEjRApMpEDbwn8FbdTa0m65rfN+rFR1RVvQWmXKPPxnbrzvT1KlwUvMmHQqJ2xyVSQAmBZDm1TORs7NVHg8jU6a6Uswu2RxFbHBSXHv16v8AocHLPs6+L/l3QmJ0Sn5wcU01GcHJZTTT6ro0n9Dhoq1W7mVE4JS8pxbeOPjn+/Tb9NvipJ0x4hJx7uxS3SXSOH6l8J4/a0y76jj1nYtb4VNfHnXbdVjhJYXKWEkc/Z/4frqtjbCqyMouT4srmnmO3ndh8L3Or/EpJpTouXOHKMd8fnjnHU9DT9oUxi5yk4Jbt3eRcNuEm859Mr7mky5uS9+lb4YT+3X0ivL2Y6a8mcNXVPdiyLUFmXONq9Xk6k10Rf8AH32y8+lJA2GPcTNGYbyAA2BE3weL2k/1i/8AX/c9qx4TPnZ275zl74Xwef8AMy607fjTvbSlcr6Gj6kRg8Sa67Xj5aKRHwpdVr8q+m9ZvFmFZsj1Y86tYstGcS0WUUAgAoCQJGLIZs0Q4kCEMW0CqVDl0JNa+vKyvNf8My5ctYtcJusboeFGemWGdmqrio5Us+z4kjDS15f0yc+OOqvnl07o9CwhU37DcDp0wSxDcRbSRLJda9F9jTaGCtm070z7tehH6Ovf7m2BYK3CX9JmVhQgkW0pcPD+VkQFpNelbd+2c9FVJSi64NSxlbUs4eVn68hpdDXU5ShHDlhN5b4XTqaZBF/K+kNMiJGiqTBgKTA4O17XGDx5nkaavj/M9DteWVGPvz8GEFhHkfJ7zenwdRe3EV7kRLk8pfUlHofHknHHNzXeVbQNUZQNUdUc1aItGcS0XUUNMQiRWQEMAwLaGRpkCXAnYajAxcHgdT9eMGyG4JmHJx+Xca4Z66cEM2z45SNe0tMnRZGSUlJRjJNTaa3cp7PF9uh1aevu4qK98+/JGrp72Lg8pNp5TafDz1TTRPFx+NlqueW3z1elpi64RnKuc7EnCOo1VeW8JNOa9nw8js7Qm1XGGonCUHNTVeq09uPE+JKxLOPLoei+x8Jbbb4Nfu3W7fhpyfH1M/8ACpbZxdkpuW3E57bJRaeeri/4s/J3eU/bDVcei1mrjJqV2onvhiEbdJp/1U3jbOTrnlrGXhlabtbWRfjnXOMWnNPR6mqWzdiW1rKcv/hdnY7njf3dmFtcp11zlt44X6r2J/QtsVCfcuME1BtqtQ3SzJpKC9HxnzJ+t/UR2vUfiLU1yknVpmspw3XW1OcMbs+KGMpe7/2N9J+JpScFZRCpSUvGtTTZDhLpjl8vHsYRhLO1TqlOKhGrbeotYluXh3+LKfn6+fQuWjnN5jh8ze+N3hkvJ7N/D/59ivjhf0nddK7eaa30OEGo4l3tcm92PLhY5z1OyPalLbWWsY5cJqPOf2sY8jyodk2Ry3GuOdvj7yKcfEsteDn05ZnPsmzMmq25SnnMO6cMc56yTXl8c/St48Knyr3431yxicXuSlHxLxRfRr1LcDwZdnT4c4SnhrMUoSxh+nPPCOdeHfti4Rse1927IuMkvC0k/DjP1Kfin8reT6TaPB89pL7YRnJX3T2rGy5wsWG0lJPG5tZ835jfb2og14KLoeNyebNNKMFz1alCTwufEvgj8N/R5PoMAiKdVCf5Zxk8ReIyTeGsp490a5MdLbBMy0TNCpjxe01maXqmQuEb9oLxQfszHZlZ9Dx+ad16fD6hPhIEwslnHx/yTFnpcM+kcnL/ANV0QNEZQNEdMc9axLRnEssqoBASGMnIwFkaZGR5CF5KTM8jyEtEykzPI9xA2TEzNTDcSLDBO4NwQvaG0ncNSJ2Jlp4vrFP5SZz29jUTzupplnh5qg8r34OrcNSG6PPf4d0z/wCxW1hrGHjDST4z54X2B/h/T8LuUkkklGdkUknlLCljGWejuHuJ8r/JpxPsfTvnuY7v3sPd5ftZz5Lz8jolVF8SipL+JKX9TbcPJW9jBUQScVCKi+sVFJP5RxWdjw5lFyg288Sa/wA01L/M9N4FtRE3B4Gq0bs8aUJpeBLalPC8udsk+mcS544MpW3QlHxWV8xi0pbYvCUV4bY4fHpPr6nuarQQuSU4xmk8x3LO2WGsp+T58jkv7Nt7yudeonXCKUZ1P9ZCcU1zy+JYWMvPV/JpMv5Rp6+iltcdz3NJZeEsvpnBV88p+uX/AFwc0JY5y8/0Kssz/f8Afuc99NI8vtF9JPjDS+5z32J4xwjbtqX6v+eP9TkzhL1weN8i6ysepwdyVpN8L4FAJRfHwhwiepwzWEcXLd5VtA1RnFGiR0RhWkSkyUMlVWQJyGSRWQJyAE5Hky3D3Eoapj3GO4e4ga7h7jJSDcBtuDeZbg3Abbw3GW4NwGu8e4x3BuA33j3GG8FMDfcNTOfePeB0bx7zm3j3gdG8N5z7x94QOjeG85+8DeSN2yGZ94G8hKbqIyWGuMp/Z5MXporyXz5m+8lyM7x42700mdk1thKoFWatk5LSK2hRGhZDJZVeQyRkW4kXkMkbhbghpkDPcBIx3hvGABvDeMAHvDeAAPeG8AAe8N4AAbw3gABuDcAEB94G8AAN494AAbw3gABvDeAEJG8N4ASFvFvACEjcLcABA3BuACQbiXIAJQNwtwwAW4YAB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42" name="Obdélník 16"/>
          <p:cNvSpPr>
            <a:spLocks noChangeArrowheads="1"/>
          </p:cNvSpPr>
          <p:nvPr/>
        </p:nvSpPr>
        <p:spPr bwMode="auto">
          <a:xfrm>
            <a:off x="-3132138" y="6858000"/>
            <a:ext cx="4572001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http://cs.wikipedia.org/wiki/Kyselina_mléčná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827584" y="551723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23556" name="AutoShape 2" descr="data:image/jpeg;base64,/9j/4AAQSkZJRgABAQAAAQABAAD/2wCEAAkGBhANDw0NEA8PDQ0ODQ0PDQ0ODw8NDw0NFBAVFBQQEhIXHCYeFxkjGRISHy8gJigpLCwsFR4yNTwqQSYsLCoBCQoKDgwOFw8PGCwcHB0sKSwsKSwpKSkpKSkpKSkpKSwpKSkpLCkpKSkpNSkpKSkpKSwpLC8pKTUpKikpKTUpKf/AABEIALcBEwMBIgACEQEDEQH/xAAbAAADAQEBAQEAAAAAAAAAAAAAAQIDBAUGB//EADkQAAICAQMBBwICCAUFAAAAAAABAgMRBBIhMQUTIkFRYXGBkQYyFCNCUmKCsfAVoaLB0TNDY3Lh/8QAGQEBAAMBAQAAAAAAAAAAAAAAAAECAwQF/8QAJBEBAQACAgICAgMBAQAAAAAAAAECEQMhEjEEIhNBUWHwMhT/2gAMAwEAAhEDEQA/AP1EAEyUDIZJbFkhLVSHkx3FKQGuR5M1IrIFZAnI8gMBZDIDSGTkMgUBOR5AYCyGQAAAADAAAAAgAAEAAAAIAABAAASwACUFgBiAsTGSyEpYmNksgLIJiYEJWpFKRmMC5zwVuMH+b4JlzZHPQ5fy3yrbwnjHVuDcVOn0M9jOqVhpW4W8lwkZyUl5MbG28e45e8/vA1aSOrcG451aNWAdG4Nxh3g+8A23DyYd4Upga5AzUytxIoBJhkAAMiAAAQAACABDEAAAAUSyiWQJZLKJISQACAaHgEEnhMrldTaZN1MOcszfMl8mi4RGnWZfBw4dunN2ahtQeHh8YYURe1Zy31eeprkWTpmPe2FvWgA8CwXVDgiXTF+ReAAxelj6EvRr3OgMjY5Xo/ch6WXqdoidjgdU15EtyXkz0Qwh5Ieb3w1ed7ri+qTI7iP7q+xOzTmjeaxtLenj+6vsLuF6IeRo9wNktJJv0OB6mUec59nyZZ/Ixw9tcOG5enoZDJzwv3JPpnyNFI3xylm4yssuq0yGRICyAAAAAAAUSxsTIEMTGySEgYhoBoVvkvcYp9V7Iw5r9WvFPszulhF6JdWc98uTs0kcIw4/a+ddA0IpHSwPIZETZNRTk+Ek236JLLLBxsTzhp4e14aeJej9x5PneztRKjs5XpZvv3XQi/2r9Ta3XF/WyC+EYaLUW6ei6mE+8vs7SnpqrbFu8clHda16RSslj+HBv+H3q+rpTyfUuRlO1+S+54na+mnRRCNV9/fWaqmEbJzVspSsnGDctyxhRy1FJJNC7Q7Ssos02mhJ2KM9NHU3WbXJxts2RXCS3PbN8JYS90Z/iuU+t/0WmUnt605v1+3BMZTfTP16HN+lTtulVVGHd0zrjqLbHL8zSk6q4rrLa0228LcuvOMaO23ZHTrYt+o1GorUYtrbVVKala/pBceskc3/AJs73tv+XGdaehPVbVj8z9fImGv55X2PO0Ha0NQ8KuyGVKVbko4trjZsc4c9E/Xnk6LI4ObmvNxXvpthOPOPUjLPIzLT/lj8Gp2Y3clcmU1dBkzZTIt6E30T25dTPjBwXM6dRI42/Evk8rny7ejwzUdMeuPTg6YHLW+fqdcD1+PrGR5+futBiGaMwAASDABgAKJYZBkCGSymSyEkiiUMhKkZzl1ZecGFszk58u5HRxTq1jDxSR6tccI8/SQzL4PSJ4p0pyXs0UiUNM3ZHk4e3a7J6bUV1RcrLKpQiouEX4ltbTk0uE2+p2kWTwT5+N8jW+niXV3W/oUYUOmNCna42OE4xnXHu6a3sl1e5y46bUcVblVTo9VdXZXjXarUXV93OU6+976EXKKWek4+Xmj6RSODteyVijpq5yhO6W2c68bqtOlmyfPRtNRXvNejNePn8r46RlhrtPaU1Zq9BTleB36qaz0UId3Fv+a3/SeTTqI3T078W7WdpLUwk0ts9NVGahtefKNMX/NnzOzRa7Ud3BquqpTnXHuHVZBU5cp2ucsJeGCeeHmXzgVfas3FOdNCthXp+4x4Z1z1FjrgsST25glJry6PJvj9Zqfr+/8Af6KWbdv4fWK7v35azVyn65d0sf6VBHl6TbTT2hruuyWthp0+kKoSeVFesrVJt+eI+h1aftGqq26z9HUO9dqnfW1Keo7qyNUZbEl+adm1e/quTbT6Sm/TT08YWUUwssrxGxOTlGeZ4nmWfHuTb80zPLLx3b6ulpNuXsvS7L6al00XZ1VM3/5rXGTXzirP869T0b1yVpNHCiLjDc90nOc5ydllk31lOT5b4S+El5ETlmSXueZ8vP8AJenXwzxd9UcRj8GiZFTb9kEXk6JNSRz3urZnbyWYXzwmRndRbCbrgvl1Oat8mt6Mql1Z5GX25JHp4/XC10UnZA46Drge5i8rL21QxIC6hgICQwAQBkTZORNkBtk5BsnJCTKRI0QlFs/Lyxk55o01EufjCM63lnm59512Y9Yx16KPU7GzDSxwjbzOvCajmyvZjJKNFCbPHf4g0zven76Lu3uvbiWO9Udzr34279vO3OT09RZti3y+Oi5b9kvU+Csssvhbd3Nmmt08NVq9LoI6W2tLVuE8W22uKjbZum3tjxl/tdRMJnva+PT6+ntGqyc64W1zsreLIQshOVb/AIop5X1OqtRWZJJSljc0knLHTL8z438Oaeqeo0r0+J0aLs50zvisK3UWzrbi5Y8UkqnJ+jnz1PqdbqlTCU2pSUcZUUnLlpcLKzy0c/Jh+PLUrb3HXXPLHfNeaT5T5WeV0Zx6TtWhr/q1qWWnGU4xkmuqw2N6hSfDT+Gn5Fcrlx49+6iYzLJVmnrmsSrg/Co8xXEVJSST8vFFP5WRaemFUdlcVCCcmox6JyeXheXLZpCGRpFPPOzVq3jIaIjTh59Torgayrya4cf7rLLL9HDiLfsRAp/lf2FFG7I2jk1bxnnC9fQ6meT2ndzGHvn+/uc/yM/HFvw47rn1Fq9UKp+EwnDLXB0qG3CXl/U4fjS58vl/Du5r44adFJ1QZy1G8WezHl5N0xkRZWS6hgGQJDAQgM2yWxNibKpPIEjRApMpEDbwn8FbdTa0m65rfN+rFR1RVvQWmXKPPxnbrzvT1KlwUvMmHQqJ2xyVSQAmBZDm1TORs7NVHg8jU6a6Uswu2RxFbHBSXHv16v8AocHLPs6+L/l3QmJ0Sn5wcU01GcHJZTTT6ro0n9Dhoq1W7mVE4JS8pxbeOPjn+/Tb9NvipJ0x4hJx7uxS3SXSOH6l8J4/a0y76jj1nYtb4VNfHnXbdVjhJYXKWEkc/Z/4frqtjbCqyMouT4srmnmO3ndh8L3Or/EpJpTouXOHKMd8fnjnHU9DT9oUxi5yk4Jbt3eRcNuEm859Mr7mky5uS9+lb4YT+3X0ivL2Y6a8mcNXVPdiyLUFmXONq9Xk6k10Rf8AH32y8+lJA2GPcTNGYbyAA2BE3weL2k/1i/8AX/c9qx4TPnZ275zl74Xwef8AMy607fjTvbSlcr6Gj6kRg8Sa67Xj5aKRHwpdVr8q+m9ZvFmFZsj1Y86tYstGcS0WUUAgAoCQJGLIZs0Q4kCEMW0CqVDl0JNa+vKyvNf8My5ctYtcJusboeFGemWGdmqrio5Us+z4kjDS15f0yc+OOqvnl07o9CwhU37DcDp0wSxDcRbSRLJda9F9jTaGCtm070z7tehH6Ovf7m2BYK3CX9JmVhQgkW0pcPD+VkQFpNelbd+2c9FVJSi64NSxlbUs4eVn68hpdDXU5ShHDlhN5b4XTqaZBF/K+kNMiJGiqTBgKTA4O17XGDx5nkaavj/M9DteWVGPvz8GEFhHkfJ7zenwdRe3EV7kRLk8pfUlHofHknHHNzXeVbQNUZQNUdUc1aItGcS0XUUNMQiRWQEMAwLaGRpkCXAnYajAxcHgdT9eMGyG4JmHJx+Xca4Z66cEM2z45SNe0tMnRZGSUlJRjJNTaa3cp7PF9uh1aevu4qK98+/JGrp72Lg8pNp5TafDz1TTRPFx+NlqueW3z1elpi64RnKuc7EnCOo1VeW8JNOa9nw8js7Qm1XGGonCUHNTVeq09uPE+JKxLOPLoei+x8Jbbb4Nfu3W7fhpyfH1M/8ACpbZxdkpuW3E57bJRaeeri/4s/J3eU/bDVcei1mrjJqV2onvhiEbdJp/1U3jbOTrnlrGXhlabtbWRfjnXOMWnNPR6mqWzdiW1rKcv/hdnY7njf3dmFtcp11zlt44X6r2J/QtsVCfcuME1BtqtQ3SzJpKC9HxnzJ+t/UR2vUfiLU1yknVpmspw3XW1OcMbs+KGMpe7/2N9J+JpScFZRCpSUvGtTTZDhLpjl8vHsYRhLO1TqlOKhGrbeotYluXh3+LKfn6+fQuWjnN5jh8ze+N3hkvJ7N/D/59ivjhf0nddK7eaa30OEGo4l3tcm92PLhY5z1OyPalLbWWsY5cJqPOf2sY8jyodk2Ry3GuOdvj7yKcfEsteDn05ZnPsmzMmq25SnnMO6cMc56yTXl8c/St48Knyr3431yxicXuSlHxLxRfRr1LcDwZdnT4c4SnhrMUoSxh+nPPCOdeHfti4Rse1927IuMkvC0k/DjP1Kfin8reT6TaPB89pL7YRnJX3T2rGy5wsWG0lJPG5tZ835jfb2og14KLoeNyebNNKMFz1alCTwufEvgj8N/R5PoMAiKdVCf5Zxk8ReIyTeGsp490a5MdLbBMy0TNCpjxe01maXqmQuEb9oLxQfszHZlZ9Dx+ad16fD6hPhIEwslnHx/yTFnpcM+kcnL/ANV0QNEZQNEdMc9axLRnEssqoBASGMnIwFkaZGR5CF5KTM8jyEtEykzPI9xA2TEzNTDcSLDBO4NwQvaG0ncNSJ2Jlp4vrFP5SZz29jUTzupplnh5qg8r34OrcNSG6PPf4d0z/wCxW1hrGHjDST4z54X2B/h/T8LuUkkklGdkUknlLCljGWejuHuJ8r/JpxPsfTvnuY7v3sPd5ftZz5Lz8jolVF8SipL+JKX9TbcPJW9jBUQScVCKi+sVFJP5RxWdjw5lFyg288Sa/wA01L/M9N4FtRE3B4Gq0bs8aUJpeBLalPC8udsk+mcS544MpW3QlHxWV8xi0pbYvCUV4bY4fHpPr6nuarQQuSU4xmk8x3LO2WGsp+T58jkv7Nt7yudeonXCKUZ1P9ZCcU1zy+JYWMvPV/JpMv5Rp6+iltcdz3NJZeEsvpnBV88p+uX/AFwc0JY5y8/0Kssz/f8Afuc99NI8vtF9JPjDS+5z32J4xwjbtqX6v+eP9TkzhL1weN8i6ysepwdyVpN8L4FAJRfHwhwiepwzWEcXLd5VtA1RnFGiR0RhWkSkyUMlVWQJyGSRWQJyAE5Hky3D3Eoapj3GO4e4ga7h7jJSDcBtuDeZbg3Abbw3GW4NwGu8e4x3BuA33j3GG8FMDfcNTOfePeB0bx7zm3j3gdG8N5z7x94QOjeG85+8DeSN2yGZ94G8hKbqIyWGuMp/Z5MXporyXz5m+8lyM7x42700mdk1thKoFWatk5LSK2hRGhZDJZVeQyRkW4kXkMkbhbghpkDPcBIx3hvGABvDeMAHvDeAAPeG8AAe8N4AAbw3gABuDcAEB94G8AAN494AAbw3gABvDeAEJG8N4ASFvFvACEjcLcABA3BuACQbiXIAJQNwtwwAW4YAB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3557" name="AutoShape 4" descr="data:image/jpeg;base64,/9j/4AAQSkZJRgABAQAAAQABAAD/2wCEAAkGBhANDw0NEA8PDQ0ODQ0PDQ0ODw8NDw0NFBAVFBQQEhIXHCYeFxkjGRISHy8gJigpLCwsFR4yNTwqQSYsLCoBCQoKDgwOFw8PGCwcHB0sKSwsKSwpKSkpKSkpKSkpKSwpKSkpLCkpKSkpNSkpKSkpKSwpLC8pKTUpKikpKTUpKf/AABEIALcBEwMBIgACEQEDEQH/xAAbAAADAQEBAQEAAAAAAAAAAAAAAQIDBAUGB//EADkQAAICAQMBBwICCAUFAAAAAAABAgMRBBIhMQUTIkFRYXGBkQYyFCNCUmKCsfAVoaLB0TNDY3Lh/8QAGQEBAAMBAQAAAAAAAAAAAAAAAAECAwQF/8QAJBEBAQACAgICAgMBAQAAAAAAAAECEQMhEjEEIhNBUWHwMhT/2gAMAwEAAhEDEQA/AP1EAEyUDIZJbFkhLVSHkx3FKQGuR5M1IrIFZAnI8gMBZDIDSGTkMgUBOR5AYCyGQAAAADAAAAAgAAEAAAAIAABAAASwACUFgBiAsTGSyEpYmNksgLIJiYEJWpFKRmMC5zwVuMH+b4JlzZHPQ5fy3yrbwnjHVuDcVOn0M9jOqVhpW4W8lwkZyUl5MbG28e45e8/vA1aSOrcG451aNWAdG4Nxh3g+8A23DyYd4Upga5AzUytxIoBJhkAAMiAAAQAACABDEAAAAUSyiWQJZLKJISQACAaHgEEnhMrldTaZN1MOcszfMl8mi4RGnWZfBw4dunN2ahtQeHh8YYURe1Zy31eeprkWTpmPe2FvWgA8CwXVDgiXTF+ReAAxelj6EvRr3OgMjY5Xo/ch6WXqdoidjgdU15EtyXkz0Qwh5Ieb3w1ed7ri+qTI7iP7q+xOzTmjeaxtLenj+6vsLuF6IeRo9wNktJJv0OB6mUec59nyZZ/Ixw9tcOG5enoZDJzwv3JPpnyNFI3xylm4yssuq0yGRICyAAAAAAAUSxsTIEMTGySEgYhoBoVvkvcYp9V7Iw5r9WvFPszulhF6JdWc98uTs0kcIw4/a+ddA0IpHSwPIZETZNRTk+Ek236JLLLBxsTzhp4e14aeJej9x5PneztRKjs5XpZvv3XQi/2r9Ta3XF/WyC+EYaLUW6ei6mE+8vs7SnpqrbFu8clHda16RSslj+HBv+H3q+rpTyfUuRlO1+S+54na+mnRRCNV9/fWaqmEbJzVspSsnGDctyxhRy1FJJNC7Q7Ssos02mhJ2KM9NHU3WbXJxts2RXCS3PbN8JYS90Z/iuU+t/0WmUnt605v1+3BMZTfTP16HN+lTtulVVGHd0zrjqLbHL8zSk6q4rrLa0228LcuvOMaO23ZHTrYt+o1GorUYtrbVVKala/pBceskc3/AJs73tv+XGdaehPVbVj8z9fImGv55X2PO0Ha0NQ8KuyGVKVbko4trjZsc4c9E/Xnk6LI4ObmvNxXvpthOPOPUjLPIzLT/lj8Gp2Y3clcmU1dBkzZTIt6E30T25dTPjBwXM6dRI42/Evk8rny7ejwzUdMeuPTg6YHLW+fqdcD1+PrGR5+futBiGaMwAASDABgAKJYZBkCGSymSyEkiiUMhKkZzl1ZecGFszk58u5HRxTq1jDxSR6tccI8/SQzL4PSJ4p0pyXs0UiUNM3ZHk4e3a7J6bUV1RcrLKpQiouEX4ltbTk0uE2+p2kWTwT5+N8jW+niXV3W/oUYUOmNCna42OE4xnXHu6a3sl1e5y46bUcVblVTo9VdXZXjXarUXV93OU6+976EXKKWek4+Xmj6RSODteyVijpq5yhO6W2c68bqtOlmyfPRtNRXvNejNePn8r46RlhrtPaU1Zq9BTleB36qaz0UId3Fv+a3/SeTTqI3T078W7WdpLUwk0ts9NVGahtefKNMX/NnzOzRa7Ud3BquqpTnXHuHVZBU5cp2ucsJeGCeeHmXzgVfas3FOdNCthXp+4x4Z1z1FjrgsST25glJry6PJvj9Zqfr+/8Af6KWbdv4fWK7v35azVyn65d0sf6VBHl6TbTT2hruuyWthp0+kKoSeVFesrVJt+eI+h1aftGqq26z9HUO9dqnfW1Keo7qyNUZbEl+adm1e/quTbT6Sm/TT08YWUUwssrxGxOTlGeZ4nmWfHuTb80zPLLx3b6ulpNuXsvS7L6al00XZ1VM3/5rXGTXzirP869T0b1yVpNHCiLjDc90nOc5ydllk31lOT5b4S+El5ETlmSXueZ8vP8AJenXwzxd9UcRj8GiZFTb9kEXk6JNSRz3urZnbyWYXzwmRndRbCbrgvl1Oat8mt6Mql1Z5GX25JHp4/XC10UnZA46Drge5i8rL21QxIC6hgICQwAQBkTZORNkBtk5BsnJCTKRI0QlFs/Lyxk55o01EufjCM63lnm59512Y9Yx16KPU7GzDSxwjbzOvCajmyvZjJKNFCbPHf4g0zven76Lu3uvbiWO9Udzr34279vO3OT09RZti3y+Oi5b9kvU+Csssvhbd3Nmmt08NVq9LoI6W2tLVuE8W22uKjbZum3tjxl/tdRMJnva+PT6+ntGqyc64W1zsreLIQshOVb/AIop5X1OqtRWZJJSljc0knLHTL8z438Oaeqeo0r0+J0aLs50zvisK3UWzrbi5Y8UkqnJ+jnz1PqdbqlTCU2pSUcZUUnLlpcLKzy0c/Jh+PLUrb3HXXPLHfNeaT5T5WeV0Zx6TtWhr/q1qWWnGU4xkmuqw2N6hSfDT+Gn5Fcrlx49+6iYzLJVmnrmsSrg/Co8xXEVJSST8vFFP5WRaemFUdlcVCCcmox6JyeXheXLZpCGRpFPPOzVq3jIaIjTh59Torgayrya4cf7rLLL9HDiLfsRAp/lf2FFG7I2jk1bxnnC9fQ6meT2ndzGHvn+/uc/yM/HFvw47rn1Fq9UKp+EwnDLXB0qG3CXl/U4fjS58vl/Du5r44adFJ1QZy1G8WezHl5N0xkRZWS6hgGQJDAQgM2yWxNibKpPIEjRApMpEDbwn8FbdTa0m65rfN+rFR1RVvQWmXKPPxnbrzvT1KlwUvMmHQqJ2xyVSQAmBZDm1TORs7NVHg8jU6a6Uswu2RxFbHBSXHv16v8AocHLPs6+L/l3QmJ0Sn5wcU01GcHJZTTT6ro0n9Dhoq1W7mVE4JS8pxbeOPjn+/Tb9NvipJ0x4hJx7uxS3SXSOH6l8J4/a0y76jj1nYtb4VNfHnXbdVjhJYXKWEkc/Z/4frqtjbCqyMouT4srmnmO3ndh8L3Or/EpJpTouXOHKMd8fnjnHU9DT9oUxi5yk4Jbt3eRcNuEm859Mr7mky5uS9+lb4YT+3X0ivL2Y6a8mcNXVPdiyLUFmXONq9Xk6k10Rf8AH32y8+lJA2GPcTNGYbyAA2BE3weL2k/1i/8AX/c9qx4TPnZ275zl74Xwef8AMy607fjTvbSlcr6Gj6kRg8Sa67Xj5aKRHwpdVr8q+m9ZvFmFZsj1Y86tYstGcS0WUUAgAoCQJGLIZs0Q4kCEMW0CqVDl0JNa+vKyvNf8My5ctYtcJusboeFGemWGdmqrio5Us+z4kjDS15f0yc+OOqvnl07o9CwhU37DcDp0wSxDcRbSRLJda9F9jTaGCtm070z7tehH6Ovf7m2BYK3CX9JmVhQgkW0pcPD+VkQFpNelbd+2c9FVJSi64NSxlbUs4eVn68hpdDXU5ShHDlhN5b4XTqaZBF/K+kNMiJGiqTBgKTA4O17XGDx5nkaavj/M9DteWVGPvz8GEFhHkfJ7zenwdRe3EV7kRLk8pfUlHofHknHHNzXeVbQNUZQNUdUc1aItGcS0XUUNMQiRWQEMAwLaGRpkCXAnYajAxcHgdT9eMGyG4JmHJx+Xca4Z66cEM2z45SNe0tMnRZGSUlJRjJNTaa3cp7PF9uh1aevu4qK98+/JGrp72Lg8pNp5TafDz1TTRPFx+NlqueW3z1elpi64RnKuc7EnCOo1VeW8JNOa9nw8js7Qm1XGGonCUHNTVeq09uPE+JKxLOPLoei+x8Jbbb4Nfu3W7fhpyfH1M/8ACpbZxdkpuW3E57bJRaeeri/4s/J3eU/bDVcei1mrjJqV2onvhiEbdJp/1U3jbOTrnlrGXhlabtbWRfjnXOMWnNPR6mqWzdiW1rKcv/hdnY7njf3dmFtcp11zlt44X6r2J/QtsVCfcuME1BtqtQ3SzJpKC9HxnzJ+t/UR2vUfiLU1yknVpmspw3XW1OcMbs+KGMpe7/2N9J+JpScFZRCpSUvGtTTZDhLpjl8vHsYRhLO1TqlOKhGrbeotYluXh3+LKfn6+fQuWjnN5jh8ze+N3hkvJ7N/D/59ivjhf0nddK7eaa30OEGo4l3tcm92PLhY5z1OyPalLbWWsY5cJqPOf2sY8jyodk2Ry3GuOdvj7yKcfEsteDn05ZnPsmzMmq25SnnMO6cMc56yTXl8c/St48Knyr3431yxicXuSlHxLxRfRr1LcDwZdnT4c4SnhrMUoSxh+nPPCOdeHfti4Rse1927IuMkvC0k/DjP1Kfin8reT6TaPB89pL7YRnJX3T2rGy5wsWG0lJPG5tZ835jfb2og14KLoeNyebNNKMFz1alCTwufEvgj8N/R5PoMAiKdVCf5Zxk8ReIyTeGsp490a5MdLbBMy0TNCpjxe01maXqmQuEb9oLxQfszHZlZ9Dx+ad16fD6hPhIEwslnHx/yTFnpcM+kcnL/ANV0QNEZQNEdMc9axLRnEssqoBASGMnIwFkaZGR5CF5KTM8jyEtEykzPI9xA2TEzNTDcSLDBO4NwQvaG0ncNSJ2Jlp4vrFP5SZz29jUTzupplnh5qg8r34OrcNSG6PPf4d0z/wCxW1hrGHjDST4z54X2B/h/T8LuUkkklGdkUknlLCljGWejuHuJ8r/JpxPsfTvnuY7v3sPd5ftZz5Lz8jolVF8SipL+JKX9TbcPJW9jBUQScVCKi+sVFJP5RxWdjw5lFyg288Sa/wA01L/M9N4FtRE3B4Gq0bs8aUJpeBLalPC8udsk+mcS544MpW3QlHxWV8xi0pbYvCUV4bY4fHpPr6nuarQQuSU4xmk8x3LO2WGsp+T58jkv7Nt7yudeonXCKUZ1P9ZCcU1zy+JYWMvPV/JpMv5Rp6+iltcdz3NJZeEsvpnBV88p+uX/AFwc0JY5y8/0Kssz/f8Afuc99NI8vtF9JPjDS+5z32J4xwjbtqX6v+eP9TkzhL1weN8i6ysepwdyVpN8L4FAJRfHwhwiepwzWEcXLd5VtA1RnFGiR0RhWkSkyUMlVWQJyGSRWQJyAE5Hky3D3Eoapj3GO4e4ga7h7jJSDcBtuDeZbg3Abbw3GW4NwGu8e4x3BuA33j3GG8FMDfcNTOfePeB0bx7zm3j3gdG8N5z7x94QOjeG85+8DeSN2yGZ94G8hKbqIyWGuMp/Z5MXporyXz5m+8lyM7x42700mdk1thKoFWatk5LSK2hRGhZDJZVeQyRkW4kXkMkbhbghpkDPcBIx3hvGABvDeMAHvDeAAPeG8AAe8N4AAbw3gABuDcAEB94G8AAN494AAbw3gABvDeAEJG8N4ASFvFvACEjcLcABA3BuACQbiXIAJQNwtwwAW4YAB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pic>
        <p:nvPicPr>
          <p:cNvPr id="59398" name="Picture 6" descr="Kyselina mléčn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786174">
            <a:off x="333742" y="926918"/>
            <a:ext cx="3617912" cy="2411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8" descr="http://t1.gstatic.com/images?q=tbn:ANd9GcRPT0zhwlmX9_Zeung4_IcozpDZrgzokcEw-7xRiaYfQYBsofIu-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3645024"/>
            <a:ext cx="4538662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827584" y="6206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479715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pic>
        <p:nvPicPr>
          <p:cNvPr id="8194" name="Picture 2" descr="http://www.femina.cz/uploads/recepty/ostatni/jogur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763299">
            <a:off x="3925633" y="717231"/>
            <a:ext cx="4762500" cy="3162301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7452320" y="3326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Kyselina jablečná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Vzorec, systematický název?</a:t>
            </a:r>
          </a:p>
          <a:p>
            <a:r>
              <a:rPr lang="cs-CZ" dirty="0" smtClean="0"/>
              <a:t>HOOC – CH – CH</a:t>
            </a:r>
            <a:r>
              <a:rPr lang="cs-CZ" sz="2400" dirty="0" smtClean="0"/>
              <a:t>2</a:t>
            </a:r>
            <a:r>
              <a:rPr lang="cs-CZ" dirty="0" smtClean="0"/>
              <a:t> – COOH</a:t>
            </a:r>
          </a:p>
          <a:p>
            <a:pPr>
              <a:buNone/>
            </a:pPr>
            <a:r>
              <a:rPr lang="cs-CZ" dirty="0" smtClean="0"/>
              <a:t>		         OH   	 kyselina </a:t>
            </a:r>
            <a:r>
              <a:rPr lang="cs-CZ" dirty="0" err="1" smtClean="0"/>
              <a:t>hydroxybutandiová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Výskyt: nezralé ovoce, jablka, hrozny</a:t>
            </a:r>
          </a:p>
          <a:p>
            <a:pPr>
              <a:buNone/>
            </a:pPr>
            <a:r>
              <a:rPr lang="cs-CZ" dirty="0" smtClean="0"/>
              <a:t>		    meziprodukt metabolismu rostlin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411760" y="2636912"/>
            <a:ext cx="0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Kyselina vinná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 izomery, opticky aktivní pouze dva</a:t>
            </a:r>
          </a:p>
          <a:p>
            <a:r>
              <a:rPr lang="cs-CZ" dirty="0" smtClean="0"/>
              <a:t> L-vinná: prášek do pečiva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err="1" smtClean="0"/>
              <a:t>vinan</a:t>
            </a:r>
            <a:r>
              <a:rPr lang="cs-CZ" dirty="0" smtClean="0"/>
              <a:t> </a:t>
            </a:r>
            <a:r>
              <a:rPr lang="cs-CZ" dirty="0" err="1" smtClean="0"/>
              <a:t>draselno</a:t>
            </a:r>
            <a:r>
              <a:rPr lang="cs-CZ" dirty="0" smtClean="0"/>
              <a:t>-sodný – Fehlingův 						    roztok </a:t>
            </a:r>
          </a:p>
          <a:p>
            <a:r>
              <a:rPr lang="cs-CZ" dirty="0" smtClean="0"/>
              <a:t>D-vinná: „vinný kámen“ (kyselá draselná sůl)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Vzorec, systematický název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K. 2-hydroxypropan-1,2,3-trikarboxylová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Výskyt: citrusové plody, rybíz, brusinky, 						        borůvky</a:t>
            </a:r>
          </a:p>
          <a:p>
            <a:pPr>
              <a:buNone/>
            </a:pPr>
            <a:r>
              <a:rPr lang="cs-CZ" dirty="0" smtClean="0"/>
              <a:t>    meziprodukt metabolismu (</a:t>
            </a:r>
            <a:r>
              <a:rPr lang="cs-CZ" dirty="0" err="1" smtClean="0"/>
              <a:t>Krebsův</a:t>
            </a:r>
            <a:r>
              <a:rPr lang="cs-CZ" dirty="0" smtClean="0"/>
              <a:t> –citrátový cyklus)</a:t>
            </a:r>
          </a:p>
          <a:p>
            <a:r>
              <a:rPr lang="cs-CZ" dirty="0" smtClean="0"/>
              <a:t>Výroba: kvašení cukerných roztoků – melasa</a:t>
            </a:r>
          </a:p>
          <a:p>
            <a:r>
              <a:rPr lang="cs-CZ" dirty="0" smtClean="0"/>
              <a:t>(</a:t>
            </a:r>
            <a:r>
              <a:rPr lang="cs-CZ" dirty="0" err="1" smtClean="0"/>
              <a:t>Aspergillus</a:t>
            </a:r>
            <a:r>
              <a:rPr lang="cs-CZ" dirty="0" smtClean="0"/>
              <a:t> </a:t>
            </a:r>
            <a:r>
              <a:rPr lang="cs-CZ" dirty="0" err="1" smtClean="0"/>
              <a:t>niger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Kyselina citronová  </a:t>
            </a: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E </a:t>
            </a:r>
            <a:r>
              <a:rPr lang="cs-CZ" dirty="0" smtClean="0">
                <a:solidFill>
                  <a:srgbClr val="C00000"/>
                </a:solidFill>
              </a:rPr>
              <a:t>330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1506" name="Picture 2" descr="http://vydavatelstvi.vscht.cz/echo/organika/trivial-citronova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560124"/>
            <a:ext cx="2232248" cy="17887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8172400" y="2204864"/>
            <a:ext cx="9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Vlastnosti: bezbarvá, krystalická látka, dobře 		    rozpustná ve vodě, kyselá chuť</a:t>
            </a:r>
          </a:p>
          <a:p>
            <a:endParaRPr lang="cs-CZ" dirty="0" smtClean="0"/>
          </a:p>
          <a:p>
            <a:r>
              <a:rPr lang="cs-CZ" dirty="0" smtClean="0"/>
              <a:t>Použití: textilní průmysl – barvení (citráty)</a:t>
            </a:r>
          </a:p>
          <a:p>
            <a:pPr>
              <a:buNone/>
            </a:pPr>
            <a:r>
              <a:rPr lang="cs-CZ" dirty="0" smtClean="0"/>
              <a:t>		         potravinářství – nápoje, cukrářské 				        výrobky </a:t>
            </a:r>
          </a:p>
          <a:p>
            <a:pPr>
              <a:buNone/>
            </a:pPr>
            <a:r>
              <a:rPr lang="cs-CZ" dirty="0" smtClean="0"/>
              <a:t>		         lékařství – odběry krve (váže 			vápenaté ionty, brání srážení krve)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7652" name="Picture 2" descr="http://www.zdravinadlani.cz/obrazky/zdravi_na_dlani/strava/ovoce/20031108-045(PB080280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260350"/>
            <a:ext cx="4535487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4" name="Picture 4" descr="http://upload.wikimedia.org/wikipedia/commons/7/7a/Citric-acid-3D-ball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578785"/>
            <a:ext cx="5400600" cy="3116960"/>
          </a:xfrm>
          <a:prstGeom prst="rect">
            <a:avLst/>
          </a:prstGeom>
          <a:solidFill>
            <a:srgbClr val="FFFF66"/>
          </a:solidFill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0" y="404664"/>
            <a:ext cx="755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9" name="Zástupný symbol pro obsah 8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24328" y="3645024"/>
            <a:ext cx="755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286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8676" name="Picture 2" descr="http://www.kandlekaz.com.au/images/item%200009%20citric%20aci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124744"/>
            <a:ext cx="6768752" cy="4956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79512" y="155679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Kyselina salicylová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Systematický název?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K. 2-hydroxybenzoová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Vrba – </a:t>
            </a:r>
            <a:r>
              <a:rPr lang="cs-CZ" dirty="0" err="1" smtClean="0"/>
              <a:t>Salix</a:t>
            </a:r>
            <a:endParaRPr lang="cs-CZ" dirty="0" smtClean="0"/>
          </a:p>
          <a:p>
            <a:r>
              <a:rPr lang="cs-CZ" dirty="0" smtClean="0"/>
              <a:t>Vlastnosti: krystalická</a:t>
            </a:r>
          </a:p>
          <a:p>
            <a:pPr>
              <a:buNone/>
            </a:pPr>
            <a:r>
              <a:rPr lang="cs-CZ" dirty="0" smtClean="0"/>
              <a:t>			    bezbarvá</a:t>
            </a:r>
          </a:p>
          <a:p>
            <a:pPr>
              <a:buNone/>
            </a:pPr>
            <a:r>
              <a:rPr lang="cs-CZ" dirty="0" smtClean="0"/>
              <a:t>			    silnější než benzoová</a:t>
            </a:r>
          </a:p>
          <a:p>
            <a:pPr>
              <a:buNone/>
            </a:pPr>
            <a:r>
              <a:rPr lang="cs-CZ" dirty="0" smtClean="0"/>
              <a:t>Umíte vysvětlit, proč? </a:t>
            </a:r>
            <a:endParaRPr lang="cs-CZ" dirty="0"/>
          </a:p>
        </p:txBody>
      </p:sp>
      <p:pic>
        <p:nvPicPr>
          <p:cNvPr id="18434" name="Picture 2" descr="http://upload.wikimedia.org/wikipedia/commons/thumb/8/8e/Salicylic-acid-skeletal.svg/220px-Salicylic-acid-skeletal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556792"/>
            <a:ext cx="2095500" cy="22860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84368" y="321297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433467"/>
          </a:xfrm>
        </p:spPr>
        <p:txBody>
          <a:bodyPr>
            <a:noAutofit/>
          </a:bodyPr>
          <a:lstStyle/>
          <a:p>
            <a:r>
              <a:rPr lang="cs-CZ" sz="3600" dirty="0" smtClean="0"/>
              <a:t>Použití: antiseptikum – bakteriostatické účinky</a:t>
            </a:r>
          </a:p>
          <a:p>
            <a:pPr>
              <a:buNone/>
            </a:pPr>
            <a:r>
              <a:rPr lang="cs-CZ" sz="3600" dirty="0" smtClean="0"/>
              <a:t>salicylan </a:t>
            </a:r>
            <a:r>
              <a:rPr lang="cs-CZ" sz="3600" dirty="0" smtClean="0"/>
              <a:t>sodný – léčba 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revmatismu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Kyselina acetylsalicylová</a:t>
            </a:r>
          </a:p>
          <a:p>
            <a:pPr>
              <a:buNone/>
            </a:pPr>
            <a:r>
              <a:rPr lang="cs-CZ" sz="3600" dirty="0" smtClean="0"/>
              <a:t>Acylpyrin – analgetikum, antipyretikum, antiflogistikum</a:t>
            </a:r>
          </a:p>
          <a:p>
            <a:pPr>
              <a:buNone/>
            </a:pPr>
            <a:r>
              <a:rPr lang="cs-CZ" sz="3600" dirty="0" smtClean="0"/>
              <a:t>Napište vzorec!</a:t>
            </a:r>
            <a:endParaRPr lang="cs-CZ" sz="36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Kyselina </a:t>
            </a:r>
            <a:r>
              <a:rPr lang="cs-CZ" sz="3600" i="1" dirty="0" smtClean="0">
                <a:solidFill>
                  <a:srgbClr val="FF0000"/>
                </a:solidFill>
              </a:rPr>
              <a:t>p</a:t>
            </a:r>
            <a:r>
              <a:rPr lang="cs-CZ" sz="3600" dirty="0" smtClean="0">
                <a:solidFill>
                  <a:srgbClr val="FF0000"/>
                </a:solidFill>
              </a:rPr>
              <a:t>-</a:t>
            </a:r>
            <a:r>
              <a:rPr lang="cs-CZ" sz="3600" dirty="0" err="1" smtClean="0">
                <a:solidFill>
                  <a:srgbClr val="FF0000"/>
                </a:solidFill>
              </a:rPr>
              <a:t>aminosalicylová</a:t>
            </a:r>
            <a:r>
              <a:rPr lang="cs-CZ" sz="3600" dirty="0" smtClean="0">
                <a:solidFill>
                  <a:srgbClr val="FF0000"/>
                </a:solidFill>
              </a:rPr>
              <a:t>  </a:t>
            </a:r>
            <a:r>
              <a:rPr lang="cs-CZ" sz="3600" dirty="0" smtClean="0"/>
              <a:t>PAS – léčba 						tuberkulózy</a:t>
            </a:r>
            <a:endParaRPr lang="cs-CZ" sz="3600" dirty="0">
              <a:solidFill>
                <a:srgbClr val="FF0000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724128" y="1556792"/>
            <a:ext cx="3096344" cy="2286001"/>
            <a:chOff x="5724128" y="1556792"/>
            <a:chExt cx="3096344" cy="2286001"/>
          </a:xfrm>
          <a:solidFill>
            <a:schemeClr val="bg1"/>
          </a:solidFill>
        </p:grpSpPr>
        <p:pic>
          <p:nvPicPr>
            <p:cNvPr id="4" name="Picture 2" descr="http://upload.wikimedia.org/wikipedia/commons/thumb/8/8e/Salicylic-acid-skeletal.svg/220px-Salicylic-acid-skeletal.svg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724128" y="1556792"/>
              <a:ext cx="2095500" cy="2286001"/>
            </a:xfrm>
            <a:prstGeom prst="rect">
              <a:avLst/>
            </a:prstGeom>
            <a:grpFill/>
          </p:spPr>
        </p:pic>
        <p:sp>
          <p:nvSpPr>
            <p:cNvPr id="5" name="TextovéPole 4"/>
            <p:cNvSpPr txBox="1"/>
            <p:nvPr/>
          </p:nvSpPr>
          <p:spPr>
            <a:xfrm>
              <a:off x="7524328" y="2276872"/>
              <a:ext cx="1296144" cy="646331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OCH</a:t>
              </a:r>
              <a:r>
                <a:rPr lang="cs-CZ" sz="2400" dirty="0" smtClean="0"/>
                <a:t>3</a:t>
              </a:r>
              <a:endParaRPr lang="cs-CZ" sz="2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17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31748" name="Picture 2" descr="http://dugi.xf.cz/Chemie/pictures/Kyselina%20salicylov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24744"/>
            <a:ext cx="2872205" cy="2520280"/>
          </a:xfrm>
          <a:prstGeom prst="rect">
            <a:avLst/>
          </a:prstGeom>
          <a:solidFill>
            <a:srgbClr val="FFFF66"/>
          </a:solidFill>
          <a:ln w="9525">
            <a:noFill/>
            <a:miter lim="800000"/>
            <a:headEnd/>
            <a:tailEnd/>
          </a:ln>
        </p:spPr>
      </p:pic>
      <p:pic>
        <p:nvPicPr>
          <p:cNvPr id="64516" name="Picture 4" descr="http://www.percom.cz/naplasti/img/naplasti/V_na%20kuri%20oka%20popi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404664"/>
            <a:ext cx="5715000" cy="329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8" name="Picture 6" descr="http://www.percom.cz/naplasti/img/naplasti/M_na%20kuri%20oka%204ks_sacek_3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74765">
            <a:off x="6365339" y="3684243"/>
            <a:ext cx="214312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179512" y="13407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46531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33265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27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8194" name="Picture 2" descr="http://www.dreviny-okrasne.cz/foto/listnace/salix_ba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836712"/>
            <a:ext cx="6336704" cy="475252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835696" y="630932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obr,. 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37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33799" name="Picture 6" descr="http://www.3dchem.com/imagesofmolecules/Aspir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133600"/>
            <a:ext cx="3825875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2" name="Picture 2" descr="http://www.samoleceni.cz/ext/products/859032200044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818561">
            <a:off x="4711230" y="1749781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7524328" y="13407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23488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Kyselina 3,4,5-</a:t>
            </a:r>
            <a:r>
              <a:rPr lang="cs-CZ" dirty="0" err="1" smtClean="0"/>
              <a:t>trihydroxybenzoová</a:t>
            </a:r>
            <a:endParaRPr lang="cs-CZ" dirty="0" smtClean="0"/>
          </a:p>
          <a:p>
            <a:r>
              <a:rPr lang="cs-CZ" dirty="0" smtClean="0"/>
              <a:t>Napište vzorec!</a:t>
            </a:r>
          </a:p>
          <a:p>
            <a:endParaRPr lang="cs-CZ" dirty="0" smtClean="0"/>
          </a:p>
          <a:p>
            <a:r>
              <a:rPr lang="cs-CZ" dirty="0" smtClean="0"/>
              <a:t>Výskyt: dubová kůra, duběnky, listy čajovníku</a:t>
            </a:r>
          </a:p>
          <a:p>
            <a:r>
              <a:rPr lang="cs-CZ" dirty="0" smtClean="0"/>
              <a:t>Složka taninu – svíravé účinky</a:t>
            </a:r>
          </a:p>
          <a:p>
            <a:endParaRPr lang="cs-CZ" dirty="0" smtClean="0"/>
          </a:p>
          <a:p>
            <a:r>
              <a:rPr lang="cs-CZ" dirty="0" smtClean="0"/>
              <a:t>Vlastnosti: bezbarvá, krystalická látka</a:t>
            </a:r>
          </a:p>
          <a:p>
            <a:pPr>
              <a:buNone/>
            </a:pPr>
            <a:r>
              <a:rPr lang="cs-CZ" dirty="0" smtClean="0"/>
              <a:t>			    redukční účinky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Kyselina </a:t>
            </a:r>
            <a:r>
              <a:rPr lang="cs-CZ" dirty="0" err="1" smtClean="0">
                <a:solidFill>
                  <a:srgbClr val="C00000"/>
                </a:solidFill>
              </a:rPr>
              <a:t>gallová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028384" y="1052736"/>
            <a:ext cx="936000" cy="6480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6228184" y="332656"/>
            <a:ext cx="2743572" cy="2880320"/>
            <a:chOff x="6228184" y="332656"/>
            <a:chExt cx="2743572" cy="2880320"/>
          </a:xfrm>
        </p:grpSpPr>
        <p:grpSp>
          <p:nvGrpSpPr>
            <p:cNvPr id="27" name="Skupina 26"/>
            <p:cNvGrpSpPr/>
            <p:nvPr/>
          </p:nvGrpSpPr>
          <p:grpSpPr>
            <a:xfrm>
              <a:off x="6228184" y="332656"/>
              <a:ext cx="2743572" cy="2880320"/>
              <a:chOff x="6228184" y="332656"/>
              <a:chExt cx="2743572" cy="2880320"/>
            </a:xfrm>
          </p:grpSpPr>
          <p:pic>
            <p:nvPicPr>
              <p:cNvPr id="4" name="Picture 2" descr="http://upload.wikimedia.org/wikipedia/commons/thumb/8/8e/Salicylic-acid-skeletal.svg/220px-Salicylic-acid-skeletal.svg.png">
                <a:hlinkClick r:id="rId2"/>
              </p:cNvPr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876256" y="332656"/>
                <a:ext cx="2095500" cy="2286001"/>
              </a:xfrm>
              <a:prstGeom prst="rect">
                <a:avLst/>
              </a:prstGeom>
              <a:solidFill>
                <a:schemeClr val="bg1"/>
              </a:solidFill>
            </p:spPr>
          </p:pic>
          <p:pic>
            <p:nvPicPr>
              <p:cNvPr id="5" name="Picture 2" descr="http://upload.wikimedia.org/wikipedia/commons/thumb/8/8e/Salicylic-acid-skeletal.svg/220px-Salicylic-acid-skeletal.svg.png">
                <a:hlinkClick r:id="rId2"/>
              </p:cNvPr>
              <p:cNvPicPr>
                <a:picLocks noChangeAspect="1" noChangeArrowheads="1"/>
              </p:cNvPicPr>
              <p:nvPr/>
            </p:nvPicPr>
            <p:blipFill rotWithShape="1">
              <a:blip r:embed="rId3" cstate="print"/>
              <a:srcRect l="72646" t="36704" r="-5862" b="45398"/>
              <a:stretch/>
            </p:blipFill>
            <p:spPr bwMode="auto">
              <a:xfrm>
                <a:off x="8268453" y="2299768"/>
                <a:ext cx="696035" cy="409152"/>
              </a:xfrm>
              <a:prstGeom prst="rect">
                <a:avLst/>
              </a:prstGeom>
              <a:solidFill>
                <a:schemeClr val="bg1"/>
              </a:solidFill>
            </p:spPr>
          </p:pic>
          <p:pic>
            <p:nvPicPr>
              <p:cNvPr id="6" name="Picture 2" descr="http://upload.wikimedia.org/wikipedia/commons/thumb/8/8e/Salicylic-acid-skeletal.svg/220px-Salicylic-acid-skeletal.svg.png">
                <a:hlinkClick r:id="rId2"/>
              </p:cNvPr>
              <p:cNvPicPr>
                <a:picLocks noChangeAspect="1" noChangeArrowheads="1"/>
              </p:cNvPicPr>
              <p:nvPr/>
            </p:nvPicPr>
            <p:blipFill rotWithShape="1">
              <a:blip r:embed="rId3" cstate="print"/>
              <a:srcRect l="72646" t="36704" r="-5862" b="45398"/>
              <a:stretch/>
            </p:blipFill>
            <p:spPr bwMode="auto">
              <a:xfrm rot="10800000">
                <a:off x="6228184" y="2371776"/>
                <a:ext cx="696035" cy="409152"/>
              </a:xfrm>
              <a:prstGeom prst="rect">
                <a:avLst/>
              </a:prstGeom>
              <a:solidFill>
                <a:schemeClr val="bg1"/>
              </a:solidFill>
            </p:spPr>
          </p:pic>
          <p:pic>
            <p:nvPicPr>
              <p:cNvPr id="7" name="Picture 2" descr="http://upload.wikimedia.org/wikipedia/commons/thumb/8/8e/Salicylic-acid-skeletal.svg/220px-Salicylic-acid-skeletal.svg.png">
                <a:hlinkClick r:id="rId2"/>
              </p:cNvPr>
              <p:cNvPicPr>
                <a:picLocks noChangeAspect="1" noChangeArrowheads="1"/>
              </p:cNvPicPr>
              <p:nvPr/>
            </p:nvPicPr>
            <p:blipFill rotWithShape="1">
              <a:blip r:embed="rId3" cstate="print"/>
              <a:srcRect l="72646" t="36704" r="-5862" b="45398"/>
              <a:stretch/>
            </p:blipFill>
            <p:spPr bwMode="auto">
              <a:xfrm>
                <a:off x="7332349" y="2803824"/>
                <a:ext cx="696035" cy="409152"/>
              </a:xfrm>
              <a:prstGeom prst="rect">
                <a:avLst/>
              </a:prstGeom>
              <a:solidFill>
                <a:schemeClr val="bg1"/>
              </a:solidFill>
            </p:spPr>
          </p:pic>
          <p:cxnSp>
            <p:nvCxnSpPr>
              <p:cNvPr id="11" name="Přímá spojnice 10"/>
              <p:cNvCxnSpPr/>
              <p:nvPr/>
            </p:nvCxnSpPr>
            <p:spPr>
              <a:xfrm>
                <a:off x="8028384" y="2293246"/>
                <a:ext cx="194392" cy="1161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 flipV="1">
                <a:off x="6862334" y="2293246"/>
                <a:ext cx="202103" cy="211098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7524328" y="2564904"/>
                <a:ext cx="0" cy="299462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8" name="TextovéPole 27"/>
            <p:cNvSpPr txBox="1"/>
            <p:nvPr/>
          </p:nvSpPr>
          <p:spPr>
            <a:xfrm>
              <a:off x="8064488" y="1187460"/>
              <a:ext cx="900000" cy="64800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Použití: antrachinonová barviva</a:t>
            </a:r>
          </a:p>
          <a:p>
            <a:pPr>
              <a:buNone/>
            </a:pPr>
            <a:r>
              <a:rPr lang="cs-CZ" dirty="0" smtClean="0"/>
              <a:t>		        kožní lékařství</a:t>
            </a:r>
          </a:p>
          <a:p>
            <a:pPr>
              <a:buNone/>
            </a:pPr>
            <a:r>
              <a:rPr lang="cs-CZ" dirty="0" smtClean="0"/>
              <a:t>		        tanin: barvení vlny</a:t>
            </a:r>
          </a:p>
          <a:p>
            <a:pPr>
              <a:buNone/>
            </a:pPr>
            <a:r>
              <a:rPr lang="cs-CZ" dirty="0" smtClean="0"/>
              <a:t>				střevní choroby</a:t>
            </a:r>
          </a:p>
          <a:p>
            <a:pPr>
              <a:buNone/>
            </a:pPr>
            <a:r>
              <a:rPr lang="cs-CZ" dirty="0" smtClean="0"/>
              <a:t>				popáleniny</a:t>
            </a:r>
          </a:p>
          <a:p>
            <a:pPr>
              <a:buNone/>
            </a:pPr>
            <a:r>
              <a:rPr lang="cs-CZ" dirty="0" smtClean="0"/>
              <a:t>(dříve – z duběnek, tanin a železitá sůl – černý inkoust)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58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35844" name="Picture 2" descr="http://www.rostliny-semena.cz/galerie/B_126298469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60648"/>
            <a:ext cx="4589463" cy="3563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90" name="Picture 6" descr="Cynips quercusfolii gall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3645024"/>
            <a:ext cx="4597400" cy="298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5364088" y="141277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16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96336" y="31409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17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407707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čajovník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6093296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duběnka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Literatura</a:t>
            </a:r>
          </a:p>
          <a:p>
            <a:r>
              <a:rPr lang="cs-CZ" sz="2000" dirty="0" smtClean="0"/>
              <a:t>M. </a:t>
            </a:r>
            <a:r>
              <a:rPr lang="cs-CZ" sz="2000" dirty="0" err="1" smtClean="0"/>
              <a:t>Kodíček</a:t>
            </a:r>
            <a:r>
              <a:rPr lang="cs-CZ" sz="2000" dirty="0" smtClean="0"/>
              <a:t>: Chemie pro gymnázia v testových otázkách, SPN a.s., Praha 1998. </a:t>
            </a:r>
          </a:p>
          <a:p>
            <a:r>
              <a:rPr lang="cs-CZ" sz="2000" dirty="0" smtClean="0"/>
              <a:t>J. Pacák, J. Čipera, J. </a:t>
            </a:r>
            <a:r>
              <a:rPr lang="cs-CZ" sz="2000" dirty="0" err="1" smtClean="0"/>
              <a:t>Halbych</a:t>
            </a:r>
            <a:r>
              <a:rPr lang="cs-CZ" sz="2000" dirty="0" smtClean="0"/>
              <a:t>, P. </a:t>
            </a:r>
            <a:r>
              <a:rPr lang="cs-CZ" sz="2000" dirty="0" err="1" smtClean="0"/>
              <a:t>Hrnčiar</a:t>
            </a:r>
            <a:r>
              <a:rPr lang="cs-CZ" sz="2000" dirty="0" smtClean="0"/>
              <a:t>, J. Kopřiva: Chemie pro II. Ročník gymnázií, SPN, Praha 1985</a:t>
            </a:r>
          </a:p>
          <a:p>
            <a:r>
              <a:rPr lang="cs-CZ" sz="2000" dirty="0" smtClean="0"/>
              <a:t>J. Blažek, V. </a:t>
            </a:r>
            <a:r>
              <a:rPr lang="cs-CZ" sz="2000" dirty="0" err="1" smtClean="0"/>
              <a:t>Flemr</a:t>
            </a:r>
            <a:r>
              <a:rPr lang="cs-CZ" sz="2000" dirty="0" smtClean="0"/>
              <a:t>, K. Kolář, F. Liška, F. Zemánek: Přehled chemického názvosloví, SPN, a. s., Praha 2004</a:t>
            </a:r>
          </a:p>
          <a:p>
            <a:endParaRPr lang="cs-CZ" sz="2000" dirty="0" smtClean="0"/>
          </a:p>
          <a:p>
            <a:r>
              <a:rPr lang="cs-CZ" sz="2800" dirty="0" smtClean="0"/>
              <a:t>Zdroje obrázků</a:t>
            </a:r>
            <a:endParaRPr lang="cs-CZ" sz="2000" dirty="0" smtClean="0"/>
          </a:p>
          <a:p>
            <a:r>
              <a:rPr lang="cs-CZ" sz="2000" dirty="0" smtClean="0"/>
              <a:t>Obr. 1: NEZNÁMÝ. </a:t>
            </a:r>
            <a:r>
              <a:rPr lang="cs-CZ" sz="2000" i="1" dirty="0" smtClean="0"/>
              <a:t>http://cs.wikipedia.org/wiki/Optick%C3%BD_izomer</a:t>
            </a:r>
            <a:r>
              <a:rPr lang="cs-CZ" sz="2000" dirty="0" smtClean="0"/>
              <a:t> [online]. [cit. 7.4.2013]. Dostupný na WWW: </a:t>
            </a:r>
            <a:r>
              <a:rPr lang="cs-CZ" sz="2000" dirty="0" smtClean="0">
                <a:hlinkClick r:id="rId2"/>
              </a:rPr>
              <a:t>http://upload.wikimedia.org/wikipedia/commons/6/65/D%2BL-Alanine.gif</a:t>
            </a:r>
            <a:endParaRPr lang="cs-CZ" sz="2000" dirty="0" smtClean="0"/>
          </a:p>
          <a:p>
            <a:r>
              <a:rPr lang="cs-CZ" sz="2000" dirty="0" smtClean="0"/>
              <a:t>Obr. 2: VÁCLAV SLOVÁK. </a:t>
            </a:r>
            <a:r>
              <a:rPr lang="cs-CZ" sz="2000" i="1" dirty="0" smtClean="0"/>
              <a:t>http://cs.wikipedia.org/wiki/Komplexn%C3%AD_slou%C4%8Denina</a:t>
            </a:r>
            <a:r>
              <a:rPr lang="cs-CZ" sz="2000" dirty="0" smtClean="0"/>
              <a:t> [online]. [cit. 7.4.2013]. Dostupný na WWW: </a:t>
            </a:r>
            <a:r>
              <a:rPr lang="cs-CZ" sz="2000" dirty="0" smtClean="0">
                <a:hlinkClick r:id="rId3"/>
              </a:rPr>
              <a:t>http://upload.wikimedia.org/wikipedia/commons/thumb/7/7d/Optick%C3%A1_chiralita.JPG/800px-Optick%C3%A1_chiralita.JPG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336704"/>
          </a:xfrm>
        </p:spPr>
        <p:txBody>
          <a:bodyPr>
            <a:normAutofit lnSpcReduction="10000"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Obr. 5:NEZNÁMÝ. </a:t>
            </a:r>
            <a:r>
              <a:rPr lang="cs-CZ" sz="2000" i="1" dirty="0" smtClean="0"/>
              <a:t>http://www.</a:t>
            </a:r>
            <a:r>
              <a:rPr lang="cs-CZ" sz="2000" i="1" dirty="0" err="1" smtClean="0"/>
              <a:t>ireceptar.cz</a:t>
            </a:r>
            <a:r>
              <a:rPr lang="cs-CZ" sz="2000" i="1" dirty="0" smtClean="0"/>
              <a:t>/</a:t>
            </a:r>
            <a:r>
              <a:rPr lang="cs-CZ" sz="2000" i="1" dirty="0" err="1" smtClean="0"/>
              <a:t>vareni</a:t>
            </a:r>
            <a:r>
              <a:rPr lang="cs-CZ" sz="2000" i="1" dirty="0" smtClean="0"/>
              <a:t>-a-recepty/zelenina/</a:t>
            </a:r>
            <a:r>
              <a:rPr lang="cs-CZ" sz="2000" i="1" dirty="0" err="1" smtClean="0"/>
              <a:t>nakladame</a:t>
            </a:r>
            <a:r>
              <a:rPr lang="cs-CZ" sz="2000" i="1" dirty="0" smtClean="0"/>
              <a:t>-zeli/</a:t>
            </a:r>
            <a:r>
              <a:rPr lang="cs-CZ" sz="2000" dirty="0" smtClean="0"/>
              <a:t> [online]. [cit. 15.4.2013]. Dostupný na WWW: 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ireceptar.cz</a:t>
            </a:r>
            <a:r>
              <a:rPr lang="cs-CZ" sz="2000" dirty="0" smtClean="0">
                <a:hlinkClick r:id="rId2"/>
              </a:rPr>
              <a:t>/res/data/118/014346.jpg</a:t>
            </a:r>
            <a:endParaRPr lang="cs-CZ" sz="2000" dirty="0" smtClean="0"/>
          </a:p>
          <a:p>
            <a:r>
              <a:rPr lang="cs-CZ" sz="2000" dirty="0" smtClean="0"/>
              <a:t>Obr. 6: NEZNÁMÝ. </a:t>
            </a:r>
            <a:r>
              <a:rPr lang="cs-CZ" sz="2000" i="1" dirty="0" smtClean="0"/>
              <a:t>http://www.</a:t>
            </a:r>
            <a:r>
              <a:rPr lang="cs-CZ" sz="2000" i="1" dirty="0" err="1" smtClean="0"/>
              <a:t>femina.cz</a:t>
            </a:r>
            <a:r>
              <a:rPr lang="cs-CZ" sz="2000" i="1" dirty="0" smtClean="0"/>
              <a:t>/</a:t>
            </a:r>
            <a:r>
              <a:rPr lang="cs-CZ" sz="2000" i="1" dirty="0" err="1" smtClean="0"/>
              <a:t>uploads</a:t>
            </a:r>
            <a:r>
              <a:rPr lang="cs-CZ" sz="2000" i="1" dirty="0" smtClean="0"/>
              <a:t>/recepty/</a:t>
            </a:r>
            <a:r>
              <a:rPr lang="cs-CZ" sz="2000" i="1" dirty="0" err="1" smtClean="0"/>
              <a:t>ostatni</a:t>
            </a:r>
            <a:r>
              <a:rPr lang="cs-CZ" sz="2000" i="1" dirty="0" smtClean="0"/>
              <a:t>/jogurt.</a:t>
            </a:r>
            <a:r>
              <a:rPr lang="cs-CZ" sz="2000" i="1" dirty="0" err="1" smtClean="0"/>
              <a:t>jpg</a:t>
            </a:r>
            <a:r>
              <a:rPr lang="cs-CZ" sz="2000" dirty="0" smtClean="0"/>
              <a:t> [online]. [cit. 15.4.2013]. Dostupný na WWW: </a:t>
            </a: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femina.cz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uploads</a:t>
            </a:r>
            <a:r>
              <a:rPr lang="cs-CZ" sz="2000" dirty="0" smtClean="0">
                <a:hlinkClick r:id="rId3"/>
              </a:rPr>
              <a:t>/recepty/</a:t>
            </a:r>
            <a:r>
              <a:rPr lang="cs-CZ" sz="2000" dirty="0" err="1" smtClean="0">
                <a:hlinkClick r:id="rId3"/>
              </a:rPr>
              <a:t>ostatni</a:t>
            </a:r>
            <a:r>
              <a:rPr lang="cs-CZ" sz="2000" dirty="0" smtClean="0">
                <a:hlinkClick r:id="rId3"/>
              </a:rPr>
              <a:t>/jogurt.</a:t>
            </a:r>
            <a:r>
              <a:rPr lang="cs-CZ" sz="2000" dirty="0" err="1" smtClean="0">
                <a:hlinkClick r:id="rId3"/>
              </a:rPr>
              <a:t>jpg</a:t>
            </a:r>
            <a:endParaRPr lang="cs-CZ" sz="2000" dirty="0" smtClean="0"/>
          </a:p>
          <a:p>
            <a:r>
              <a:rPr lang="cs-CZ" sz="2000" dirty="0" smtClean="0"/>
              <a:t>Obr. 7: STANISLAV KORBEL II.. </a:t>
            </a:r>
            <a:r>
              <a:rPr lang="cs-CZ" sz="2000" i="1" dirty="0" smtClean="0"/>
              <a:t>http://www.</a:t>
            </a:r>
            <a:r>
              <a:rPr lang="cs-CZ" sz="2000" i="1" dirty="0" err="1" smtClean="0"/>
              <a:t>zdravinadlani.cz</a:t>
            </a:r>
            <a:r>
              <a:rPr lang="cs-CZ" sz="2000" i="1" dirty="0" smtClean="0"/>
              <a:t>/</a:t>
            </a:r>
            <a:r>
              <a:rPr lang="cs-CZ" sz="2000" i="1" dirty="0" err="1" smtClean="0"/>
              <a:t>zdravi</a:t>
            </a:r>
            <a:r>
              <a:rPr lang="cs-CZ" sz="2000" i="1" dirty="0" smtClean="0"/>
              <a:t>_na_dlani/strava/ovoce/citrony.</a:t>
            </a:r>
            <a:r>
              <a:rPr lang="cs-CZ" sz="2000" i="1" dirty="0" err="1" smtClean="0"/>
              <a:t>htm</a:t>
            </a:r>
            <a:r>
              <a:rPr lang="cs-CZ" sz="2000" dirty="0" smtClean="0"/>
              <a:t> [online]. [cit. 15.4.2013]. Dostupný na WWW: </a:t>
            </a:r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zdravinadlani.cz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obrazky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zdravi</a:t>
            </a:r>
            <a:r>
              <a:rPr lang="cs-CZ" sz="2000" dirty="0" smtClean="0">
                <a:hlinkClick r:id="rId4"/>
              </a:rPr>
              <a:t>_na_dlani/strava/ovoce/20031108-045(PB080280).</a:t>
            </a:r>
            <a:r>
              <a:rPr lang="cs-CZ" sz="2000" dirty="0" err="1" smtClean="0">
                <a:hlinkClick r:id="rId4"/>
              </a:rPr>
              <a:t>jpg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827584" y="188640"/>
            <a:ext cx="7272808" cy="144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3: ROLAND MATTERN. </a:t>
            </a:r>
            <a:r>
              <a:rPr lang="cs-CZ" i="1" dirty="0" smtClean="0"/>
              <a:t>http://upload.wikimedia.org/wikipedia/commons/4/4a/Milchs%C3%A4ure_Enantiomere.svg</a:t>
            </a:r>
            <a:r>
              <a:rPr lang="cs-CZ" dirty="0" smtClean="0"/>
              <a:t> [online]. [cit. 15.4.2013]. Dostupný na WWW: </a:t>
            </a:r>
            <a:r>
              <a:rPr lang="cs-CZ" dirty="0" smtClean="0">
                <a:hlinkClick r:id="rId5"/>
              </a:rPr>
              <a:t>http://upload.wikimedia.org/wikipedia/commons/thumb/4/4a/Milchs%C3%A4ure_Enantiomere.svg/532px-Milchs%C3%A4ure_Enantiomere.svg.png</a:t>
            </a:r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1484785"/>
            <a:ext cx="7056784" cy="972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4: MICHAL PROTIVANSKÝ. </a:t>
            </a:r>
            <a:r>
              <a:rPr lang="cs-CZ" i="1" dirty="0" smtClean="0"/>
              <a:t>http://prozeny.blesk.cz/galerie/85502/?foto=3</a:t>
            </a:r>
            <a:r>
              <a:rPr lang="cs-CZ" dirty="0" smtClean="0"/>
              <a:t> [online]. [cit. 15.4.2013]. Dostupný na WWW: </a:t>
            </a:r>
            <a:r>
              <a:rPr lang="cs-CZ" dirty="0" smtClean="0">
                <a:hlinkClick r:id="rId6"/>
              </a:rPr>
              <a:t>http://img.blesk.cz/img/1/gallery/229210_ubrousky-vlhke-ubrousky-hygiena.jpg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Obr. 8: BENJAH-BMM27.. </a:t>
            </a:r>
            <a:r>
              <a:rPr lang="cs-CZ" sz="2000" i="1" dirty="0" smtClean="0"/>
              <a:t>http://en.wikipedia.org/wiki/File:Citric-acid-3D-balls.png</a:t>
            </a:r>
            <a:r>
              <a:rPr lang="cs-CZ" sz="2000" dirty="0" smtClean="0"/>
              <a:t> [online]. [cit. 15.4.2013]. Dostupný na WWW: </a:t>
            </a:r>
            <a:r>
              <a:rPr lang="cs-CZ" sz="2000" dirty="0" smtClean="0">
                <a:hlinkClick r:id="rId2"/>
              </a:rPr>
              <a:t>http://upload.wikimedia.org/wikipedia/commons/thumb/7/7a/Citric-acid-3D-balls.png/800px-Citric-acid-3D-balls.png</a:t>
            </a:r>
            <a:endParaRPr lang="cs-CZ" sz="2000" dirty="0" smtClean="0"/>
          </a:p>
          <a:p>
            <a:r>
              <a:rPr lang="cs-CZ" sz="2000" dirty="0" smtClean="0"/>
              <a:t>Obr. 9: NEZNÁMÝ. </a:t>
            </a:r>
            <a:r>
              <a:rPr lang="cs-CZ" sz="2000" i="1" dirty="0" smtClean="0"/>
              <a:t>http://www.</a:t>
            </a:r>
            <a:r>
              <a:rPr lang="cs-CZ" sz="2000" i="1" dirty="0" err="1" smtClean="0"/>
              <a:t>kandlekaz.com.au</a:t>
            </a:r>
            <a:r>
              <a:rPr lang="cs-CZ" sz="2000" i="1" dirty="0" smtClean="0"/>
              <a:t>/</a:t>
            </a:r>
            <a:r>
              <a:rPr lang="cs-CZ" sz="2000" i="1" dirty="0" err="1" smtClean="0"/>
              <a:t>images</a:t>
            </a:r>
            <a:r>
              <a:rPr lang="cs-CZ" sz="2000" i="1" dirty="0" smtClean="0"/>
              <a:t>/</a:t>
            </a:r>
            <a:r>
              <a:rPr lang="cs-CZ" sz="2000" i="1" dirty="0" err="1" smtClean="0"/>
              <a:t>item</a:t>
            </a:r>
            <a:r>
              <a:rPr lang="cs-CZ" sz="2000" i="1" dirty="0" smtClean="0"/>
              <a:t>%200009%20citric%20acid.JPG</a:t>
            </a:r>
            <a:r>
              <a:rPr lang="cs-CZ" sz="2000" dirty="0" smtClean="0"/>
              <a:t> [online]. [cit. 15.4.2013]. Dostupný na WWW: </a:t>
            </a: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kandlekaz.com.au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images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item</a:t>
            </a:r>
            <a:r>
              <a:rPr lang="cs-CZ" sz="2000" dirty="0" smtClean="0">
                <a:hlinkClick r:id="rId3"/>
              </a:rPr>
              <a:t>%200009%20citric%20acid.JPG</a:t>
            </a:r>
            <a:endParaRPr lang="cs-CZ" sz="2000" dirty="0" smtClean="0"/>
          </a:p>
          <a:p>
            <a:r>
              <a:rPr lang="cs-CZ" sz="2000" dirty="0" smtClean="0"/>
              <a:t>Obr. 10: </a:t>
            </a:r>
          </a:p>
          <a:p>
            <a:r>
              <a:rPr lang="cs-CZ" sz="2000" dirty="0" smtClean="0"/>
              <a:t>Obr. 11: NEZNÁMÝ. </a:t>
            </a:r>
            <a:r>
              <a:rPr lang="cs-CZ" sz="2000" i="1" dirty="0" smtClean="0"/>
              <a:t>http://www.</a:t>
            </a:r>
            <a:r>
              <a:rPr lang="cs-CZ" sz="2000" i="1" dirty="0" err="1" smtClean="0"/>
              <a:t>percom.cz</a:t>
            </a:r>
            <a:r>
              <a:rPr lang="cs-CZ" sz="2000" i="1" dirty="0" smtClean="0"/>
              <a:t>/</a:t>
            </a:r>
            <a:r>
              <a:rPr lang="cs-CZ" sz="2000" i="1" dirty="0" err="1" smtClean="0"/>
              <a:t>naplasti</a:t>
            </a:r>
            <a:r>
              <a:rPr lang="cs-CZ" sz="2000" i="1" dirty="0" smtClean="0"/>
              <a:t>/index.</a:t>
            </a:r>
            <a:r>
              <a:rPr lang="cs-CZ" sz="2000" i="1" dirty="0" err="1" smtClean="0"/>
              <a:t>html</a:t>
            </a:r>
            <a:r>
              <a:rPr lang="cs-CZ" sz="2000" dirty="0" smtClean="0"/>
              <a:t> [online]. [cit. 15.4.2013]. Dostupný na WWW: </a:t>
            </a:r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percom.cz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naplasti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img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naplasti</a:t>
            </a:r>
            <a:r>
              <a:rPr lang="cs-CZ" sz="2000" dirty="0" smtClean="0">
                <a:hlinkClick r:id="rId4"/>
              </a:rPr>
              <a:t>/V_na%20kuri%20oka%20popis.jpg</a:t>
            </a:r>
            <a:endParaRPr lang="cs-CZ" sz="2000" dirty="0" smtClean="0"/>
          </a:p>
          <a:p>
            <a:r>
              <a:rPr lang="cs-CZ" sz="2000" dirty="0" smtClean="0"/>
              <a:t>Obr. 12: NEZNÁMÝ. </a:t>
            </a:r>
            <a:r>
              <a:rPr lang="cs-CZ" sz="2000" i="1" dirty="0" smtClean="0"/>
              <a:t>http://www.</a:t>
            </a:r>
            <a:r>
              <a:rPr lang="cs-CZ" sz="2000" i="1" dirty="0" err="1" smtClean="0"/>
              <a:t>percom.cz</a:t>
            </a:r>
            <a:r>
              <a:rPr lang="cs-CZ" sz="2000" i="1" dirty="0" smtClean="0"/>
              <a:t>/</a:t>
            </a:r>
            <a:r>
              <a:rPr lang="cs-CZ" sz="2000" i="1" dirty="0" err="1" smtClean="0"/>
              <a:t>naplasti</a:t>
            </a:r>
            <a:r>
              <a:rPr lang="cs-CZ" sz="2000" i="1" dirty="0" smtClean="0"/>
              <a:t>/index.</a:t>
            </a:r>
            <a:r>
              <a:rPr lang="cs-CZ" sz="2000" i="1" dirty="0" err="1" smtClean="0"/>
              <a:t>html</a:t>
            </a:r>
            <a:r>
              <a:rPr lang="cs-CZ" sz="2000" dirty="0" smtClean="0"/>
              <a:t> [online]. [cit. 15.4.2013]. Dostupný na WWW: </a:t>
            </a:r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percom.cz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naplasti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img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naplasti</a:t>
            </a:r>
            <a:r>
              <a:rPr lang="cs-CZ" sz="2000" dirty="0" smtClean="0">
                <a:hlinkClick r:id="rId5"/>
              </a:rPr>
              <a:t>/V_na%20kuri%20oka%204ks_</a:t>
            </a:r>
            <a:r>
              <a:rPr lang="cs-CZ" sz="2000" dirty="0" err="1" smtClean="0">
                <a:hlinkClick r:id="rId5"/>
              </a:rPr>
              <a:t>sacek</a:t>
            </a:r>
            <a:r>
              <a:rPr lang="cs-CZ" sz="2000" dirty="0" smtClean="0">
                <a:hlinkClick r:id="rId5"/>
              </a:rPr>
              <a:t>_3D.jpg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534075"/>
          </a:xfrm>
        </p:spPr>
        <p:txBody>
          <a:bodyPr>
            <a:normAutofit fontScale="25000" lnSpcReduction="20000"/>
          </a:bodyPr>
          <a:lstStyle/>
          <a:p>
            <a:r>
              <a:rPr lang="cs-CZ" sz="8000" dirty="0" smtClean="0"/>
              <a:t>Obr. 13: </a:t>
            </a:r>
            <a:r>
              <a:rPr lang="it-IT" sz="8000" dirty="0" smtClean="0"/>
              <a:t>FOTOGRAFIE © VIA MM. </a:t>
            </a:r>
            <a:r>
              <a:rPr lang="it-IT" sz="8000" i="1" dirty="0" smtClean="0"/>
              <a:t>http://www.dreviny-okrasne.cz/listnace/vrba/salix-babylonica</a:t>
            </a:r>
            <a:r>
              <a:rPr lang="it-IT" sz="8000" dirty="0" smtClean="0"/>
              <a:t> [online]. [cit. 16.4.2013]. Dostupný na WWW: Fotografie © VIA </a:t>
            </a:r>
            <a:r>
              <a:rPr lang="cs-CZ" sz="8000" dirty="0" smtClean="0"/>
              <a:t>M</a:t>
            </a:r>
          </a:p>
          <a:p>
            <a:r>
              <a:rPr lang="cs-CZ" sz="8000" dirty="0" smtClean="0"/>
              <a:t>Obr. 14: NEZNÁMÝ. </a:t>
            </a:r>
            <a:r>
              <a:rPr lang="cs-CZ" sz="8000" i="1" dirty="0" smtClean="0"/>
              <a:t>http://www.</a:t>
            </a:r>
            <a:r>
              <a:rPr lang="cs-CZ" sz="8000" i="1" dirty="0" err="1" smtClean="0"/>
              <a:t>samoleceni.cz</a:t>
            </a:r>
            <a:r>
              <a:rPr lang="cs-CZ" sz="8000" i="1" dirty="0" smtClean="0"/>
              <a:t>/8590322000441/aspirin-c-por.tbl.eff.20</a:t>
            </a:r>
            <a:r>
              <a:rPr lang="cs-CZ" sz="8000" dirty="0" smtClean="0"/>
              <a:t> [online]. [cit. 16.4.2013]. Dostupný na WWW: </a:t>
            </a:r>
            <a:r>
              <a:rPr lang="cs-CZ" sz="8000" dirty="0" smtClean="0">
                <a:hlinkClick r:id="rId2"/>
              </a:rPr>
              <a:t>http://www.</a:t>
            </a:r>
            <a:r>
              <a:rPr lang="cs-CZ" sz="8000" dirty="0" err="1" smtClean="0">
                <a:hlinkClick r:id="rId2"/>
              </a:rPr>
              <a:t>samoleceni.cz</a:t>
            </a:r>
            <a:r>
              <a:rPr lang="cs-CZ" sz="8000" dirty="0" smtClean="0">
                <a:hlinkClick r:id="rId2"/>
              </a:rPr>
              <a:t>/</a:t>
            </a:r>
            <a:r>
              <a:rPr lang="cs-CZ" sz="8000" dirty="0" err="1" smtClean="0">
                <a:hlinkClick r:id="rId2"/>
              </a:rPr>
              <a:t>ext</a:t>
            </a:r>
            <a:r>
              <a:rPr lang="cs-CZ" sz="8000" dirty="0" smtClean="0">
                <a:hlinkClick r:id="rId2"/>
              </a:rPr>
              <a:t>/</a:t>
            </a:r>
            <a:r>
              <a:rPr lang="cs-CZ" sz="8000" dirty="0" err="1" smtClean="0">
                <a:hlinkClick r:id="rId2"/>
              </a:rPr>
              <a:t>products</a:t>
            </a:r>
            <a:r>
              <a:rPr lang="cs-CZ" sz="8000" dirty="0" smtClean="0">
                <a:hlinkClick r:id="rId2"/>
              </a:rPr>
              <a:t>/8590322000441.jpg</a:t>
            </a:r>
            <a:endParaRPr lang="cs-CZ" sz="8000" dirty="0" smtClean="0"/>
          </a:p>
          <a:p>
            <a:r>
              <a:rPr lang="cs-CZ" sz="8000" dirty="0" smtClean="0"/>
              <a:t>Obr. 15: KARL HARRISON. </a:t>
            </a:r>
            <a:r>
              <a:rPr lang="cs-CZ" sz="8000" i="1" dirty="0" smtClean="0"/>
              <a:t>http://www.3dchem.com/</a:t>
            </a:r>
            <a:r>
              <a:rPr lang="cs-CZ" sz="8000" i="1" dirty="0" err="1" smtClean="0"/>
              <a:t>moremolecules.asp</a:t>
            </a:r>
            <a:r>
              <a:rPr lang="cs-CZ" sz="8000" i="1" dirty="0" smtClean="0"/>
              <a:t>?ID=157&amp;</a:t>
            </a:r>
            <a:r>
              <a:rPr lang="cs-CZ" sz="8000" i="1" dirty="0" err="1" smtClean="0"/>
              <a:t>othername</a:t>
            </a:r>
            <a:r>
              <a:rPr lang="cs-CZ" sz="8000" i="1" dirty="0" smtClean="0"/>
              <a:t>=</a:t>
            </a:r>
            <a:r>
              <a:rPr lang="cs-CZ" sz="8000" i="1" dirty="0" err="1" smtClean="0"/>
              <a:t>Acetylsalicylic</a:t>
            </a:r>
            <a:r>
              <a:rPr lang="cs-CZ" sz="8000" i="1" dirty="0" smtClean="0"/>
              <a:t>%20Acid#</a:t>
            </a:r>
            <a:r>
              <a:rPr lang="cs-CZ" sz="8000" dirty="0" smtClean="0"/>
              <a:t> [online]. [cit. 16.4.2013]. Dostupný na WWW: </a:t>
            </a:r>
            <a:r>
              <a:rPr lang="cs-CZ" sz="8000" dirty="0" smtClean="0">
                <a:hlinkClick r:id="rId3"/>
              </a:rPr>
              <a:t>http://www.3dchem.com/</a:t>
            </a:r>
            <a:r>
              <a:rPr lang="cs-CZ" sz="8000" dirty="0" err="1" smtClean="0">
                <a:hlinkClick r:id="rId3"/>
              </a:rPr>
              <a:t>imagesofmolecules</a:t>
            </a:r>
            <a:r>
              <a:rPr lang="cs-CZ" sz="8000" dirty="0" smtClean="0">
                <a:hlinkClick r:id="rId3"/>
              </a:rPr>
              <a:t>/Aspirin.</a:t>
            </a:r>
            <a:r>
              <a:rPr lang="cs-CZ" sz="8000" dirty="0" err="1" smtClean="0">
                <a:hlinkClick r:id="rId3"/>
              </a:rPr>
              <a:t>jpg</a:t>
            </a:r>
            <a:endParaRPr lang="cs-CZ" sz="8000" dirty="0" smtClean="0"/>
          </a:p>
          <a:p>
            <a:r>
              <a:rPr lang="cs-CZ" sz="8000" dirty="0" smtClean="0"/>
              <a:t>Obr. 16: NEZNÁMÝ. </a:t>
            </a:r>
            <a:r>
              <a:rPr lang="cs-CZ" sz="8000" i="1" dirty="0" smtClean="0"/>
              <a:t>http://www.rostliny-semena.</a:t>
            </a:r>
            <a:r>
              <a:rPr lang="cs-CZ" sz="8000" i="1" dirty="0" err="1" smtClean="0"/>
              <a:t>cz</a:t>
            </a:r>
            <a:r>
              <a:rPr lang="cs-CZ" sz="8000" i="1" dirty="0" smtClean="0"/>
              <a:t>/</a:t>
            </a:r>
            <a:r>
              <a:rPr lang="cs-CZ" sz="8000" i="1" dirty="0" err="1" smtClean="0"/>
              <a:t>cz</a:t>
            </a:r>
            <a:r>
              <a:rPr lang="cs-CZ" sz="8000" i="1" dirty="0" smtClean="0"/>
              <a:t>/rostlina-</a:t>
            </a:r>
            <a:r>
              <a:rPr lang="cs-CZ" sz="8000" i="1" dirty="0" err="1" smtClean="0"/>
              <a:t>cajovnik</a:t>
            </a:r>
            <a:r>
              <a:rPr lang="cs-CZ" sz="8000" i="1" dirty="0" smtClean="0"/>
              <a:t>-semena-prodej/</a:t>
            </a:r>
            <a:r>
              <a:rPr lang="cs-CZ" sz="8000" dirty="0" smtClean="0"/>
              <a:t> [online]. [cit. 16.4.2013]. Dostupný na WWW: </a:t>
            </a:r>
            <a:r>
              <a:rPr lang="cs-CZ" sz="8000" dirty="0" smtClean="0">
                <a:hlinkClick r:id="rId4"/>
              </a:rPr>
              <a:t>http://www.rostliny-semena.</a:t>
            </a:r>
            <a:r>
              <a:rPr lang="cs-CZ" sz="8000" dirty="0" err="1" smtClean="0">
                <a:hlinkClick r:id="rId4"/>
              </a:rPr>
              <a:t>cz</a:t>
            </a:r>
            <a:r>
              <a:rPr lang="cs-CZ" sz="8000" dirty="0" smtClean="0">
                <a:hlinkClick r:id="rId4"/>
              </a:rPr>
              <a:t>/galerie/B_1262984697.jpg</a:t>
            </a:r>
            <a:endParaRPr lang="cs-CZ" sz="8000" dirty="0" smtClean="0"/>
          </a:p>
          <a:p>
            <a:r>
              <a:rPr lang="cs-CZ" sz="8000" dirty="0" smtClean="0"/>
              <a:t>Obr. 17: WOFL. </a:t>
            </a:r>
            <a:r>
              <a:rPr lang="cs-CZ" sz="8000" i="1" dirty="0" smtClean="0"/>
              <a:t>http://cs.wikipedia.org/wiki/Dub%C4%9Bnka</a:t>
            </a:r>
            <a:r>
              <a:rPr lang="cs-CZ" sz="8000" dirty="0" smtClean="0"/>
              <a:t> [online]. [cit. 16.4.2013]. Dostupný na WWW: </a:t>
            </a:r>
            <a:r>
              <a:rPr lang="cs-CZ" sz="8000" dirty="0" smtClean="0">
                <a:hlinkClick r:id="rId5"/>
              </a:rPr>
              <a:t>http://upload.wikimedia.org/wikipedia/commons/thumb/8/87/Cynips_quercusfolii_galle.jpg/220px-Cynips_quercusfolii_galle.jpg</a:t>
            </a:r>
            <a:endParaRPr lang="cs-CZ" sz="8000" dirty="0" smtClean="0"/>
          </a:p>
          <a:p>
            <a:r>
              <a:rPr lang="cs-CZ" sz="8000" dirty="0" smtClean="0"/>
              <a:t>Obr. 18, 19: W. </a:t>
            </a:r>
            <a:r>
              <a:rPr lang="cs-CZ" sz="8000" dirty="0" err="1" smtClean="0"/>
              <a:t>Amann</a:t>
            </a:r>
            <a:r>
              <a:rPr lang="cs-CZ" sz="8000" dirty="0" smtClean="0"/>
              <a:t> a kol.: Chemie pro střední školy 2b, </a:t>
            </a:r>
            <a:r>
              <a:rPr lang="cs-CZ" sz="8000" dirty="0" err="1" smtClean="0"/>
              <a:t>Scientia</a:t>
            </a:r>
            <a:r>
              <a:rPr lang="cs-CZ" sz="8000" dirty="0" smtClean="0"/>
              <a:t>, </a:t>
            </a:r>
            <a:r>
              <a:rPr lang="cs-CZ" sz="8000" dirty="0" err="1" smtClean="0"/>
              <a:t>spol.s</a:t>
            </a:r>
            <a:r>
              <a:rPr lang="cs-CZ" sz="8000" dirty="0" smtClean="0"/>
              <a:t>. r. o., pedagogické nakladatelství, Praha 2000</a:t>
            </a:r>
          </a:p>
          <a:p>
            <a:r>
              <a:rPr lang="cs-CZ" sz="8000" dirty="0" smtClean="0"/>
              <a:t>Obr. 20: NEZNÁMÝ. </a:t>
            </a:r>
            <a:r>
              <a:rPr lang="cs-CZ" sz="8000" i="1" dirty="0" smtClean="0"/>
              <a:t>http://vydavatelstvi.vscht.cz/echo/organika/trivialni-sk-karboxylova_kyselina.html</a:t>
            </a:r>
            <a:r>
              <a:rPr lang="cs-CZ" sz="8000" dirty="0" smtClean="0"/>
              <a:t> [online]. [cit. 17.4.2013]. Dostupný na WWW: </a:t>
            </a:r>
            <a:r>
              <a:rPr lang="cs-CZ" sz="8000" dirty="0" smtClean="0">
                <a:hlinkClick r:id="rId6"/>
              </a:rPr>
              <a:t>http://vydavatelstvi.vscht.cz/echo/organika/trivial-citronova.png</a:t>
            </a:r>
            <a:endParaRPr lang="cs-CZ" sz="8000" dirty="0" smtClean="0"/>
          </a:p>
          <a:p>
            <a:pPr>
              <a:buNone/>
            </a:pPr>
            <a:r>
              <a:rPr lang="cs-CZ" sz="8000" dirty="0" smtClean="0"/>
              <a:t> </a:t>
            </a:r>
          </a:p>
          <a:p>
            <a:endParaRPr lang="cs-CZ" sz="8000" dirty="0" smtClean="0"/>
          </a:p>
          <a:p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21: </a:t>
            </a:r>
            <a:r>
              <a:rPr lang="nl-NL" sz="2000" dirty="0" smtClean="0"/>
              <a:t>BEN MILLS. </a:t>
            </a:r>
            <a:r>
              <a:rPr lang="nl-NL" sz="2000" i="1" dirty="0" smtClean="0"/>
              <a:t>http://cs.wikipedia.org/wiki/Kyselina_salicylov%C3%A1</a:t>
            </a:r>
            <a:r>
              <a:rPr lang="nl-NL" sz="2000" dirty="0" smtClean="0"/>
              <a:t> [online]. [cit. 17.4.2013]. Dostupný na WWW: </a:t>
            </a:r>
            <a:r>
              <a:rPr lang="nl-NL" sz="2000" dirty="0" smtClean="0">
                <a:hlinkClick r:id="rId2"/>
              </a:rPr>
              <a:t>http://upload.wikimedia.org/wikipedia/commons/thumb/8/8e/Salicylic-acid-skeletal.svg/256px-Salicylic-acid-skeletal.svg.png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1013</Words>
  <Application>Microsoft Office PowerPoint</Application>
  <PresentationFormat>Předvádění na obrazovce (4:3)</PresentationFormat>
  <Paragraphs>189</Paragraphs>
  <Slides>31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sady Office</vt:lpstr>
      <vt:lpstr>Prezentace aplikace PowerPoint</vt:lpstr>
      <vt:lpstr>ANOTACE</vt:lpstr>
      <vt:lpstr>Optická izomerie</vt:lpstr>
      <vt:lpstr>zrcadlo</vt:lpstr>
      <vt:lpstr>Prezentace aplikace PowerPoint</vt:lpstr>
      <vt:lpstr>Prezentace aplikace PowerPoint</vt:lpstr>
      <vt:lpstr>Prezentace aplikace PowerPoint</vt:lpstr>
      <vt:lpstr>Prezentace aplikace PowerPoint</vt:lpstr>
      <vt:lpstr>3. HYDROXYKYSELINY</vt:lpstr>
      <vt:lpstr>Kyselina mléčná</vt:lpstr>
      <vt:lpstr>Prezentace aplikace PowerPoint</vt:lpstr>
      <vt:lpstr>Prezentace aplikace PowerPoint</vt:lpstr>
      <vt:lpstr>Kyselina jablečná</vt:lpstr>
      <vt:lpstr>Kyselina vinná</vt:lpstr>
      <vt:lpstr>Kyselina citronová   E 330</vt:lpstr>
      <vt:lpstr>Prezentace aplikace PowerPoint</vt:lpstr>
      <vt:lpstr>Prezentace aplikace PowerPoint</vt:lpstr>
      <vt:lpstr>Prezentace aplikace PowerPoint</vt:lpstr>
      <vt:lpstr>Kyselina salicylová</vt:lpstr>
      <vt:lpstr>Prezentace aplikace PowerPoint</vt:lpstr>
      <vt:lpstr>Prezentace aplikace PowerPoint</vt:lpstr>
      <vt:lpstr>Prezentace aplikace PowerPoint</vt:lpstr>
      <vt:lpstr>Prezentace aplikace PowerPoint</vt:lpstr>
      <vt:lpstr>Kyselina gallová</vt:lpstr>
      <vt:lpstr>Prezentace aplikace PowerPoint</vt:lpstr>
      <vt:lpstr>Prezentace aplikace PowerPoint</vt:lpstr>
      <vt:lpstr>CITACE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 Hráčková</cp:lastModifiedBy>
  <cp:revision>40</cp:revision>
  <dcterms:created xsi:type="dcterms:W3CDTF">2013-04-07T12:03:30Z</dcterms:created>
  <dcterms:modified xsi:type="dcterms:W3CDTF">2013-05-14T09:40:30Z</dcterms:modified>
</cp:coreProperties>
</file>