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7" r:id="rId2"/>
    <p:sldId id="260" r:id="rId3"/>
    <p:sldId id="256" r:id="rId4"/>
    <p:sldId id="261" r:id="rId5"/>
    <p:sldId id="262" r:id="rId6"/>
    <p:sldId id="263" r:id="rId7"/>
    <p:sldId id="268" r:id="rId8"/>
    <p:sldId id="269" r:id="rId9"/>
    <p:sldId id="270" r:id="rId10"/>
    <p:sldId id="271" r:id="rId11"/>
    <p:sldId id="288" r:id="rId12"/>
    <p:sldId id="272" r:id="rId13"/>
    <p:sldId id="273" r:id="rId14"/>
    <p:sldId id="265" r:id="rId15"/>
    <p:sldId id="274" r:id="rId16"/>
    <p:sldId id="275" r:id="rId17"/>
    <p:sldId id="276" r:id="rId18"/>
    <p:sldId id="277" r:id="rId19"/>
    <p:sldId id="266" r:id="rId20"/>
    <p:sldId id="278" r:id="rId21"/>
    <p:sldId id="279" r:id="rId22"/>
    <p:sldId id="280" r:id="rId23"/>
    <p:sldId id="281" r:id="rId24"/>
    <p:sldId id="282" r:id="rId25"/>
    <p:sldId id="287" r:id="rId26"/>
    <p:sldId id="267" r:id="rId27"/>
    <p:sldId id="286" r:id="rId28"/>
    <p:sldId id="284" r:id="rId29"/>
    <p:sldId id="285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3955" autoAdjust="0"/>
  </p:normalViewPr>
  <p:slideViewPr>
    <p:cSldViewPr>
      <p:cViewPr>
        <p:scale>
          <a:sx n="70" d="100"/>
          <a:sy n="70" d="100"/>
        </p:scale>
        <p:origin x="-5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5F4089-781A-4631-9CBA-BB125C838685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DC26B2-2310-4A4A-A303-60A5F0A7E6B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26333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906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4219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DC26B2-2310-4A4A-A303-60A5F0A7E6B0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DC26B2-2310-4A4A-A303-60A5F0A7E6B0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drogerie-vepa-praha.cz/data/blob/shop_products-image_jpeg-20110104014533-7034-dsc-8814.jpg.full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5/5e/Krawatten.jpg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cs.wikipedia.org/wiki/Soubor:Vorhang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hyperlink" Target="http://www.google.cz/url?sa=i&amp;rct=j&amp;q=&amp;esrc=s&amp;frm=1&amp;source=images&amp;cd=&amp;cad=rja&amp;docid=sZOzMNAP5l418M&amp;tbnid=pJIIf3dTOEni9M:&amp;ved=0CAUQjRw&amp;url=http://cocky-kontaktni-barevne.info/tag/materialy/&amp;ei=4Zp1UZS4M8LLtQb0lICQDw&amp;bvm=bv.45512109,d.Yms&amp;psig=AFQjCNF870yZ40luVeOmThRfNn0IrQVqmw&amp;ust=1366748234286178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Vorhang.jpg" TargetMode="External"/><Relationship Id="rId2" Type="http://schemas.openxmlformats.org/officeDocument/2006/relationships/hyperlink" Target="http://upload.wikimedia.org/wikipedia/commons/thumb/5/5e/Krawatten.jpg/492px-Krawatten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ocky-kontaktni-barevne.info/tag/material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4994876"/>
              </p:ext>
            </p:extLst>
          </p:nvPr>
        </p:nvGraphicFramePr>
        <p:xfrm>
          <a:off x="614836" y="2816085"/>
          <a:ext cx="8136904" cy="2967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RNDr. Lenka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Hráčková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VY_32_INOVACE_06C_09_Funkční deriváty karboxylových kyselin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VY_32_INOVACE_06C_Organická 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chemie a biochemie</a:t>
                      </a: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21. 4. 2013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1400" dirty="0" smtClean="0">
              <a:latin typeface="Calibri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Calibri" pitchFamily="34" charset="0"/>
              </a:rPr>
              <a:t>Cíl: </a:t>
            </a:r>
            <a:r>
              <a:rPr lang="cs-CZ" sz="2400" dirty="0" smtClean="0">
                <a:latin typeface="Calibri" pitchFamily="34" charset="0"/>
              </a:rPr>
              <a:t>Seznámit </a:t>
            </a:r>
            <a:r>
              <a:rPr lang="cs-CZ" sz="2400" dirty="0" smtClean="0">
                <a:latin typeface="Calibri" pitchFamily="34" charset="0"/>
              </a:rPr>
              <a:t>žáky s nejvýznamnějšími funkčními deriváty       karboxylových kyselin, způsoby tvorby názvů. Společně odvodit odlišnosti ve vlastnostech derivátů a kyselin. Praktické využití nejvýznamnějších derivátů. Uvedené skupiny – soli, halogenidy, amidy a nitrily. </a:t>
            </a:r>
            <a:r>
              <a:rPr lang="cs-CZ" sz="2400" dirty="0" smtClean="0">
                <a:latin typeface="Calibri" pitchFamily="34" charset="0"/>
              </a:rPr>
              <a:t>Průběžné procvičování názvosloví: žáci doplňují vzorce/názvy na interaktivní tabuli s následnou kontrolou správného výsledku </a:t>
            </a:r>
            <a:r>
              <a:rPr lang="cs-CZ" sz="2400" dirty="0" smtClean="0">
                <a:latin typeface="Calibri" pitchFamily="34" charset="0"/>
              </a:rPr>
              <a:t>Lze navázat na předchozí znalosti z učiva Uhlovodíky. </a:t>
            </a:r>
          </a:p>
          <a:p>
            <a:pPr marL="0" indent="0">
              <a:buNone/>
            </a:pPr>
            <a:r>
              <a:rPr lang="cs-CZ" sz="2400" dirty="0" smtClean="0">
                <a:latin typeface="Calibri" pitchFamily="34" charset="0"/>
              </a:rPr>
              <a:t>Určeno pro žáky 3. ročníku G4 a 5. ročníku G6</a:t>
            </a:r>
          </a:p>
          <a:p>
            <a:pPr marL="0" indent="0">
              <a:buNone/>
            </a:pPr>
            <a:r>
              <a:rPr lang="cs-CZ" sz="2400" dirty="0" smtClean="0">
                <a:latin typeface="Calibri" pitchFamily="34" charset="0"/>
              </a:rPr>
              <a:t>Materiál je určen k interaktivní výuce</a:t>
            </a:r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FUNKČNÍ DERIVÁTY KARBOXYLOVÝCH KYSELIN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1. SOLI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 </a:t>
            </a:r>
            <a:r>
              <a:rPr lang="cs-CZ" b="1" dirty="0" smtClean="0"/>
              <a:t>náhrada H+ v hydroxylu kationtem kovu</a:t>
            </a:r>
          </a:p>
          <a:p>
            <a:r>
              <a:rPr lang="cs-CZ" b="1" dirty="0" smtClean="0"/>
              <a:t>NÁZVY: 	kation – anion </a:t>
            </a:r>
          </a:p>
          <a:p>
            <a:pPr>
              <a:buNone/>
            </a:pPr>
            <a:r>
              <a:rPr lang="cs-CZ" b="1" dirty="0" smtClean="0"/>
              <a:t>		    latinský    </a:t>
            </a:r>
            <a:r>
              <a:rPr lang="cs-CZ" b="1" dirty="0" smtClean="0">
                <a:solidFill>
                  <a:srgbClr val="FF0000"/>
                </a:solidFill>
              </a:rPr>
              <a:t>-    </a:t>
            </a:r>
            <a:r>
              <a:rPr lang="cs-CZ" b="1" dirty="0" err="1" smtClean="0"/>
              <a:t>uhlovodík</a:t>
            </a:r>
            <a:r>
              <a:rPr lang="cs-CZ" b="1" dirty="0" err="1" smtClean="0">
                <a:solidFill>
                  <a:srgbClr val="FF0000"/>
                </a:solidFill>
              </a:rPr>
              <a:t>oát</a:t>
            </a:r>
            <a:endParaRPr lang="cs-CZ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			      spojovník</a:t>
            </a:r>
          </a:p>
          <a:p>
            <a:pPr>
              <a:buNone/>
            </a:pPr>
            <a:endParaRPr lang="cs-CZ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		Př. </a:t>
            </a:r>
            <a:r>
              <a:rPr lang="cs-CZ" b="1" dirty="0" smtClean="0">
                <a:solidFill>
                  <a:srgbClr val="FF0000"/>
                </a:solidFill>
              </a:rPr>
              <a:t>CH</a:t>
            </a:r>
            <a:r>
              <a:rPr lang="cs-CZ" sz="2400" b="1" dirty="0" smtClean="0">
                <a:solidFill>
                  <a:srgbClr val="FF0000"/>
                </a:solidFill>
              </a:rPr>
              <a:t>3</a:t>
            </a:r>
            <a:r>
              <a:rPr lang="cs-CZ" b="1" dirty="0" smtClean="0">
                <a:solidFill>
                  <a:srgbClr val="FF0000"/>
                </a:solidFill>
              </a:rPr>
              <a:t>CH</a:t>
            </a:r>
            <a:r>
              <a:rPr lang="cs-CZ" sz="2400" b="1" dirty="0" smtClean="0">
                <a:solidFill>
                  <a:srgbClr val="FF0000"/>
                </a:solidFill>
              </a:rPr>
              <a:t>2</a:t>
            </a:r>
            <a:r>
              <a:rPr lang="cs-CZ" b="1" dirty="0" smtClean="0">
                <a:solidFill>
                  <a:srgbClr val="FF0000"/>
                </a:solidFill>
              </a:rPr>
              <a:t>COO</a:t>
            </a:r>
            <a:r>
              <a:rPr lang="cs-CZ" b="1" dirty="0" smtClean="0"/>
              <a:t>Na</a:t>
            </a:r>
          </a:p>
          <a:p>
            <a:pPr>
              <a:buNone/>
            </a:pPr>
            <a:r>
              <a:rPr lang="cs-CZ" b="1" dirty="0" smtClean="0"/>
              <a:t>		   natrium-</a:t>
            </a:r>
            <a:r>
              <a:rPr lang="cs-CZ" b="1" dirty="0" err="1" smtClean="0">
                <a:solidFill>
                  <a:srgbClr val="FF0000"/>
                </a:solidFill>
              </a:rPr>
              <a:t>propanoát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/>
              <a:t>(</a:t>
            </a:r>
            <a:r>
              <a:rPr lang="cs-CZ" b="1" dirty="0" err="1" smtClean="0"/>
              <a:t>propionan</a:t>
            </a:r>
            <a:r>
              <a:rPr lang="cs-CZ" b="1" dirty="0" smtClean="0"/>
              <a:t> sodný)</a:t>
            </a:r>
            <a:endParaRPr lang="cs-CZ" b="1" dirty="0"/>
          </a:p>
        </p:txBody>
      </p:sp>
      <p:grpSp>
        <p:nvGrpSpPr>
          <p:cNvPr id="12" name="Skupina 11"/>
          <p:cNvGrpSpPr/>
          <p:nvPr/>
        </p:nvGrpSpPr>
        <p:grpSpPr>
          <a:xfrm>
            <a:off x="2627784" y="2636912"/>
            <a:ext cx="2016224" cy="864096"/>
            <a:chOff x="2627784" y="2636912"/>
            <a:chExt cx="2016224" cy="864096"/>
          </a:xfrm>
        </p:grpSpPr>
        <p:cxnSp>
          <p:nvCxnSpPr>
            <p:cNvPr id="5" name="Přímá spojovací šipka 4"/>
            <p:cNvCxnSpPr/>
            <p:nvPr/>
          </p:nvCxnSpPr>
          <p:spPr>
            <a:xfrm flipH="1">
              <a:off x="2627784" y="2636912"/>
              <a:ext cx="216024" cy="288032"/>
            </a:xfrm>
            <a:prstGeom prst="straightConnector1">
              <a:avLst/>
            </a:prstGeom>
            <a:ln w="349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ovací šipka 6"/>
            <p:cNvCxnSpPr/>
            <p:nvPr/>
          </p:nvCxnSpPr>
          <p:spPr>
            <a:xfrm>
              <a:off x="4355976" y="2636912"/>
              <a:ext cx="288032" cy="288032"/>
            </a:xfrm>
            <a:prstGeom prst="straightConnector1">
              <a:avLst/>
            </a:prstGeom>
            <a:ln w="349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ovací šipka 7"/>
            <p:cNvCxnSpPr/>
            <p:nvPr/>
          </p:nvCxnSpPr>
          <p:spPr>
            <a:xfrm flipV="1">
              <a:off x="3419872" y="3212976"/>
              <a:ext cx="72008" cy="288032"/>
            </a:xfrm>
            <a:prstGeom prst="straightConnector1">
              <a:avLst/>
            </a:prstGeom>
            <a:ln w="349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Doplňte název, vzorec: </a:t>
            </a:r>
          </a:p>
          <a:p>
            <a:endParaRPr lang="cs-CZ" b="1" dirty="0" smtClean="0"/>
          </a:p>
          <a:p>
            <a:r>
              <a:rPr lang="cs-CZ" b="1" dirty="0" smtClean="0"/>
              <a:t>HCOOK  </a:t>
            </a:r>
          </a:p>
          <a:p>
            <a:r>
              <a:rPr lang="cs-CZ" b="1" dirty="0" smtClean="0"/>
              <a:t>     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kalium-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methanoát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(mravenčan draselný)</a:t>
            </a:r>
            <a:endParaRPr lang="cs-CZ" b="1" dirty="0" smtClean="0"/>
          </a:p>
          <a:p>
            <a:r>
              <a:rPr lang="cs-CZ" b="1" dirty="0" smtClean="0"/>
              <a:t>Natrium-</a:t>
            </a:r>
            <a:r>
              <a:rPr lang="cs-CZ" b="1" dirty="0" err="1" smtClean="0"/>
              <a:t>ethanoát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		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CH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COONa (octan sodný)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2. HALOGENIDY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NÁZVY: </a:t>
            </a:r>
          </a:p>
          <a:p>
            <a:pPr>
              <a:buNone/>
            </a:pPr>
            <a:r>
              <a:rPr lang="cs-CZ" b="1" dirty="0" smtClean="0"/>
              <a:t>			</a:t>
            </a:r>
            <a:r>
              <a:rPr lang="cs-CZ" b="1" dirty="0" err="1" smtClean="0">
                <a:solidFill>
                  <a:srgbClr val="FF0000"/>
                </a:solidFill>
              </a:rPr>
              <a:t>RCO</a:t>
            </a:r>
            <a:r>
              <a:rPr lang="cs-CZ" b="1" dirty="0" err="1" smtClean="0"/>
              <a:t>Cl</a:t>
            </a:r>
            <a:endParaRPr lang="cs-CZ" b="1" dirty="0" smtClean="0"/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                 acyl – </a:t>
            </a:r>
            <a:r>
              <a:rPr lang="cs-CZ" b="1" dirty="0" smtClean="0"/>
              <a:t>halogenid</a:t>
            </a:r>
          </a:p>
          <a:p>
            <a:pPr>
              <a:buNone/>
            </a:pPr>
            <a:endParaRPr lang="cs-CZ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			CH3CO</a:t>
            </a:r>
            <a:r>
              <a:rPr lang="cs-CZ" b="1" dirty="0" smtClean="0"/>
              <a:t>Cl</a:t>
            </a: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			</a:t>
            </a:r>
            <a:r>
              <a:rPr lang="cs-CZ" b="1" dirty="0" err="1" smtClean="0">
                <a:solidFill>
                  <a:srgbClr val="FF0000"/>
                </a:solidFill>
              </a:rPr>
              <a:t>ethanoyl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b="1" dirty="0" smtClean="0"/>
              <a:t>chlorid</a:t>
            </a:r>
          </a:p>
          <a:p>
            <a:pPr>
              <a:buNone/>
            </a:pPr>
            <a:r>
              <a:rPr lang="cs-CZ" b="1" dirty="0" smtClean="0"/>
              <a:t>(</a:t>
            </a:r>
            <a:r>
              <a:rPr lang="cs-CZ" b="1" dirty="0" err="1" smtClean="0"/>
              <a:t>acetylchlorid</a:t>
            </a:r>
            <a:r>
              <a:rPr lang="cs-CZ" b="1" dirty="0" smtClean="0"/>
              <a:t>, chlorid kyseliny octové)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Př.: doplňte název, vzorec</a:t>
            </a:r>
          </a:p>
          <a:p>
            <a:endParaRPr lang="cs-CZ" b="1" dirty="0" smtClean="0"/>
          </a:p>
          <a:p>
            <a:r>
              <a:rPr lang="cs-CZ" b="1" dirty="0" smtClean="0"/>
              <a:t>Benzoyl-chlorid 		    </a:t>
            </a:r>
          </a:p>
          <a:p>
            <a:pPr>
              <a:buNone/>
            </a:pPr>
            <a:r>
              <a:rPr lang="cs-CZ" b="1" dirty="0" smtClean="0"/>
              <a:t>						     </a:t>
            </a:r>
            <a:r>
              <a:rPr lang="cs-CZ" b="1" dirty="0" err="1" smtClean="0">
                <a:solidFill>
                  <a:srgbClr val="0070C0"/>
                </a:solidFill>
              </a:rPr>
              <a:t>COCl</a:t>
            </a:r>
            <a:r>
              <a:rPr lang="cs-CZ" b="1" dirty="0" smtClean="0">
                <a:solidFill>
                  <a:srgbClr val="0070C0"/>
                </a:solidFill>
              </a:rPr>
              <a:t>	</a:t>
            </a:r>
            <a:r>
              <a:rPr lang="cs-CZ" b="1" dirty="0" smtClean="0"/>
              <a:t>		</a:t>
            </a:r>
          </a:p>
          <a:p>
            <a:pPr>
              <a:buNone/>
            </a:pPr>
            <a:r>
              <a:rPr lang="cs-CZ" b="1" dirty="0" smtClean="0"/>
              <a:t>					</a:t>
            </a:r>
          </a:p>
          <a:p>
            <a:r>
              <a:rPr lang="cs-CZ" b="1" dirty="0" err="1" smtClean="0"/>
              <a:t>HCOCl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			</a:t>
            </a:r>
            <a:r>
              <a:rPr lang="cs-CZ" b="1" dirty="0" err="1" smtClean="0">
                <a:solidFill>
                  <a:srgbClr val="0070C0"/>
                </a:solidFill>
              </a:rPr>
              <a:t>methanoyl</a:t>
            </a:r>
            <a:r>
              <a:rPr lang="cs-CZ" b="1" dirty="0" smtClean="0">
                <a:solidFill>
                  <a:srgbClr val="0070C0"/>
                </a:solidFill>
              </a:rPr>
              <a:t>-chlorid (formyl-chlorid)</a:t>
            </a:r>
          </a:p>
          <a:p>
            <a:endParaRPr lang="cs-CZ" b="1" dirty="0" smtClean="0"/>
          </a:p>
          <a:p>
            <a:endParaRPr lang="cs-CZ" b="1" dirty="0"/>
          </a:p>
        </p:txBody>
      </p:sp>
      <p:grpSp>
        <p:nvGrpSpPr>
          <p:cNvPr id="9" name="Skupina 8"/>
          <p:cNvGrpSpPr/>
          <p:nvPr/>
        </p:nvGrpSpPr>
        <p:grpSpPr>
          <a:xfrm>
            <a:off x="4283968" y="3645024"/>
            <a:ext cx="1222992" cy="1060704"/>
            <a:chOff x="4141096" y="3139824"/>
            <a:chExt cx="1222992" cy="1060704"/>
          </a:xfrm>
        </p:grpSpPr>
        <p:sp>
          <p:nvSpPr>
            <p:cNvPr id="4" name="Šestiúhelník 3"/>
            <p:cNvSpPr/>
            <p:nvPr/>
          </p:nvSpPr>
          <p:spPr>
            <a:xfrm rot="5400000">
              <a:off x="4067944" y="3212976"/>
              <a:ext cx="1060704" cy="914400"/>
            </a:xfrm>
            <a:prstGeom prst="hexagon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Elipsa 4"/>
            <p:cNvSpPr/>
            <p:nvPr/>
          </p:nvSpPr>
          <p:spPr>
            <a:xfrm>
              <a:off x="4212040" y="3285064"/>
              <a:ext cx="720000" cy="720000"/>
            </a:xfrm>
            <a:prstGeom prst="ellipse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7" name="Přímá spojovací čára 6"/>
            <p:cNvCxnSpPr/>
            <p:nvPr/>
          </p:nvCxnSpPr>
          <p:spPr>
            <a:xfrm flipV="1">
              <a:off x="5148064" y="3212976"/>
              <a:ext cx="216024" cy="144016"/>
            </a:xfrm>
            <a:prstGeom prst="line">
              <a:avLst/>
            </a:prstGeom>
            <a:ln w="2222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VLASTNOSTI:</a:t>
            </a:r>
          </a:p>
          <a:p>
            <a:r>
              <a:rPr lang="cs-CZ" b="1" dirty="0" smtClean="0"/>
              <a:t>Kapalné až krystalické</a:t>
            </a:r>
          </a:p>
          <a:p>
            <a:r>
              <a:rPr lang="cs-CZ" b="1" dirty="0" smtClean="0"/>
              <a:t>Leptavé účinky, štiplavý zápach</a:t>
            </a:r>
          </a:p>
          <a:p>
            <a:r>
              <a:rPr lang="cs-CZ" b="1" dirty="0" smtClean="0"/>
              <a:t>Teploty tání a varu jsou nižší než původní kyseliny </a:t>
            </a: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Vysvětlete, proč!</a:t>
            </a:r>
          </a:p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Mezi molekulami nevznikají vodíkové vazby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Díky polární vazbě  C-Cl jsou velmi reaktivní</a:t>
            </a:r>
          </a:p>
          <a:p>
            <a:r>
              <a:rPr lang="cs-CZ" b="1" dirty="0" smtClean="0"/>
              <a:t>Uhlík napadají nukleofilní činidla (voda, amoniak, alkohol)</a:t>
            </a:r>
          </a:p>
          <a:p>
            <a:endParaRPr lang="cs-CZ" b="1" dirty="0" smtClean="0"/>
          </a:p>
          <a:p>
            <a:r>
              <a:rPr lang="cs-CZ" b="1" dirty="0" smtClean="0"/>
              <a:t>VYUŽITÍ: a) výroba esterů, amidů a anhydridů</a:t>
            </a:r>
          </a:p>
          <a:p>
            <a:r>
              <a:rPr lang="cs-CZ" b="1" dirty="0" smtClean="0"/>
              <a:t>(jsou reaktivnější než vlastní kyseliny)</a:t>
            </a:r>
          </a:p>
          <a:p>
            <a:r>
              <a:rPr lang="cs-CZ" b="1" dirty="0" smtClean="0"/>
              <a:t>b) acylační činidla pro acylaci </a:t>
            </a:r>
            <a:r>
              <a:rPr lang="cs-CZ" b="1" dirty="0" err="1" smtClean="0"/>
              <a:t>arenů</a:t>
            </a:r>
            <a:r>
              <a:rPr lang="cs-CZ" b="1" dirty="0" smtClean="0"/>
              <a:t> (elektrofilní substituce)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Doplňte produkty:		       </a:t>
            </a:r>
            <a:r>
              <a:rPr lang="cs-CZ" b="1" dirty="0" smtClean="0"/>
              <a:t>O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					</a:t>
            </a:r>
            <a:r>
              <a:rPr lang="cs-CZ" b="1" dirty="0" smtClean="0"/>
              <a:t>CH</a:t>
            </a:r>
            <a:r>
              <a:rPr lang="cs-CZ" sz="2400" b="1" dirty="0" smtClean="0"/>
              <a:t>3</a:t>
            </a:r>
            <a:r>
              <a:rPr lang="cs-CZ" b="1" dirty="0" smtClean="0"/>
              <a:t> - C</a:t>
            </a:r>
            <a:r>
              <a:rPr lang="cs-CZ" dirty="0" smtClean="0"/>
              <a:t>			</a:t>
            </a:r>
          </a:p>
          <a:p>
            <a:r>
              <a:rPr lang="cs-CZ" b="1" dirty="0" smtClean="0"/>
              <a:t>		                     	        </a:t>
            </a:r>
            <a:r>
              <a:rPr lang="cs-CZ" b="1" dirty="0" smtClean="0">
                <a:solidFill>
                  <a:srgbClr val="FF0000"/>
                </a:solidFill>
              </a:rPr>
              <a:t>NH</a:t>
            </a:r>
            <a:r>
              <a:rPr lang="cs-CZ" sz="2400" b="1" dirty="0" smtClean="0">
                <a:solidFill>
                  <a:srgbClr val="FF0000"/>
                </a:solidFill>
              </a:rPr>
              <a:t>2    </a:t>
            </a:r>
            <a:r>
              <a:rPr lang="cs-CZ" b="1" dirty="0" smtClean="0">
                <a:solidFill>
                  <a:srgbClr val="FF0000"/>
                </a:solidFill>
              </a:rPr>
              <a:t>amid   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  CH3 – C 					</a:t>
            </a:r>
          </a:p>
          <a:p>
            <a:pPr>
              <a:buNone/>
            </a:pPr>
            <a:r>
              <a:rPr lang="cs-CZ" b="1" dirty="0" smtClean="0"/>
              <a:t>	</a:t>
            </a:r>
            <a:r>
              <a:rPr lang="cs-CZ" b="1" dirty="0" err="1" smtClean="0">
                <a:solidFill>
                  <a:srgbClr val="FF0000"/>
                </a:solidFill>
              </a:rPr>
              <a:t>INu</a:t>
            </a:r>
            <a:r>
              <a:rPr lang="cs-CZ" b="1" dirty="0" smtClean="0">
                <a:solidFill>
                  <a:srgbClr val="FF0000"/>
                </a:solidFill>
              </a:rPr>
              <a:t>           Cl	</a:t>
            </a:r>
            <a:r>
              <a:rPr lang="cs-CZ" b="1" dirty="0" smtClean="0"/>
              <a:t>		       O</a:t>
            </a:r>
          </a:p>
          <a:p>
            <a:pPr>
              <a:buNone/>
            </a:pPr>
            <a:r>
              <a:rPr lang="cs-CZ" b="1" dirty="0" smtClean="0"/>
              <a:t>					CH</a:t>
            </a:r>
            <a:r>
              <a:rPr lang="cs-CZ" sz="2400" b="1" dirty="0" smtClean="0"/>
              <a:t>3</a:t>
            </a:r>
            <a:r>
              <a:rPr lang="cs-CZ" b="1" dirty="0" smtClean="0"/>
              <a:t> - C</a:t>
            </a: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					                 OCH</a:t>
            </a:r>
            <a:r>
              <a:rPr lang="cs-CZ" sz="2400" b="1" dirty="0" smtClean="0">
                <a:solidFill>
                  <a:srgbClr val="FF0000"/>
                </a:solidFill>
              </a:rPr>
              <a:t>3  </a:t>
            </a:r>
            <a:r>
              <a:rPr lang="cs-CZ" b="1" dirty="0" smtClean="0">
                <a:solidFill>
                  <a:srgbClr val="FF0000"/>
                </a:solidFill>
              </a:rPr>
              <a:t>ester</a:t>
            </a:r>
            <a:endParaRPr lang="cs-CZ" sz="2400" b="1" dirty="0"/>
          </a:p>
        </p:txBody>
      </p:sp>
      <p:grpSp>
        <p:nvGrpSpPr>
          <p:cNvPr id="17" name="Skupina 16"/>
          <p:cNvGrpSpPr/>
          <p:nvPr/>
        </p:nvGrpSpPr>
        <p:grpSpPr>
          <a:xfrm>
            <a:off x="1547664" y="2988241"/>
            <a:ext cx="1584176" cy="1160839"/>
            <a:chOff x="1691680" y="2420888"/>
            <a:chExt cx="1584176" cy="1160839"/>
          </a:xfrm>
        </p:grpSpPr>
        <p:grpSp>
          <p:nvGrpSpPr>
            <p:cNvPr id="13" name="Skupina 12"/>
            <p:cNvGrpSpPr/>
            <p:nvPr/>
          </p:nvGrpSpPr>
          <p:grpSpPr>
            <a:xfrm>
              <a:off x="2195736" y="2636912"/>
              <a:ext cx="304800" cy="864096"/>
              <a:chOff x="2195736" y="2636912"/>
              <a:chExt cx="304800" cy="864096"/>
            </a:xfrm>
          </p:grpSpPr>
          <p:cxnSp>
            <p:nvCxnSpPr>
              <p:cNvPr id="5" name="Přímá spojovací čára 4"/>
              <p:cNvCxnSpPr/>
              <p:nvPr/>
            </p:nvCxnSpPr>
            <p:spPr>
              <a:xfrm flipV="1">
                <a:off x="2195736" y="2636912"/>
                <a:ext cx="216024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Přímá spojovací čára 8"/>
              <p:cNvCxnSpPr/>
              <p:nvPr/>
            </p:nvCxnSpPr>
            <p:spPr>
              <a:xfrm flipV="1">
                <a:off x="2267744" y="2708920"/>
                <a:ext cx="216024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ovací čára 9"/>
              <p:cNvCxnSpPr/>
              <p:nvPr/>
            </p:nvCxnSpPr>
            <p:spPr>
              <a:xfrm flipH="1" flipV="1">
                <a:off x="2267744" y="3284984"/>
                <a:ext cx="232792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TextovéPole 13"/>
            <p:cNvSpPr txBox="1"/>
            <p:nvPr/>
          </p:nvSpPr>
          <p:spPr>
            <a:xfrm>
              <a:off x="1691680" y="2420888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3200" dirty="0" smtClean="0">
                  <a:solidFill>
                    <a:srgbClr val="FF0000"/>
                  </a:solidFill>
                </a:rPr>
                <a:t>δ</a:t>
              </a:r>
              <a:r>
                <a:rPr lang="cs-CZ" sz="3200" dirty="0" smtClean="0">
                  <a:solidFill>
                    <a:srgbClr val="FF0000"/>
                  </a:solidFill>
                </a:rPr>
                <a:t>+</a:t>
              </a:r>
              <a:endParaRPr lang="cs-CZ" sz="3200" dirty="0">
                <a:solidFill>
                  <a:srgbClr val="FF0000"/>
                </a:solidFill>
              </a:endParaRPr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2555776" y="2996952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3200" b="1" dirty="0" smtClean="0">
                  <a:solidFill>
                    <a:srgbClr val="FF0000"/>
                  </a:solidFill>
                </a:rPr>
                <a:t>δ</a:t>
              </a:r>
              <a:r>
                <a:rPr lang="cs-CZ" sz="3200" b="1" dirty="0" smtClean="0">
                  <a:solidFill>
                    <a:srgbClr val="FF0000"/>
                  </a:solidFill>
                </a:rPr>
                <a:t>-</a:t>
              </a:r>
              <a:endParaRPr lang="cs-CZ" sz="3200" dirty="0">
                <a:solidFill>
                  <a:srgbClr val="FF0000"/>
                </a:solidFill>
              </a:endParaRPr>
            </a:p>
          </p:txBody>
        </p:sp>
      </p:grpSp>
      <p:sp>
        <p:nvSpPr>
          <p:cNvPr id="18" name="TextovéPole 17"/>
          <p:cNvSpPr txBox="1"/>
          <p:nvPr/>
        </p:nvSpPr>
        <p:spPr>
          <a:xfrm>
            <a:off x="1187624" y="364502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-</a:t>
            </a:r>
            <a:endParaRPr lang="cs-CZ" sz="4000" b="1" dirty="0">
              <a:solidFill>
                <a:srgbClr val="FF0000"/>
              </a:solidFill>
            </a:endParaRPr>
          </a:p>
        </p:txBody>
      </p:sp>
      <p:cxnSp>
        <p:nvCxnSpPr>
          <p:cNvPr id="20" name="Přímá spojovací šipka 19"/>
          <p:cNvCxnSpPr>
            <a:stCxn id="18" idx="3"/>
          </p:cNvCxnSpPr>
          <p:nvPr/>
        </p:nvCxnSpPr>
        <p:spPr>
          <a:xfrm flipV="1">
            <a:off x="1547664" y="3789040"/>
            <a:ext cx="288032" cy="209927"/>
          </a:xfrm>
          <a:prstGeom prst="straightConnector1">
            <a:avLst/>
          </a:prstGeom>
          <a:ln w="349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Skupina 28"/>
          <p:cNvGrpSpPr/>
          <p:nvPr/>
        </p:nvGrpSpPr>
        <p:grpSpPr>
          <a:xfrm>
            <a:off x="2840408" y="2475420"/>
            <a:ext cx="1371552" cy="2397688"/>
            <a:chOff x="2840408" y="2475420"/>
            <a:chExt cx="1371552" cy="2397688"/>
          </a:xfrm>
        </p:grpSpPr>
        <p:cxnSp>
          <p:nvCxnSpPr>
            <p:cNvPr id="22" name="Přímá spojovací šipka 21"/>
            <p:cNvCxnSpPr/>
            <p:nvPr/>
          </p:nvCxnSpPr>
          <p:spPr>
            <a:xfrm>
              <a:off x="3059832" y="3789040"/>
              <a:ext cx="1152128" cy="648072"/>
            </a:xfrm>
            <a:prstGeom prst="straightConnector1">
              <a:avLst/>
            </a:prstGeom>
            <a:ln w="349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ovací šipka 22"/>
            <p:cNvCxnSpPr/>
            <p:nvPr/>
          </p:nvCxnSpPr>
          <p:spPr>
            <a:xfrm flipV="1">
              <a:off x="3059832" y="2564904"/>
              <a:ext cx="936104" cy="720080"/>
            </a:xfrm>
            <a:prstGeom prst="straightConnector1">
              <a:avLst/>
            </a:prstGeom>
            <a:ln w="349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ovéPole 26"/>
            <p:cNvSpPr txBox="1"/>
            <p:nvPr/>
          </p:nvSpPr>
          <p:spPr>
            <a:xfrm rot="19337007">
              <a:off x="3074728" y="2475420"/>
              <a:ext cx="1080120" cy="12618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NH</a:t>
              </a:r>
              <a:r>
                <a:rPr lang="cs-CZ" sz="2000" b="1" dirty="0" smtClean="0"/>
                <a:t>3</a:t>
              </a:r>
            </a:p>
            <a:p>
              <a:r>
                <a:rPr lang="cs-CZ" sz="2400" b="1" dirty="0" smtClean="0"/>
                <a:t>- </a:t>
              </a:r>
              <a:r>
                <a:rPr lang="cs-CZ" sz="2400" b="1" dirty="0" err="1" smtClean="0"/>
                <a:t>HCl</a:t>
              </a:r>
              <a:endParaRPr lang="cs-CZ" sz="2400" b="1" dirty="0" smtClean="0"/>
            </a:p>
            <a:p>
              <a:endParaRPr lang="cs-CZ" sz="2800" b="1" dirty="0"/>
            </a:p>
          </p:txBody>
        </p:sp>
        <p:sp>
          <p:nvSpPr>
            <p:cNvPr id="28" name="TextovéPole 27"/>
            <p:cNvSpPr txBox="1"/>
            <p:nvPr/>
          </p:nvSpPr>
          <p:spPr>
            <a:xfrm rot="1729839">
              <a:off x="2840408" y="3611224"/>
              <a:ext cx="1080120" cy="12618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CH</a:t>
              </a:r>
              <a:r>
                <a:rPr lang="cs-CZ" sz="2000" b="1" dirty="0" smtClean="0"/>
                <a:t>3</a:t>
              </a:r>
              <a:r>
                <a:rPr lang="cs-CZ" sz="2400" b="1" dirty="0" smtClean="0"/>
                <a:t>OH</a:t>
              </a:r>
            </a:p>
            <a:p>
              <a:r>
                <a:rPr lang="cs-CZ" sz="2400" b="1" dirty="0" smtClean="0"/>
                <a:t>- </a:t>
              </a:r>
              <a:r>
                <a:rPr lang="cs-CZ" sz="2400" b="1" dirty="0" err="1" smtClean="0"/>
                <a:t>HCl</a:t>
              </a:r>
              <a:endParaRPr lang="cs-CZ" sz="2400" b="1" dirty="0" smtClean="0"/>
            </a:p>
            <a:p>
              <a:endParaRPr lang="cs-CZ" sz="2800" b="1" dirty="0"/>
            </a:p>
          </p:txBody>
        </p:sp>
      </p:grpSp>
      <p:grpSp>
        <p:nvGrpSpPr>
          <p:cNvPr id="35" name="Skupina 34"/>
          <p:cNvGrpSpPr/>
          <p:nvPr/>
        </p:nvGrpSpPr>
        <p:grpSpPr>
          <a:xfrm>
            <a:off x="4932040" y="1844824"/>
            <a:ext cx="1584176" cy="1160839"/>
            <a:chOff x="1691680" y="2420888"/>
            <a:chExt cx="1584176" cy="1160839"/>
          </a:xfrm>
        </p:grpSpPr>
        <p:grpSp>
          <p:nvGrpSpPr>
            <p:cNvPr id="36" name="Skupina 12"/>
            <p:cNvGrpSpPr/>
            <p:nvPr/>
          </p:nvGrpSpPr>
          <p:grpSpPr>
            <a:xfrm>
              <a:off x="2195736" y="2636912"/>
              <a:ext cx="304800" cy="864096"/>
              <a:chOff x="2195736" y="2636912"/>
              <a:chExt cx="304800" cy="864096"/>
            </a:xfrm>
          </p:grpSpPr>
          <p:cxnSp>
            <p:nvCxnSpPr>
              <p:cNvPr id="39" name="Přímá spojovací čára 38"/>
              <p:cNvCxnSpPr/>
              <p:nvPr/>
            </p:nvCxnSpPr>
            <p:spPr>
              <a:xfrm flipV="1">
                <a:off x="2195736" y="2636912"/>
                <a:ext cx="216024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Přímá spojovací čára 39"/>
              <p:cNvCxnSpPr/>
              <p:nvPr/>
            </p:nvCxnSpPr>
            <p:spPr>
              <a:xfrm flipV="1">
                <a:off x="2267744" y="2708920"/>
                <a:ext cx="216024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Přímá spojovací čára 40"/>
              <p:cNvCxnSpPr/>
              <p:nvPr/>
            </p:nvCxnSpPr>
            <p:spPr>
              <a:xfrm flipH="1" flipV="1">
                <a:off x="2267744" y="3284984"/>
                <a:ext cx="232792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7" name="TextovéPole 36"/>
            <p:cNvSpPr txBox="1"/>
            <p:nvPr/>
          </p:nvSpPr>
          <p:spPr>
            <a:xfrm>
              <a:off x="1691680" y="2420888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3200" dirty="0">
                <a:solidFill>
                  <a:srgbClr val="FF0000"/>
                </a:solidFill>
              </a:endParaRPr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2555776" y="2996952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32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42" name="Skupina 41"/>
          <p:cNvGrpSpPr/>
          <p:nvPr/>
        </p:nvGrpSpPr>
        <p:grpSpPr>
          <a:xfrm>
            <a:off x="5436096" y="4356393"/>
            <a:ext cx="1080120" cy="944815"/>
            <a:chOff x="2195736" y="2636912"/>
            <a:chExt cx="1080120" cy="944815"/>
          </a:xfrm>
        </p:grpSpPr>
        <p:grpSp>
          <p:nvGrpSpPr>
            <p:cNvPr id="43" name="Skupina 12"/>
            <p:cNvGrpSpPr/>
            <p:nvPr/>
          </p:nvGrpSpPr>
          <p:grpSpPr>
            <a:xfrm>
              <a:off x="2195736" y="2636912"/>
              <a:ext cx="304800" cy="864096"/>
              <a:chOff x="2195736" y="2636912"/>
              <a:chExt cx="304800" cy="864096"/>
            </a:xfrm>
          </p:grpSpPr>
          <p:cxnSp>
            <p:nvCxnSpPr>
              <p:cNvPr id="46" name="Přímá spojovací čára 45"/>
              <p:cNvCxnSpPr/>
              <p:nvPr/>
            </p:nvCxnSpPr>
            <p:spPr>
              <a:xfrm flipV="1">
                <a:off x="2195736" y="2636912"/>
                <a:ext cx="216024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Přímá spojovací čára 46"/>
              <p:cNvCxnSpPr/>
              <p:nvPr/>
            </p:nvCxnSpPr>
            <p:spPr>
              <a:xfrm flipV="1">
                <a:off x="2267744" y="2708920"/>
                <a:ext cx="216024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Přímá spojovací čára 47"/>
              <p:cNvCxnSpPr/>
              <p:nvPr/>
            </p:nvCxnSpPr>
            <p:spPr>
              <a:xfrm flipH="1" flipV="1">
                <a:off x="2267744" y="3284984"/>
                <a:ext cx="232792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5" name="TextovéPole 44"/>
            <p:cNvSpPr txBox="1"/>
            <p:nvPr/>
          </p:nvSpPr>
          <p:spPr>
            <a:xfrm>
              <a:off x="2555776" y="2996952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3200" dirty="0">
                <a:solidFill>
                  <a:srgbClr val="FF0000"/>
                </a:solidFill>
              </a:endParaRPr>
            </a:p>
          </p:txBody>
        </p:sp>
      </p:grpSp>
      <p:sp>
        <p:nvSpPr>
          <p:cNvPr id="61" name="TextovéPole 60"/>
          <p:cNvSpPr txBox="1"/>
          <p:nvPr/>
        </p:nvSpPr>
        <p:spPr>
          <a:xfrm>
            <a:off x="2267744" y="2844225"/>
            <a:ext cx="288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3. AMIDY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NÁZVY:</a:t>
            </a:r>
          </a:p>
          <a:p>
            <a:pPr>
              <a:buNone/>
            </a:pPr>
            <a:r>
              <a:rPr lang="cs-CZ" b="1" dirty="0" smtClean="0"/>
              <a:t>			</a:t>
            </a:r>
            <a:r>
              <a:rPr lang="cs-CZ" b="1" dirty="0" err="1" smtClean="0"/>
              <a:t>uhlovodík</a:t>
            </a:r>
            <a:r>
              <a:rPr lang="cs-CZ" b="1" dirty="0" err="1" smtClean="0">
                <a:solidFill>
                  <a:srgbClr val="FF0000"/>
                </a:solidFill>
              </a:rPr>
              <a:t>amid</a:t>
            </a:r>
            <a:endParaRPr lang="cs-CZ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					       </a:t>
            </a:r>
            <a:r>
              <a:rPr lang="cs-CZ" b="1" dirty="0" smtClean="0"/>
              <a:t>O</a:t>
            </a: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			</a:t>
            </a:r>
            <a:r>
              <a:rPr lang="cs-CZ" b="1" dirty="0" smtClean="0"/>
              <a:t>CH</a:t>
            </a:r>
            <a:r>
              <a:rPr lang="cs-CZ" sz="2400" b="1" dirty="0" smtClean="0"/>
              <a:t>3</a:t>
            </a:r>
            <a:r>
              <a:rPr lang="cs-CZ" b="1" dirty="0" smtClean="0"/>
              <a:t>CH</a:t>
            </a:r>
            <a:r>
              <a:rPr lang="cs-CZ" sz="2400" b="1" dirty="0" smtClean="0"/>
              <a:t>2</a:t>
            </a:r>
            <a:r>
              <a:rPr lang="cs-CZ" b="1" dirty="0" smtClean="0"/>
              <a:t>CH</a:t>
            </a:r>
            <a:r>
              <a:rPr lang="cs-CZ" sz="2400" b="1" dirty="0" smtClean="0"/>
              <a:t>2</a:t>
            </a:r>
            <a:r>
              <a:rPr lang="cs-CZ" b="1" dirty="0" smtClean="0"/>
              <a:t>C</a:t>
            </a:r>
          </a:p>
          <a:p>
            <a:pPr>
              <a:buNone/>
            </a:pPr>
            <a:r>
              <a:rPr lang="cs-CZ" b="1" dirty="0" smtClean="0"/>
              <a:t>					       </a:t>
            </a:r>
            <a:r>
              <a:rPr lang="cs-CZ" b="1" dirty="0" smtClean="0">
                <a:solidFill>
                  <a:srgbClr val="FF0000"/>
                </a:solidFill>
              </a:rPr>
              <a:t>NH</a:t>
            </a:r>
            <a:r>
              <a:rPr lang="cs-CZ" sz="2400" b="1" dirty="0" smtClean="0">
                <a:solidFill>
                  <a:srgbClr val="FF0000"/>
                </a:solidFill>
              </a:rPr>
              <a:t>2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			     </a:t>
            </a:r>
            <a:r>
              <a:rPr lang="cs-CZ" b="1" dirty="0" err="1" smtClean="0"/>
              <a:t>butan</a:t>
            </a:r>
            <a:r>
              <a:rPr lang="cs-CZ" b="1" dirty="0" err="1" smtClean="0">
                <a:solidFill>
                  <a:srgbClr val="FF0000"/>
                </a:solidFill>
              </a:rPr>
              <a:t>amid</a:t>
            </a:r>
            <a:endParaRPr lang="cs-CZ" sz="2400" b="1" dirty="0" smtClean="0">
              <a:solidFill>
                <a:srgbClr val="FF0000"/>
              </a:solidFill>
            </a:endParaRPr>
          </a:p>
        </p:txBody>
      </p:sp>
      <p:grpSp>
        <p:nvGrpSpPr>
          <p:cNvPr id="4" name="Skupina 3"/>
          <p:cNvGrpSpPr/>
          <p:nvPr/>
        </p:nvGrpSpPr>
        <p:grpSpPr>
          <a:xfrm>
            <a:off x="3995936" y="2996952"/>
            <a:ext cx="1584176" cy="1160839"/>
            <a:chOff x="1691680" y="2420888"/>
            <a:chExt cx="1584176" cy="1160839"/>
          </a:xfrm>
        </p:grpSpPr>
        <p:grpSp>
          <p:nvGrpSpPr>
            <p:cNvPr id="5" name="Skupina 12"/>
            <p:cNvGrpSpPr/>
            <p:nvPr/>
          </p:nvGrpSpPr>
          <p:grpSpPr>
            <a:xfrm>
              <a:off x="2195736" y="2636912"/>
              <a:ext cx="304800" cy="864096"/>
              <a:chOff x="2195736" y="2636912"/>
              <a:chExt cx="304800" cy="864096"/>
            </a:xfrm>
          </p:grpSpPr>
          <p:cxnSp>
            <p:nvCxnSpPr>
              <p:cNvPr id="8" name="Přímá spojovací čára 7"/>
              <p:cNvCxnSpPr/>
              <p:nvPr/>
            </p:nvCxnSpPr>
            <p:spPr>
              <a:xfrm flipV="1">
                <a:off x="2195736" y="2636912"/>
                <a:ext cx="216024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Přímá spojovací čára 8"/>
              <p:cNvCxnSpPr/>
              <p:nvPr/>
            </p:nvCxnSpPr>
            <p:spPr>
              <a:xfrm flipV="1">
                <a:off x="2267744" y="2708920"/>
                <a:ext cx="216024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ovací čára 9"/>
              <p:cNvCxnSpPr/>
              <p:nvPr/>
            </p:nvCxnSpPr>
            <p:spPr>
              <a:xfrm flipH="1" flipV="1">
                <a:off x="2267744" y="3284984"/>
                <a:ext cx="232792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extovéPole 5"/>
            <p:cNvSpPr txBox="1"/>
            <p:nvPr/>
          </p:nvSpPr>
          <p:spPr>
            <a:xfrm>
              <a:off x="1691680" y="2420888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3200" dirty="0">
                <a:solidFill>
                  <a:srgbClr val="FF0000"/>
                </a:solidFill>
              </a:endParaRPr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2555776" y="2996952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3200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VLASTNOSTI, význam:</a:t>
            </a:r>
          </a:p>
          <a:p>
            <a:r>
              <a:rPr lang="cs-CZ" b="1" dirty="0" smtClean="0"/>
              <a:t>Vysoké teploty varu, zásaditý charakter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Vysvětlete příčinu!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Polární vazba mezi dusíkem a vodíkem, mezi molekulami vznikají vodíkové můstky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Dusík je donor elektronového páru</a:t>
            </a:r>
            <a:endParaRPr lang="cs-CZ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>
                <a:solidFill>
                  <a:srgbClr val="FF0000"/>
                </a:solidFill>
              </a:rPr>
              <a:t>Methanamid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/>
              <a:t>(</a:t>
            </a:r>
            <a:r>
              <a:rPr lang="cs-CZ" b="1" dirty="0" err="1" smtClean="0"/>
              <a:t>formamid</a:t>
            </a:r>
            <a:r>
              <a:rPr lang="cs-CZ" b="1" dirty="0" smtClean="0"/>
              <a:t>) – kapalina rozpustná ve vodě</a:t>
            </a:r>
          </a:p>
          <a:p>
            <a:r>
              <a:rPr lang="cs-CZ" b="1" dirty="0" smtClean="0"/>
              <a:t> vyšší amidy jsou pevné látky</a:t>
            </a:r>
          </a:p>
          <a:p>
            <a:pPr>
              <a:buNone/>
            </a:pPr>
            <a:r>
              <a:rPr lang="cs-CZ" b="1" dirty="0" smtClean="0"/>
              <a:t>   Působením silných kyselin podléhají hydrolýze</a:t>
            </a:r>
          </a:p>
          <a:p>
            <a:pPr>
              <a:buNone/>
            </a:pPr>
            <a:r>
              <a:rPr lang="cs-CZ" b="1" dirty="0" smtClean="0"/>
              <a:t>   Cyklické amidy - </a:t>
            </a:r>
            <a:r>
              <a:rPr lang="cs-CZ" b="1" dirty="0" err="1" smtClean="0">
                <a:solidFill>
                  <a:srgbClr val="FF0000"/>
                </a:solidFill>
              </a:rPr>
              <a:t>laktamy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/>
              <a:t>(</a:t>
            </a:r>
            <a:r>
              <a:rPr lang="el-GR" b="1" dirty="0" smtClean="0"/>
              <a:t>ε</a:t>
            </a:r>
            <a:r>
              <a:rPr lang="cs-CZ" b="1" dirty="0" smtClean="0"/>
              <a:t>-kaprolaktam je výchozí látka pro výrobu silonu – polyamid)</a:t>
            </a:r>
          </a:p>
          <a:p>
            <a:pPr>
              <a:buNone/>
            </a:pPr>
            <a:r>
              <a:rPr lang="cs-CZ" b="1" dirty="0" smtClean="0"/>
              <a:t>  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4. ANHYDRIDY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/>
          </a:bodyPr>
          <a:lstStyle/>
          <a:p>
            <a:r>
              <a:rPr lang="cs-CZ" b="1" dirty="0" smtClean="0"/>
              <a:t>NÁZVY: </a:t>
            </a:r>
          </a:p>
          <a:p>
            <a:pPr>
              <a:buNone/>
            </a:pPr>
            <a:r>
              <a:rPr lang="cs-CZ" b="1" dirty="0" smtClean="0"/>
              <a:t>               </a:t>
            </a:r>
            <a:r>
              <a:rPr lang="cs-CZ" b="1" dirty="0" err="1" smtClean="0"/>
              <a:t>uhlovodík</a:t>
            </a:r>
            <a:r>
              <a:rPr lang="cs-CZ" b="1" dirty="0" err="1" smtClean="0">
                <a:solidFill>
                  <a:srgbClr val="FF0000"/>
                </a:solidFill>
              </a:rPr>
              <a:t>anhydrid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			                O</a:t>
            </a:r>
          </a:p>
          <a:p>
            <a:pPr>
              <a:buNone/>
            </a:pPr>
            <a:r>
              <a:rPr lang="cs-CZ" b="1" dirty="0" smtClean="0"/>
              <a:t>			CH</a:t>
            </a:r>
            <a:r>
              <a:rPr lang="cs-CZ" sz="2400" b="1" dirty="0" smtClean="0"/>
              <a:t>3</a:t>
            </a:r>
            <a:r>
              <a:rPr lang="cs-CZ" b="1" dirty="0" smtClean="0"/>
              <a:t> - C</a:t>
            </a:r>
          </a:p>
          <a:p>
            <a:pPr>
              <a:buNone/>
            </a:pPr>
            <a:r>
              <a:rPr lang="cs-CZ" b="1" dirty="0" smtClean="0"/>
              <a:t>                                    O		</a:t>
            </a:r>
            <a:r>
              <a:rPr lang="cs-CZ" b="1" dirty="0" err="1" smtClean="0"/>
              <a:t>ethan</a:t>
            </a:r>
            <a:r>
              <a:rPr lang="cs-CZ" b="1" dirty="0" err="1" smtClean="0">
                <a:solidFill>
                  <a:srgbClr val="FF0000"/>
                </a:solidFill>
              </a:rPr>
              <a:t>anhydrid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			CH</a:t>
            </a:r>
            <a:r>
              <a:rPr lang="cs-CZ" sz="2400" b="1" dirty="0" smtClean="0"/>
              <a:t>3</a:t>
            </a:r>
            <a:r>
              <a:rPr lang="cs-CZ" b="1" dirty="0" smtClean="0"/>
              <a:t> - C</a:t>
            </a:r>
          </a:p>
          <a:p>
            <a:pPr>
              <a:buNone/>
            </a:pPr>
            <a:r>
              <a:rPr lang="cs-CZ" b="1" dirty="0" smtClean="0"/>
              <a:t>	                                O</a:t>
            </a:r>
          </a:p>
          <a:p>
            <a:r>
              <a:rPr lang="cs-CZ" b="1" dirty="0" smtClean="0"/>
              <a:t>Acetanhydrid, anhydrid kyseliny octové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>
              <a:solidFill>
                <a:srgbClr val="FF0000"/>
              </a:solidFill>
            </a:endParaRPr>
          </a:p>
        </p:txBody>
      </p:sp>
      <p:grpSp>
        <p:nvGrpSpPr>
          <p:cNvPr id="4" name="Skupina 3"/>
          <p:cNvGrpSpPr/>
          <p:nvPr/>
        </p:nvGrpSpPr>
        <p:grpSpPr>
          <a:xfrm>
            <a:off x="2987824" y="2988241"/>
            <a:ext cx="1584176" cy="1160839"/>
            <a:chOff x="1691680" y="2420888"/>
            <a:chExt cx="1584176" cy="1160839"/>
          </a:xfrm>
        </p:grpSpPr>
        <p:grpSp>
          <p:nvGrpSpPr>
            <p:cNvPr id="5" name="Skupina 12"/>
            <p:cNvGrpSpPr/>
            <p:nvPr/>
          </p:nvGrpSpPr>
          <p:grpSpPr>
            <a:xfrm>
              <a:off x="2195736" y="2636912"/>
              <a:ext cx="304800" cy="864096"/>
              <a:chOff x="2195736" y="2636912"/>
              <a:chExt cx="304800" cy="864096"/>
            </a:xfrm>
          </p:grpSpPr>
          <p:cxnSp>
            <p:nvCxnSpPr>
              <p:cNvPr id="8" name="Přímá spojovací čára 7"/>
              <p:cNvCxnSpPr/>
              <p:nvPr/>
            </p:nvCxnSpPr>
            <p:spPr>
              <a:xfrm flipV="1">
                <a:off x="2195736" y="2636912"/>
                <a:ext cx="216024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Přímá spojovací čára 8"/>
              <p:cNvCxnSpPr/>
              <p:nvPr/>
            </p:nvCxnSpPr>
            <p:spPr>
              <a:xfrm flipV="1">
                <a:off x="2267744" y="2708920"/>
                <a:ext cx="216024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ovací čára 9"/>
              <p:cNvCxnSpPr/>
              <p:nvPr/>
            </p:nvCxnSpPr>
            <p:spPr>
              <a:xfrm flipH="1" flipV="1">
                <a:off x="2267744" y="3284984"/>
                <a:ext cx="232792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extovéPole 5"/>
            <p:cNvSpPr txBox="1"/>
            <p:nvPr/>
          </p:nvSpPr>
          <p:spPr>
            <a:xfrm>
              <a:off x="1691680" y="2420888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3200" dirty="0">
                <a:solidFill>
                  <a:srgbClr val="FF0000"/>
                </a:solidFill>
              </a:endParaRPr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2555776" y="2996952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32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2915816" y="4149080"/>
            <a:ext cx="1584176" cy="1160839"/>
            <a:chOff x="1691680" y="2420888"/>
            <a:chExt cx="1584176" cy="1160839"/>
          </a:xfrm>
        </p:grpSpPr>
        <p:grpSp>
          <p:nvGrpSpPr>
            <p:cNvPr id="12" name="Skupina 12"/>
            <p:cNvGrpSpPr/>
            <p:nvPr/>
          </p:nvGrpSpPr>
          <p:grpSpPr>
            <a:xfrm>
              <a:off x="2267744" y="2636912"/>
              <a:ext cx="288032" cy="864096"/>
              <a:chOff x="2267744" y="2636912"/>
              <a:chExt cx="288032" cy="864096"/>
            </a:xfrm>
          </p:grpSpPr>
          <p:cxnSp>
            <p:nvCxnSpPr>
              <p:cNvPr id="15" name="Přímá spojovací čára 14"/>
              <p:cNvCxnSpPr/>
              <p:nvPr/>
            </p:nvCxnSpPr>
            <p:spPr>
              <a:xfrm flipV="1">
                <a:off x="2267744" y="2636912"/>
                <a:ext cx="216024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Přímá spojovací čára 15"/>
              <p:cNvCxnSpPr/>
              <p:nvPr/>
            </p:nvCxnSpPr>
            <p:spPr>
              <a:xfrm>
                <a:off x="2339752" y="3212976"/>
                <a:ext cx="216024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Přímá spojovací čára 16"/>
              <p:cNvCxnSpPr/>
              <p:nvPr/>
            </p:nvCxnSpPr>
            <p:spPr>
              <a:xfrm flipH="1" flipV="1">
                <a:off x="2267744" y="3284984"/>
                <a:ext cx="232792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" name="TextovéPole 12"/>
            <p:cNvSpPr txBox="1"/>
            <p:nvPr/>
          </p:nvSpPr>
          <p:spPr>
            <a:xfrm>
              <a:off x="1691680" y="2420888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3200" dirty="0">
                <a:solidFill>
                  <a:srgbClr val="FF0000"/>
                </a:solidFill>
              </a:endParaRPr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2555776" y="2996952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3200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PŘÍPRAVA: a)</a:t>
            </a:r>
          </a:p>
          <a:p>
            <a:pPr>
              <a:buNone/>
            </a:pPr>
            <a:r>
              <a:rPr lang="cs-CZ" b="1" dirty="0" smtClean="0"/>
              <a:t>                           O                                       </a:t>
            </a:r>
            <a:r>
              <a:rPr lang="cs-CZ" b="1" dirty="0" err="1" smtClean="0"/>
              <a:t>O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		CH</a:t>
            </a:r>
            <a:r>
              <a:rPr lang="cs-CZ" sz="2400" b="1" dirty="0" smtClean="0"/>
              <a:t>3</a:t>
            </a:r>
            <a:r>
              <a:rPr lang="cs-CZ" b="1" dirty="0" smtClean="0"/>
              <a:t> – C                           CH3 – C                      </a:t>
            </a:r>
          </a:p>
          <a:p>
            <a:pPr>
              <a:buNone/>
            </a:pPr>
            <a:r>
              <a:rPr lang="cs-CZ" b="1" dirty="0" smtClean="0"/>
              <a:t>                +          </a:t>
            </a:r>
            <a:r>
              <a:rPr lang="cs-CZ" b="1" dirty="0" err="1" smtClean="0"/>
              <a:t>ONa</a:t>
            </a:r>
            <a:r>
              <a:rPr lang="cs-CZ" b="1" dirty="0" smtClean="0"/>
              <a:t>           			     +  </a:t>
            </a:r>
            <a:r>
              <a:rPr lang="cs-CZ" b="1" dirty="0" err="1" smtClean="0"/>
              <a:t>NaCl</a:t>
            </a:r>
            <a:r>
              <a:rPr lang="cs-CZ" b="1" dirty="0" smtClean="0"/>
              <a:t>                    </a:t>
            </a:r>
          </a:p>
          <a:p>
            <a:pPr>
              <a:buNone/>
            </a:pPr>
            <a:r>
              <a:rPr lang="cs-CZ" b="1" dirty="0" smtClean="0"/>
              <a:t>		                 Cl                                 </a:t>
            </a:r>
          </a:p>
          <a:p>
            <a:pPr>
              <a:buNone/>
            </a:pPr>
            <a:r>
              <a:rPr lang="cs-CZ" b="1" dirty="0" smtClean="0"/>
              <a:t>		CH</a:t>
            </a:r>
            <a:r>
              <a:rPr lang="cs-CZ" sz="2400" b="1" dirty="0" smtClean="0"/>
              <a:t>3</a:t>
            </a:r>
            <a:r>
              <a:rPr lang="cs-CZ" b="1" dirty="0" smtClean="0"/>
              <a:t> – C                            CH3 - C</a:t>
            </a:r>
          </a:p>
          <a:p>
            <a:r>
              <a:rPr lang="cs-CZ" b="1" dirty="0" smtClean="0"/>
              <a:t>                       O                                      </a:t>
            </a:r>
            <a:r>
              <a:rPr lang="cs-CZ" b="1" dirty="0" err="1" smtClean="0"/>
              <a:t>O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    </a:t>
            </a:r>
            <a:endParaRPr lang="cs-CZ" b="1" dirty="0"/>
          </a:p>
        </p:txBody>
      </p:sp>
      <p:grpSp>
        <p:nvGrpSpPr>
          <p:cNvPr id="4" name="Skupina 3"/>
          <p:cNvGrpSpPr/>
          <p:nvPr/>
        </p:nvGrpSpPr>
        <p:grpSpPr>
          <a:xfrm>
            <a:off x="2195736" y="2204864"/>
            <a:ext cx="1584176" cy="1160839"/>
            <a:chOff x="1691680" y="2420888"/>
            <a:chExt cx="1584176" cy="1160839"/>
          </a:xfrm>
        </p:grpSpPr>
        <p:grpSp>
          <p:nvGrpSpPr>
            <p:cNvPr id="5" name="Skupina 12"/>
            <p:cNvGrpSpPr/>
            <p:nvPr/>
          </p:nvGrpSpPr>
          <p:grpSpPr>
            <a:xfrm>
              <a:off x="2195736" y="2636912"/>
              <a:ext cx="304800" cy="864096"/>
              <a:chOff x="2195736" y="2636912"/>
              <a:chExt cx="304800" cy="864096"/>
            </a:xfrm>
          </p:grpSpPr>
          <p:cxnSp>
            <p:nvCxnSpPr>
              <p:cNvPr id="8" name="Přímá spojovací čára 7"/>
              <p:cNvCxnSpPr/>
              <p:nvPr/>
            </p:nvCxnSpPr>
            <p:spPr>
              <a:xfrm flipV="1">
                <a:off x="2195736" y="2636912"/>
                <a:ext cx="216024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Přímá spojovací čára 8"/>
              <p:cNvCxnSpPr/>
              <p:nvPr/>
            </p:nvCxnSpPr>
            <p:spPr>
              <a:xfrm flipV="1">
                <a:off x="2267744" y="2708920"/>
                <a:ext cx="216024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ovací čára 9"/>
              <p:cNvCxnSpPr/>
              <p:nvPr/>
            </p:nvCxnSpPr>
            <p:spPr>
              <a:xfrm flipH="1" flipV="1">
                <a:off x="2267744" y="3284984"/>
                <a:ext cx="232792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extovéPole 5"/>
            <p:cNvSpPr txBox="1"/>
            <p:nvPr/>
          </p:nvSpPr>
          <p:spPr>
            <a:xfrm>
              <a:off x="1691680" y="2420888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3200" dirty="0">
                <a:solidFill>
                  <a:srgbClr val="FF0000"/>
                </a:solidFill>
              </a:endParaRPr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2555776" y="2996952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32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2195736" y="3852337"/>
            <a:ext cx="1584176" cy="1160839"/>
            <a:chOff x="1691680" y="2420888"/>
            <a:chExt cx="1584176" cy="1160839"/>
          </a:xfrm>
        </p:grpSpPr>
        <p:grpSp>
          <p:nvGrpSpPr>
            <p:cNvPr id="12" name="Skupina 12"/>
            <p:cNvGrpSpPr/>
            <p:nvPr/>
          </p:nvGrpSpPr>
          <p:grpSpPr>
            <a:xfrm>
              <a:off x="2267744" y="2636912"/>
              <a:ext cx="288032" cy="864096"/>
              <a:chOff x="2267744" y="2636912"/>
              <a:chExt cx="288032" cy="864096"/>
            </a:xfrm>
          </p:grpSpPr>
          <p:cxnSp>
            <p:nvCxnSpPr>
              <p:cNvPr id="15" name="Přímá spojovací čára 14"/>
              <p:cNvCxnSpPr/>
              <p:nvPr/>
            </p:nvCxnSpPr>
            <p:spPr>
              <a:xfrm flipV="1">
                <a:off x="2267744" y="2636912"/>
                <a:ext cx="216024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Přímá spojovací čára 15"/>
              <p:cNvCxnSpPr/>
              <p:nvPr/>
            </p:nvCxnSpPr>
            <p:spPr>
              <a:xfrm>
                <a:off x="2339752" y="3212976"/>
                <a:ext cx="216024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Přímá spojovací čára 16"/>
              <p:cNvCxnSpPr/>
              <p:nvPr/>
            </p:nvCxnSpPr>
            <p:spPr>
              <a:xfrm flipH="1" flipV="1">
                <a:off x="2267744" y="3284984"/>
                <a:ext cx="232792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" name="TextovéPole 12"/>
            <p:cNvSpPr txBox="1"/>
            <p:nvPr/>
          </p:nvSpPr>
          <p:spPr>
            <a:xfrm>
              <a:off x="1691680" y="2420888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3200" dirty="0">
                <a:solidFill>
                  <a:srgbClr val="FF0000"/>
                </a:solidFill>
              </a:endParaRPr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2555776" y="2996952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3200" dirty="0">
                <a:solidFill>
                  <a:srgbClr val="FF0000"/>
                </a:solidFill>
              </a:endParaRPr>
            </a:p>
          </p:txBody>
        </p:sp>
      </p:grpSp>
      <p:cxnSp>
        <p:nvCxnSpPr>
          <p:cNvPr id="20" name="Přímá spojovací šipka 19"/>
          <p:cNvCxnSpPr/>
          <p:nvPr/>
        </p:nvCxnSpPr>
        <p:spPr>
          <a:xfrm>
            <a:off x="4067944" y="3573016"/>
            <a:ext cx="64807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Skupina 20"/>
          <p:cNvGrpSpPr/>
          <p:nvPr/>
        </p:nvGrpSpPr>
        <p:grpSpPr>
          <a:xfrm>
            <a:off x="6516216" y="3356992"/>
            <a:ext cx="1008112" cy="1656184"/>
            <a:chOff x="2267744" y="1925543"/>
            <a:chExt cx="1008112" cy="1656184"/>
          </a:xfrm>
        </p:grpSpPr>
        <p:grpSp>
          <p:nvGrpSpPr>
            <p:cNvPr id="22" name="Skupina 12"/>
            <p:cNvGrpSpPr/>
            <p:nvPr/>
          </p:nvGrpSpPr>
          <p:grpSpPr>
            <a:xfrm>
              <a:off x="2267744" y="2501607"/>
              <a:ext cx="288032" cy="999401"/>
              <a:chOff x="2267744" y="2501607"/>
              <a:chExt cx="288032" cy="999401"/>
            </a:xfrm>
          </p:grpSpPr>
          <p:cxnSp>
            <p:nvCxnSpPr>
              <p:cNvPr id="25" name="Přímá spojovací čára 24"/>
              <p:cNvCxnSpPr/>
              <p:nvPr/>
            </p:nvCxnSpPr>
            <p:spPr>
              <a:xfrm flipV="1">
                <a:off x="2267744" y="2501607"/>
                <a:ext cx="288032" cy="35132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Přímá spojovací čára 25"/>
              <p:cNvCxnSpPr/>
              <p:nvPr/>
            </p:nvCxnSpPr>
            <p:spPr>
              <a:xfrm>
                <a:off x="2339752" y="3212976"/>
                <a:ext cx="216024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Přímá spojovací čára 26"/>
              <p:cNvCxnSpPr/>
              <p:nvPr/>
            </p:nvCxnSpPr>
            <p:spPr>
              <a:xfrm flipH="1" flipV="1">
                <a:off x="2267744" y="3284984"/>
                <a:ext cx="232792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TextovéPole 22"/>
            <p:cNvSpPr txBox="1"/>
            <p:nvPr/>
          </p:nvSpPr>
          <p:spPr>
            <a:xfrm>
              <a:off x="2483768" y="1925543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3200" dirty="0">
                <a:solidFill>
                  <a:srgbClr val="FF0000"/>
                </a:solidFill>
              </a:endParaRPr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2555776" y="2996952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32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6012160" y="2268161"/>
            <a:ext cx="1584176" cy="1160839"/>
            <a:chOff x="1691680" y="2420888"/>
            <a:chExt cx="1584176" cy="1160839"/>
          </a:xfrm>
        </p:grpSpPr>
        <p:grpSp>
          <p:nvGrpSpPr>
            <p:cNvPr id="29" name="Skupina 12"/>
            <p:cNvGrpSpPr/>
            <p:nvPr/>
          </p:nvGrpSpPr>
          <p:grpSpPr>
            <a:xfrm>
              <a:off x="2195736" y="2636912"/>
              <a:ext cx="360040" cy="944815"/>
              <a:chOff x="2195736" y="2636912"/>
              <a:chExt cx="360040" cy="944815"/>
            </a:xfrm>
          </p:grpSpPr>
          <p:cxnSp>
            <p:nvCxnSpPr>
              <p:cNvPr id="32" name="Přímá spojovací čára 31"/>
              <p:cNvCxnSpPr/>
              <p:nvPr/>
            </p:nvCxnSpPr>
            <p:spPr>
              <a:xfrm flipV="1">
                <a:off x="2195736" y="2636912"/>
                <a:ext cx="216024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Přímá spojovací čára 32"/>
              <p:cNvCxnSpPr/>
              <p:nvPr/>
            </p:nvCxnSpPr>
            <p:spPr>
              <a:xfrm flipV="1">
                <a:off x="2267744" y="2708920"/>
                <a:ext cx="216024" cy="21602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Přímá spojovací čára 33"/>
              <p:cNvCxnSpPr/>
              <p:nvPr/>
            </p:nvCxnSpPr>
            <p:spPr>
              <a:xfrm flipH="1" flipV="1">
                <a:off x="2195736" y="3221687"/>
                <a:ext cx="360040" cy="36004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0" name="TextovéPole 29"/>
            <p:cNvSpPr txBox="1"/>
            <p:nvPr/>
          </p:nvSpPr>
          <p:spPr>
            <a:xfrm>
              <a:off x="1691680" y="2420888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3200" dirty="0">
                <a:solidFill>
                  <a:srgbClr val="FF0000"/>
                </a:solidFill>
              </a:endParaRPr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2555776" y="2996952"/>
              <a:ext cx="72008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sz="3200" dirty="0">
                <a:solidFill>
                  <a:srgbClr val="FF0000"/>
                </a:solidFill>
              </a:endParaRPr>
            </a:p>
          </p:txBody>
        </p:sp>
      </p:grpSp>
      <p:sp>
        <p:nvSpPr>
          <p:cNvPr id="36" name="TextovéPole 35"/>
          <p:cNvSpPr txBox="1"/>
          <p:nvPr/>
        </p:nvSpPr>
        <p:spPr>
          <a:xfrm>
            <a:off x="6732240" y="3429000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</a:t>
            </a:r>
            <a:endParaRPr lang="cs-CZ" sz="3200" b="1" dirty="0"/>
          </a:p>
        </p:txBody>
      </p:sp>
      <p:cxnSp>
        <p:nvCxnSpPr>
          <p:cNvPr id="38" name="Přímá spojovací šipka 37"/>
          <p:cNvCxnSpPr/>
          <p:nvPr/>
        </p:nvCxnSpPr>
        <p:spPr>
          <a:xfrm flipH="1">
            <a:off x="2555776" y="3501008"/>
            <a:ext cx="504056" cy="864096"/>
          </a:xfrm>
          <a:prstGeom prst="straightConnector1">
            <a:avLst/>
          </a:prstGeom>
          <a:ln w="412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ovéPole 39"/>
          <p:cNvSpPr txBox="1"/>
          <p:nvPr/>
        </p:nvSpPr>
        <p:spPr>
          <a:xfrm>
            <a:off x="3131840" y="2865130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-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2051720" y="3933056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dirty="0" smtClean="0">
                <a:solidFill>
                  <a:srgbClr val="FF0000"/>
                </a:solidFill>
              </a:rPr>
              <a:t>δ</a:t>
            </a:r>
            <a:r>
              <a:rPr lang="cs-CZ" sz="3200" dirty="0" smtClean="0">
                <a:solidFill>
                  <a:srgbClr val="FF0000"/>
                </a:solidFill>
              </a:rPr>
              <a:t>+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3563888" y="2852936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+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3203848" y="3501008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dirty="0" smtClean="0">
                <a:solidFill>
                  <a:srgbClr val="FF0000"/>
                </a:solidFill>
              </a:rPr>
              <a:t>δ</a:t>
            </a:r>
            <a:r>
              <a:rPr lang="cs-CZ" sz="3200" dirty="0" smtClean="0">
                <a:solidFill>
                  <a:srgbClr val="FF0000"/>
                </a:solidFill>
              </a:rPr>
              <a:t>-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5554960" cy="1143000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b) Oxidace </a:t>
            </a:r>
            <a:r>
              <a:rPr lang="cs-CZ" sz="3200" b="1" dirty="0" err="1" smtClean="0"/>
              <a:t>arenů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endParaRPr lang="cs-CZ" b="1" dirty="0" smtClean="0"/>
          </a:p>
          <a:p>
            <a:r>
              <a:rPr lang="cs-CZ" b="1" dirty="0" smtClean="0"/>
              <a:t>                                                         CO</a:t>
            </a:r>
          </a:p>
          <a:p>
            <a:r>
              <a:rPr lang="cs-CZ" b="1" dirty="0" smtClean="0"/>
              <a:t>                              O</a:t>
            </a:r>
            <a:r>
              <a:rPr lang="cs-CZ" sz="2400" b="1" dirty="0" smtClean="0"/>
              <a:t>2            </a:t>
            </a:r>
          </a:p>
          <a:p>
            <a:r>
              <a:rPr lang="cs-CZ" sz="2400" b="1" dirty="0" smtClean="0"/>
              <a:t>                                      </a:t>
            </a:r>
            <a:r>
              <a:rPr lang="cs-CZ" b="1" dirty="0" smtClean="0"/>
              <a:t>V</a:t>
            </a:r>
            <a:r>
              <a:rPr lang="cs-CZ" sz="2400" b="1" dirty="0" smtClean="0"/>
              <a:t>2</a:t>
            </a:r>
            <a:r>
              <a:rPr lang="cs-CZ" b="1" dirty="0" smtClean="0"/>
              <a:t>O</a:t>
            </a:r>
            <a:r>
              <a:rPr lang="cs-CZ" sz="2400" b="1" dirty="0" smtClean="0"/>
              <a:t>5</a:t>
            </a:r>
          </a:p>
          <a:p>
            <a:pPr>
              <a:buNone/>
            </a:pPr>
            <a:r>
              <a:rPr lang="cs-CZ" sz="2400" b="1" dirty="0" smtClean="0"/>
              <a:t>							</a:t>
            </a:r>
            <a:r>
              <a:rPr lang="cs-CZ" b="1" dirty="0" smtClean="0"/>
              <a:t>CO</a:t>
            </a:r>
          </a:p>
          <a:p>
            <a:pPr>
              <a:buNone/>
            </a:pPr>
            <a:r>
              <a:rPr lang="cs-CZ" b="1" dirty="0" smtClean="0"/>
              <a:t>						</a:t>
            </a:r>
            <a:r>
              <a:rPr lang="cs-CZ" b="1" dirty="0" err="1" smtClean="0"/>
              <a:t>ftalanhydrid</a:t>
            </a:r>
            <a:endParaRPr lang="cs-CZ" b="1" dirty="0" smtClean="0"/>
          </a:p>
        </p:txBody>
      </p:sp>
      <p:grpSp>
        <p:nvGrpSpPr>
          <p:cNvPr id="8" name="Skupina 7"/>
          <p:cNvGrpSpPr/>
          <p:nvPr/>
        </p:nvGrpSpPr>
        <p:grpSpPr>
          <a:xfrm>
            <a:off x="4861176" y="2924944"/>
            <a:ext cx="914400" cy="1060704"/>
            <a:chOff x="4141096" y="3139824"/>
            <a:chExt cx="914400" cy="1060704"/>
          </a:xfrm>
        </p:grpSpPr>
        <p:sp>
          <p:nvSpPr>
            <p:cNvPr id="9" name="Šestiúhelník 8"/>
            <p:cNvSpPr/>
            <p:nvPr/>
          </p:nvSpPr>
          <p:spPr>
            <a:xfrm rot="5400000">
              <a:off x="4067944" y="3212976"/>
              <a:ext cx="1060704" cy="914400"/>
            </a:xfrm>
            <a:prstGeom prst="hexagon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Elipsa 9"/>
            <p:cNvSpPr/>
            <p:nvPr/>
          </p:nvSpPr>
          <p:spPr>
            <a:xfrm>
              <a:off x="4212040" y="3285064"/>
              <a:ext cx="720000" cy="7200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1979712" y="2852936"/>
            <a:ext cx="914400" cy="1060704"/>
            <a:chOff x="4141096" y="3139824"/>
            <a:chExt cx="914400" cy="1060704"/>
          </a:xfrm>
        </p:grpSpPr>
        <p:sp>
          <p:nvSpPr>
            <p:cNvPr id="13" name="Šestiúhelník 12"/>
            <p:cNvSpPr/>
            <p:nvPr/>
          </p:nvSpPr>
          <p:spPr>
            <a:xfrm rot="5400000">
              <a:off x="4067944" y="3212976"/>
              <a:ext cx="1060704" cy="914400"/>
            </a:xfrm>
            <a:prstGeom prst="hexagon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Elipsa 13"/>
            <p:cNvSpPr/>
            <p:nvPr/>
          </p:nvSpPr>
          <p:spPr>
            <a:xfrm>
              <a:off x="4212040" y="3285064"/>
              <a:ext cx="720000" cy="7200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1043608" y="2852936"/>
            <a:ext cx="914400" cy="1060704"/>
            <a:chOff x="4141096" y="3139824"/>
            <a:chExt cx="914400" cy="1060704"/>
          </a:xfrm>
        </p:grpSpPr>
        <p:sp>
          <p:nvSpPr>
            <p:cNvPr id="17" name="Šestiúhelník 16"/>
            <p:cNvSpPr/>
            <p:nvPr/>
          </p:nvSpPr>
          <p:spPr>
            <a:xfrm rot="5400000">
              <a:off x="4067944" y="3212976"/>
              <a:ext cx="1060704" cy="914400"/>
            </a:xfrm>
            <a:prstGeom prst="hexagon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Elipsa 17"/>
            <p:cNvSpPr/>
            <p:nvPr/>
          </p:nvSpPr>
          <p:spPr>
            <a:xfrm>
              <a:off x="4212040" y="3285064"/>
              <a:ext cx="720000" cy="7200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21" name="Přímá spojovací šipka 20"/>
          <p:cNvCxnSpPr/>
          <p:nvPr/>
        </p:nvCxnSpPr>
        <p:spPr>
          <a:xfrm>
            <a:off x="3203848" y="3356992"/>
            <a:ext cx="1224136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Skupina 27"/>
          <p:cNvGrpSpPr/>
          <p:nvPr/>
        </p:nvGrpSpPr>
        <p:grpSpPr>
          <a:xfrm>
            <a:off x="5796136" y="2556193"/>
            <a:ext cx="1584176" cy="1952927"/>
            <a:chOff x="5796136" y="2556193"/>
            <a:chExt cx="1584176" cy="1952927"/>
          </a:xfrm>
        </p:grpSpPr>
        <p:grpSp>
          <p:nvGrpSpPr>
            <p:cNvPr id="23" name="Skupina 22"/>
            <p:cNvGrpSpPr/>
            <p:nvPr/>
          </p:nvGrpSpPr>
          <p:grpSpPr>
            <a:xfrm>
              <a:off x="5868144" y="2852936"/>
              <a:ext cx="1296144" cy="1656184"/>
              <a:chOff x="1979712" y="1925543"/>
              <a:chExt cx="1296144" cy="1656184"/>
            </a:xfrm>
          </p:grpSpPr>
          <p:cxnSp>
            <p:nvCxnSpPr>
              <p:cNvPr id="27" name="Přímá spojovací čára 26"/>
              <p:cNvCxnSpPr/>
              <p:nvPr/>
            </p:nvCxnSpPr>
            <p:spPr>
              <a:xfrm flipH="1" flipV="1">
                <a:off x="1979712" y="2861648"/>
                <a:ext cx="216024" cy="28803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ovéPole 24"/>
              <p:cNvSpPr txBox="1"/>
              <p:nvPr/>
            </p:nvSpPr>
            <p:spPr>
              <a:xfrm>
                <a:off x="2483768" y="1925543"/>
                <a:ext cx="72008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cs-CZ" sz="320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2555776" y="2996952"/>
                <a:ext cx="72008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cs-CZ" sz="3200" dirty="0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30" name="Skupina 29"/>
            <p:cNvGrpSpPr/>
            <p:nvPr/>
          </p:nvGrpSpPr>
          <p:grpSpPr>
            <a:xfrm>
              <a:off x="6444208" y="2556193"/>
              <a:ext cx="936104" cy="584775"/>
              <a:chOff x="2339752" y="2996952"/>
              <a:chExt cx="936104" cy="584775"/>
            </a:xfrm>
          </p:grpSpPr>
          <p:cxnSp>
            <p:nvCxnSpPr>
              <p:cNvPr id="36" name="Přímá spojovací čára 35"/>
              <p:cNvCxnSpPr/>
              <p:nvPr/>
            </p:nvCxnSpPr>
            <p:spPr>
              <a:xfrm flipH="1" flipV="1">
                <a:off x="2339752" y="3140968"/>
                <a:ext cx="288032" cy="279321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" name="TextovéPole 32"/>
              <p:cNvSpPr txBox="1"/>
              <p:nvPr/>
            </p:nvSpPr>
            <p:spPr>
              <a:xfrm>
                <a:off x="2555776" y="2996952"/>
                <a:ext cx="72008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cs-CZ" sz="3200" dirty="0">
                  <a:solidFill>
                    <a:srgbClr val="FF0000"/>
                  </a:solidFill>
                </a:endParaRPr>
              </a:p>
            </p:txBody>
          </p:sp>
        </p:grpSp>
        <p:cxnSp>
          <p:nvCxnSpPr>
            <p:cNvPr id="38" name="Přímá spojovací čára 37"/>
            <p:cNvCxnSpPr/>
            <p:nvPr/>
          </p:nvCxnSpPr>
          <p:spPr>
            <a:xfrm flipV="1">
              <a:off x="6452592" y="3725416"/>
              <a:ext cx="288032" cy="35132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Přímá spojovací čára 38"/>
            <p:cNvCxnSpPr/>
            <p:nvPr/>
          </p:nvCxnSpPr>
          <p:spPr>
            <a:xfrm flipV="1">
              <a:off x="5796136" y="2717631"/>
              <a:ext cx="288032" cy="35132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TextovéPole 40"/>
          <p:cNvSpPr txBox="1"/>
          <p:nvPr/>
        </p:nvSpPr>
        <p:spPr>
          <a:xfrm>
            <a:off x="6660232" y="2996952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VLASTNOSTI, VÝZNAM:</a:t>
            </a:r>
          </a:p>
          <a:p>
            <a:r>
              <a:rPr lang="cs-CZ" b="1" dirty="0" smtClean="0"/>
              <a:t>Kapaliny s leptavými účinky, rozpustné v polárních organických rozpouštědlech</a:t>
            </a:r>
          </a:p>
          <a:p>
            <a:r>
              <a:rPr lang="cs-CZ" b="1" dirty="0" smtClean="0"/>
              <a:t>Reagují s vodou a </a:t>
            </a:r>
            <a:r>
              <a:rPr lang="cs-CZ" b="1" dirty="0" err="1" smtClean="0"/>
              <a:t>ethanolem</a:t>
            </a:r>
            <a:endParaRPr lang="cs-CZ" b="1" dirty="0" smtClean="0"/>
          </a:p>
          <a:p>
            <a:r>
              <a:rPr lang="cs-CZ" b="1" dirty="0" smtClean="0"/>
              <a:t>Méně reaktivní než halogenidy</a:t>
            </a:r>
          </a:p>
          <a:p>
            <a:r>
              <a:rPr lang="cs-CZ" b="1" dirty="0" smtClean="0"/>
              <a:t>Podobné využití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Maleinanhydrid</a:t>
            </a:r>
          </a:p>
          <a:p>
            <a:r>
              <a:rPr lang="cs-CZ" b="1" dirty="0" err="1" smtClean="0">
                <a:solidFill>
                  <a:srgbClr val="FF0000"/>
                </a:solidFill>
              </a:rPr>
              <a:t>Ftalanhydrid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/>
              <a:t>– barvářství, výroba plastů (pryskyřice, lepidla)</a:t>
            </a:r>
          </a:p>
          <a:p>
            <a:endParaRPr lang="cs-CZ" b="1" dirty="0" smtClean="0"/>
          </a:p>
          <a:p>
            <a:r>
              <a:rPr lang="cs-CZ" b="1" dirty="0" smtClean="0">
                <a:solidFill>
                  <a:srgbClr val="FF0000"/>
                </a:solidFill>
              </a:rPr>
              <a:t>Acetanhydrid</a:t>
            </a:r>
            <a:r>
              <a:rPr lang="cs-CZ" b="1" dirty="0" smtClean="0"/>
              <a:t> – acylační činidlo, acetylcelulóza (acetátové hedvábí)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5. ESTERY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Přírodní </a:t>
            </a:r>
            <a:r>
              <a:rPr lang="cs-CZ" dirty="0" smtClean="0"/>
              <a:t>– lipidy</a:t>
            </a:r>
          </a:p>
          <a:p>
            <a:r>
              <a:rPr lang="cs-CZ" b="1" dirty="0" smtClean="0"/>
              <a:t>Syntetické</a:t>
            </a:r>
            <a:r>
              <a:rPr lang="cs-CZ" dirty="0" smtClean="0"/>
              <a:t> – polyestery (PES) – vlákna</a:t>
            </a:r>
          </a:p>
          <a:p>
            <a:pPr>
              <a:buNone/>
            </a:pPr>
            <a:r>
              <a:rPr lang="cs-CZ" dirty="0" smtClean="0"/>
              <a:t>							pryskyřice</a:t>
            </a:r>
          </a:p>
          <a:p>
            <a:pPr>
              <a:buNone/>
            </a:pPr>
            <a:r>
              <a:rPr lang="cs-CZ" dirty="0" smtClean="0"/>
              <a:t>  </a:t>
            </a:r>
            <a:r>
              <a:rPr lang="cs-CZ" b="1" dirty="0" smtClean="0"/>
              <a:t>Příprava</a:t>
            </a:r>
            <a:r>
              <a:rPr lang="cs-CZ" dirty="0" smtClean="0"/>
              <a:t>: </a:t>
            </a:r>
            <a:r>
              <a:rPr lang="cs-CZ" b="1" dirty="0" smtClean="0">
                <a:solidFill>
                  <a:srgbClr val="FF0000"/>
                </a:solidFill>
              </a:rPr>
              <a:t>esterifikace</a:t>
            </a:r>
          </a:p>
          <a:p>
            <a:pPr>
              <a:buNone/>
            </a:pPr>
            <a:r>
              <a:rPr lang="cs-CZ" dirty="0" smtClean="0"/>
              <a:t>  karboxylová kyselina + alkohol </a:t>
            </a:r>
            <a:r>
              <a:rPr lang="cs-CZ" dirty="0" smtClean="0">
                <a:latin typeface="Calibri"/>
              </a:rPr>
              <a:t>→ ester + voda</a:t>
            </a:r>
          </a:p>
          <a:p>
            <a:pPr>
              <a:buNone/>
            </a:pPr>
            <a:r>
              <a:rPr lang="cs-CZ" dirty="0" smtClean="0">
                <a:latin typeface="Calibri"/>
              </a:rPr>
              <a:t>  zpětná reakce - </a:t>
            </a:r>
            <a:r>
              <a:rPr lang="cs-CZ" b="1" dirty="0" smtClean="0">
                <a:solidFill>
                  <a:srgbClr val="FF0000"/>
                </a:solidFill>
                <a:latin typeface="Calibri"/>
              </a:rPr>
              <a:t>hydrolýza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NÁZVY</a:t>
            </a:r>
            <a:r>
              <a:rPr lang="cs-CZ" dirty="0" smtClean="0"/>
              <a:t>:</a:t>
            </a:r>
          </a:p>
          <a:p>
            <a:r>
              <a:rPr lang="cs-CZ" dirty="0" smtClean="0"/>
              <a:t> jako soli, místo názvu kationtu kovu je název UHLOVODÍKOVÉHO ZBYTKU:</a:t>
            </a:r>
            <a:endParaRPr lang="cs-CZ" b="1" dirty="0" smtClean="0"/>
          </a:p>
          <a:p>
            <a:r>
              <a:rPr lang="cs-CZ" b="1" dirty="0" smtClean="0"/>
              <a:t>CH3COO</a:t>
            </a:r>
            <a:r>
              <a:rPr lang="cs-CZ" b="1" dirty="0" smtClean="0">
                <a:solidFill>
                  <a:srgbClr val="FF0000"/>
                </a:solidFill>
              </a:rPr>
              <a:t>CH3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1. </a:t>
            </a:r>
            <a:r>
              <a:rPr lang="cs-CZ" b="1" dirty="0" err="1" smtClean="0">
                <a:solidFill>
                  <a:srgbClr val="FF0000"/>
                </a:solidFill>
              </a:rPr>
              <a:t>methyl</a:t>
            </a:r>
            <a:r>
              <a:rPr lang="cs-CZ" b="1" dirty="0" smtClean="0"/>
              <a:t> – </a:t>
            </a:r>
            <a:r>
              <a:rPr lang="cs-CZ" b="1" dirty="0" err="1" smtClean="0"/>
              <a:t>ethanoát</a:t>
            </a:r>
            <a:endParaRPr lang="cs-CZ" b="1" dirty="0" smtClean="0"/>
          </a:p>
          <a:p>
            <a:r>
              <a:rPr lang="cs-CZ" b="1" dirty="0" smtClean="0"/>
              <a:t>2. triviální: octan methylnatý</a:t>
            </a:r>
          </a:p>
          <a:p>
            <a:r>
              <a:rPr lang="cs-CZ" b="1" dirty="0" smtClean="0"/>
              <a:t>3. opisem: </a:t>
            </a:r>
            <a:r>
              <a:rPr lang="cs-CZ" b="1" dirty="0" err="1" smtClean="0"/>
              <a:t>methylester</a:t>
            </a:r>
            <a:r>
              <a:rPr lang="cs-CZ" b="1" dirty="0" smtClean="0"/>
              <a:t> kyseliny octové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VLASTNOSTI A VÝZNAM:</a:t>
            </a:r>
          </a:p>
          <a:p>
            <a:r>
              <a:rPr lang="cs-CZ" dirty="0" smtClean="0"/>
              <a:t>Kapaliny, od vyšších mastných kyselin jsou pevné</a:t>
            </a:r>
          </a:p>
          <a:p>
            <a:r>
              <a:rPr lang="cs-CZ" dirty="0" smtClean="0"/>
              <a:t>Málo rozpustné ve vodě, dobře v nepolárních rozpouštědlech</a:t>
            </a:r>
          </a:p>
          <a:p>
            <a:r>
              <a:rPr lang="cs-CZ" dirty="0" smtClean="0"/>
              <a:t>Nízké teploty tání a varu (netvoří vodíkové můstky)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Alkalickou hydrolýzou</a:t>
            </a:r>
            <a:r>
              <a:rPr lang="cs-CZ" dirty="0" smtClean="0"/>
              <a:t> – mýdla (zmýdelnění)</a:t>
            </a:r>
          </a:p>
          <a:p>
            <a:endParaRPr lang="cs-CZ" dirty="0" smtClean="0"/>
          </a:p>
          <a:p>
            <a:r>
              <a:rPr lang="cs-CZ" b="1" dirty="0" smtClean="0"/>
              <a:t>Nižší</a:t>
            </a:r>
            <a:r>
              <a:rPr lang="cs-CZ" dirty="0" smtClean="0"/>
              <a:t> – ovocné vůně: parfémy</a:t>
            </a:r>
          </a:p>
          <a:p>
            <a:pPr>
              <a:buNone/>
            </a:pPr>
            <a:r>
              <a:rPr lang="cs-CZ" dirty="0" smtClean="0"/>
              <a:t>					  esence (tresti)</a:t>
            </a:r>
          </a:p>
          <a:p>
            <a:pPr>
              <a:buNone/>
            </a:pPr>
            <a:r>
              <a:rPr lang="cs-CZ" dirty="0" smtClean="0"/>
              <a:t>		   -  rozpouštědla lepidel,laků</a:t>
            </a:r>
          </a:p>
          <a:p>
            <a:pPr>
              <a:buNone/>
            </a:pPr>
            <a:r>
              <a:rPr lang="cs-CZ" dirty="0" smtClean="0"/>
              <a:t>   </a:t>
            </a:r>
            <a:r>
              <a:rPr lang="cs-CZ" b="1" dirty="0" smtClean="0"/>
              <a:t>Vyšší </a:t>
            </a:r>
            <a:r>
              <a:rPr lang="cs-CZ" dirty="0" smtClean="0"/>
              <a:t>– vosky, tuky, oleje, fosfolipidy (</a:t>
            </a:r>
            <a:r>
              <a:rPr lang="cs-CZ" dirty="0" err="1" smtClean="0"/>
              <a:t>biomembrány</a:t>
            </a:r>
            <a:r>
              <a:rPr lang="cs-CZ" dirty="0" smtClean="0"/>
              <a:t>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Ethyl</a:t>
            </a:r>
            <a:r>
              <a:rPr lang="cs-CZ" dirty="0" smtClean="0"/>
              <a:t>-</a:t>
            </a:r>
            <a:r>
              <a:rPr lang="cs-CZ" dirty="0" err="1" smtClean="0"/>
              <a:t>ethanoát</a:t>
            </a:r>
            <a:r>
              <a:rPr lang="cs-CZ" dirty="0" smtClean="0"/>
              <a:t>, butyl-</a:t>
            </a:r>
            <a:r>
              <a:rPr lang="cs-CZ" dirty="0" err="1" smtClean="0"/>
              <a:t>ethanoát</a:t>
            </a:r>
            <a:r>
              <a:rPr lang="cs-CZ" dirty="0" smtClean="0"/>
              <a:t> – rozpouštědla</a:t>
            </a:r>
          </a:p>
          <a:p>
            <a:r>
              <a:rPr lang="cs-CZ" b="1" dirty="0" smtClean="0"/>
              <a:t>Esence</a:t>
            </a:r>
            <a:r>
              <a:rPr lang="cs-CZ" dirty="0" smtClean="0"/>
              <a:t>: -  propyl-</a:t>
            </a:r>
            <a:r>
              <a:rPr lang="cs-CZ" dirty="0" err="1" smtClean="0"/>
              <a:t>ethanoát</a:t>
            </a:r>
            <a:r>
              <a:rPr lang="cs-CZ" dirty="0" smtClean="0"/>
              <a:t>	hruška</a:t>
            </a:r>
          </a:p>
          <a:p>
            <a:pPr>
              <a:buNone/>
            </a:pPr>
            <a:r>
              <a:rPr lang="cs-CZ" dirty="0" smtClean="0"/>
              <a:t>		        -  pentyl- </a:t>
            </a:r>
            <a:r>
              <a:rPr lang="cs-CZ" dirty="0" err="1" smtClean="0"/>
              <a:t>ethanoát</a:t>
            </a:r>
            <a:r>
              <a:rPr lang="cs-CZ" dirty="0" smtClean="0"/>
              <a:t>	banán</a:t>
            </a:r>
          </a:p>
          <a:p>
            <a:pPr>
              <a:buNone/>
            </a:pPr>
            <a:r>
              <a:rPr lang="cs-CZ" dirty="0" smtClean="0"/>
              <a:t>		        -  </a:t>
            </a:r>
            <a:r>
              <a:rPr lang="cs-CZ" dirty="0" err="1" smtClean="0"/>
              <a:t>oktyl</a:t>
            </a:r>
            <a:r>
              <a:rPr lang="cs-CZ" dirty="0" smtClean="0"/>
              <a:t>-</a:t>
            </a:r>
            <a:r>
              <a:rPr lang="cs-CZ" dirty="0" err="1" smtClean="0"/>
              <a:t>ethanoát</a:t>
            </a:r>
            <a:r>
              <a:rPr lang="cs-CZ" dirty="0" smtClean="0"/>
              <a:t> 		pomeranč</a:t>
            </a:r>
          </a:p>
          <a:p>
            <a:pPr>
              <a:buNone/>
            </a:pPr>
            <a:r>
              <a:rPr lang="cs-CZ" dirty="0" smtClean="0"/>
              <a:t>		        - </a:t>
            </a:r>
            <a:r>
              <a:rPr lang="cs-CZ" dirty="0" err="1" smtClean="0"/>
              <a:t>ethyl</a:t>
            </a:r>
            <a:r>
              <a:rPr lang="cs-CZ" dirty="0" smtClean="0"/>
              <a:t>-</a:t>
            </a:r>
            <a:r>
              <a:rPr lang="cs-CZ" dirty="0" err="1" smtClean="0"/>
              <a:t>methanoát</a:t>
            </a:r>
            <a:r>
              <a:rPr lang="cs-CZ" dirty="0" smtClean="0"/>
              <a:t>	rum</a:t>
            </a:r>
          </a:p>
          <a:p>
            <a:pPr>
              <a:buNone/>
            </a:pPr>
            <a:r>
              <a:rPr lang="cs-CZ" dirty="0" smtClean="0"/>
              <a:t>		        - </a:t>
            </a:r>
            <a:r>
              <a:rPr lang="cs-CZ" dirty="0" err="1" smtClean="0"/>
              <a:t>ethyl</a:t>
            </a:r>
            <a:r>
              <a:rPr lang="cs-CZ" dirty="0" smtClean="0"/>
              <a:t>-</a:t>
            </a:r>
            <a:r>
              <a:rPr lang="cs-CZ" dirty="0" err="1" smtClean="0"/>
              <a:t>butanoát</a:t>
            </a:r>
            <a:r>
              <a:rPr lang="cs-CZ" dirty="0" smtClean="0"/>
              <a:t> 		ananas</a:t>
            </a:r>
            <a:endParaRPr lang="cs-CZ" dirty="0"/>
          </a:p>
        </p:txBody>
      </p:sp>
      <p:grpSp>
        <p:nvGrpSpPr>
          <p:cNvPr id="6" name="Skupina 5"/>
          <p:cNvGrpSpPr/>
          <p:nvPr/>
        </p:nvGrpSpPr>
        <p:grpSpPr>
          <a:xfrm>
            <a:off x="0" y="3429000"/>
            <a:ext cx="2317923" cy="3356992"/>
            <a:chOff x="-36512" y="3356992"/>
            <a:chExt cx="2317923" cy="3356992"/>
          </a:xfrm>
        </p:grpSpPr>
        <p:pic>
          <p:nvPicPr>
            <p:cNvPr id="7170" name="Picture 2" descr="Rumová tresť">
              <a:hlinkClick r:id="rId2" tooltip="Rumová tresť"/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 l="16666" r="14286"/>
            <a:stretch>
              <a:fillRect/>
            </a:stretch>
          </p:blipFill>
          <p:spPr bwMode="auto">
            <a:xfrm>
              <a:off x="-36512" y="3356992"/>
              <a:ext cx="2317923" cy="3356992"/>
            </a:xfrm>
            <a:prstGeom prst="rect">
              <a:avLst/>
            </a:prstGeom>
            <a:noFill/>
          </p:spPr>
        </p:pic>
        <p:sp>
          <p:nvSpPr>
            <p:cNvPr id="5" name="TextovéPole 4"/>
            <p:cNvSpPr txBox="1"/>
            <p:nvPr/>
          </p:nvSpPr>
          <p:spPr>
            <a:xfrm>
              <a:off x="1259632" y="6021288"/>
              <a:ext cx="8275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Obr. 1</a:t>
              </a:r>
              <a:endParaRPr lang="cs-CZ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Estery kyseliny akrylové: - vlákna, organická 					skla, zubní protézy</a:t>
            </a:r>
          </a:p>
          <a:p>
            <a:r>
              <a:rPr lang="cs-CZ" b="1" dirty="0" smtClean="0"/>
              <a:t>Estery kyseliny ftalové: - změkčovadla PVC</a:t>
            </a:r>
          </a:p>
          <a:p>
            <a:r>
              <a:rPr lang="cs-CZ" b="1" dirty="0" err="1" smtClean="0"/>
              <a:t>Dimethylftalát</a:t>
            </a:r>
            <a:r>
              <a:rPr lang="cs-CZ" b="1" dirty="0" smtClean="0"/>
              <a:t>: - repelenty</a:t>
            </a:r>
          </a:p>
          <a:p>
            <a:r>
              <a:rPr lang="cs-CZ" b="1" dirty="0" smtClean="0"/>
              <a:t>Polyestery – kyselina </a:t>
            </a:r>
            <a:r>
              <a:rPr lang="cs-CZ" b="1" dirty="0" err="1" smtClean="0"/>
              <a:t>tereftalová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8130" name="Picture 2" descr="Soubor:Krawatte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5249" y="692696"/>
            <a:ext cx="3660887" cy="446449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195736" y="522920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6. NITRILY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Jedovaté látky</a:t>
            </a:r>
          </a:p>
          <a:p>
            <a:r>
              <a:rPr lang="cs-CZ" b="1" dirty="0" smtClean="0"/>
              <a:t>Vznik: dehydratací amidu</a:t>
            </a:r>
          </a:p>
          <a:p>
            <a:endParaRPr lang="cs-CZ" b="1" dirty="0" smtClean="0"/>
          </a:p>
          <a:p>
            <a:r>
              <a:rPr lang="cs-CZ" b="1" dirty="0" smtClean="0"/>
              <a:t>R - </a:t>
            </a:r>
            <a:r>
              <a:rPr lang="cs-CZ" b="1" dirty="0" smtClean="0">
                <a:solidFill>
                  <a:srgbClr val="FF0000"/>
                </a:solidFill>
              </a:rPr>
              <a:t>C </a:t>
            </a:r>
            <a:r>
              <a:rPr lang="el-GR" b="1" dirty="0" smtClean="0">
                <a:solidFill>
                  <a:srgbClr val="FF0000"/>
                </a:solidFill>
                <a:latin typeface="Calibri"/>
              </a:rPr>
              <a:t>Ξ</a:t>
            </a:r>
            <a:r>
              <a:rPr lang="cs-CZ" b="1" dirty="0" smtClean="0">
                <a:solidFill>
                  <a:srgbClr val="FF0000"/>
                </a:solidFill>
                <a:latin typeface="Calibri"/>
              </a:rPr>
              <a:t> NI</a:t>
            </a:r>
          </a:p>
          <a:p>
            <a:r>
              <a:rPr lang="cs-CZ" b="1" dirty="0" smtClean="0">
                <a:latin typeface="Calibri"/>
              </a:rPr>
              <a:t>Kapalné, krystalické, rozpustné ve vodě</a:t>
            </a:r>
          </a:p>
          <a:p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051720" y="3060249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dirty="0" smtClean="0">
                <a:solidFill>
                  <a:srgbClr val="FF0000"/>
                </a:solidFill>
              </a:rPr>
              <a:t>δ</a:t>
            </a:r>
            <a:r>
              <a:rPr lang="cs-CZ" sz="3200" dirty="0" smtClean="0">
                <a:solidFill>
                  <a:srgbClr val="FF0000"/>
                </a:solidFill>
              </a:rPr>
              <a:t>-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331640" y="3060249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dirty="0" smtClean="0">
                <a:solidFill>
                  <a:srgbClr val="FF0000"/>
                </a:solidFill>
              </a:rPr>
              <a:t>δ</a:t>
            </a:r>
            <a:r>
              <a:rPr lang="cs-CZ" sz="3200" dirty="0" smtClean="0">
                <a:solidFill>
                  <a:srgbClr val="FF0000"/>
                </a:solidFill>
              </a:rPr>
              <a:t>+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Akrylonitril </a:t>
            </a:r>
          </a:p>
          <a:p>
            <a:r>
              <a:rPr lang="cs-CZ" b="1" dirty="0" smtClean="0"/>
              <a:t>CH </a:t>
            </a:r>
            <a:r>
              <a:rPr lang="el-GR" b="1" dirty="0" smtClean="0">
                <a:latin typeface="Calibri"/>
              </a:rPr>
              <a:t>Ξ</a:t>
            </a:r>
            <a:r>
              <a:rPr lang="cs-CZ" b="1" dirty="0" smtClean="0">
                <a:latin typeface="Calibri"/>
              </a:rPr>
              <a:t> CH  +  HCN  →  CH</a:t>
            </a:r>
            <a:r>
              <a:rPr lang="cs-CZ" sz="2400" b="1" dirty="0" smtClean="0">
                <a:latin typeface="Calibri"/>
              </a:rPr>
              <a:t>2</a:t>
            </a:r>
            <a:r>
              <a:rPr lang="cs-CZ" b="1" dirty="0" smtClean="0">
                <a:latin typeface="Calibri"/>
              </a:rPr>
              <a:t> = CH – C </a:t>
            </a:r>
            <a:r>
              <a:rPr lang="el-GR" b="1" dirty="0" smtClean="0"/>
              <a:t>Ξ</a:t>
            </a:r>
            <a:r>
              <a:rPr lang="cs-CZ" b="1" dirty="0" smtClean="0"/>
              <a:t> N</a:t>
            </a:r>
            <a:r>
              <a:rPr lang="cs-CZ" dirty="0" smtClean="0"/>
              <a:t>I</a:t>
            </a:r>
          </a:p>
          <a:p>
            <a:r>
              <a:rPr lang="cs-CZ" b="1" dirty="0" smtClean="0"/>
              <a:t>Polymerace: </a:t>
            </a:r>
          </a:p>
          <a:p>
            <a:r>
              <a:rPr lang="cs-CZ" b="1" dirty="0" smtClean="0">
                <a:latin typeface="Calibri"/>
              </a:rPr>
              <a:t>  -[CH</a:t>
            </a:r>
            <a:r>
              <a:rPr lang="cs-CZ" sz="2400" b="1" dirty="0" smtClean="0">
                <a:latin typeface="Calibri"/>
              </a:rPr>
              <a:t>2</a:t>
            </a:r>
            <a:r>
              <a:rPr lang="cs-CZ" b="1" dirty="0" smtClean="0">
                <a:latin typeface="Calibri"/>
              </a:rPr>
              <a:t> – CH]</a:t>
            </a:r>
            <a:r>
              <a:rPr lang="cs-CZ" sz="2800" b="1" dirty="0" smtClean="0">
                <a:latin typeface="Calibri"/>
              </a:rPr>
              <a:t>n</a:t>
            </a:r>
            <a:r>
              <a:rPr lang="cs-CZ" b="1" dirty="0" smtClean="0">
                <a:latin typeface="Calibri"/>
              </a:rPr>
              <a:t> –    polyakrylonitril PAN</a:t>
            </a:r>
          </a:p>
          <a:p>
            <a:pPr>
              <a:buNone/>
            </a:pPr>
            <a:r>
              <a:rPr lang="cs-CZ" b="1" dirty="0" smtClean="0"/>
              <a:t>	        	C </a:t>
            </a:r>
            <a:r>
              <a:rPr lang="el-GR" b="1" dirty="0" smtClean="0"/>
              <a:t>Ξ</a:t>
            </a:r>
            <a:r>
              <a:rPr lang="cs-CZ" b="1" dirty="0" smtClean="0"/>
              <a:t> N</a:t>
            </a:r>
            <a:r>
              <a:rPr lang="cs-CZ" dirty="0" smtClean="0"/>
              <a:t>I </a:t>
            </a:r>
          </a:p>
          <a:p>
            <a:pPr>
              <a:buNone/>
            </a:pPr>
            <a:r>
              <a:rPr lang="cs-CZ" b="1" dirty="0" smtClean="0"/>
              <a:t>  </a:t>
            </a:r>
            <a:r>
              <a:rPr lang="cs-CZ" b="1" dirty="0" err="1" smtClean="0">
                <a:solidFill>
                  <a:srgbClr val="FF0000"/>
                </a:solidFill>
              </a:rPr>
              <a:t>methannitril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/>
              <a:t> HCN -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název podle    anorganického názvosloví?</a:t>
            </a:r>
            <a:r>
              <a:rPr lang="cs-CZ" b="1" dirty="0" smtClean="0"/>
              <a:t>		</a:t>
            </a:r>
            <a:endParaRPr lang="cs-CZ" b="1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2483768" y="3861048"/>
            <a:ext cx="0" cy="2160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pSp>
        <p:nvGrpSpPr>
          <p:cNvPr id="7" name="Skupina 6"/>
          <p:cNvGrpSpPr/>
          <p:nvPr/>
        </p:nvGrpSpPr>
        <p:grpSpPr>
          <a:xfrm>
            <a:off x="467544" y="1412776"/>
            <a:ext cx="3447190" cy="2592288"/>
            <a:chOff x="467544" y="1196752"/>
            <a:chExt cx="3447190" cy="2592288"/>
          </a:xfrm>
        </p:grpSpPr>
        <p:pic>
          <p:nvPicPr>
            <p:cNvPr id="1026" name="Picture 2" descr="http://upload.wikimedia.org/wikipedia/commons/thumb/c/c1/Vorhang.jpg/250px-Vorhang.jp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7544" y="1196752"/>
              <a:ext cx="3447190" cy="2592288"/>
            </a:xfrm>
            <a:prstGeom prst="rect">
              <a:avLst/>
            </a:prstGeom>
            <a:noFill/>
          </p:spPr>
        </p:pic>
        <p:sp>
          <p:nvSpPr>
            <p:cNvPr id="6" name="TextovéPole 5"/>
            <p:cNvSpPr txBox="1"/>
            <p:nvPr/>
          </p:nvSpPr>
          <p:spPr>
            <a:xfrm>
              <a:off x="611560" y="3284984"/>
              <a:ext cx="8640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Obr. 3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4644008" y="3212976"/>
            <a:ext cx="3240360" cy="2486026"/>
            <a:chOff x="4860032" y="1772816"/>
            <a:chExt cx="3240360" cy="2486026"/>
          </a:xfrm>
        </p:grpSpPr>
        <p:pic>
          <p:nvPicPr>
            <p:cNvPr id="1028" name="Picture 4" descr="http://cocky-kontaktni-barevne.info/wp-content/uploads/2011/07/soft-contact-lens.jp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60032" y="1772816"/>
              <a:ext cx="3124200" cy="2486026"/>
            </a:xfrm>
            <a:prstGeom prst="rect">
              <a:avLst/>
            </a:prstGeom>
            <a:noFill/>
          </p:spPr>
        </p:pic>
        <p:sp>
          <p:nvSpPr>
            <p:cNvPr id="8" name="TextovéPole 7"/>
            <p:cNvSpPr txBox="1"/>
            <p:nvPr/>
          </p:nvSpPr>
          <p:spPr>
            <a:xfrm>
              <a:off x="7236296" y="3789040"/>
              <a:ext cx="8640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Obr 4 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sz="2000" dirty="0" smtClean="0"/>
              <a:t>Obr. 1: </a:t>
            </a:r>
            <a:r>
              <a:rPr lang="cs-CZ" sz="2000" dirty="0" smtClean="0"/>
              <a:t>NEZNÁMÝ. </a:t>
            </a:r>
            <a:r>
              <a:rPr lang="cs-CZ" sz="2000" i="1" dirty="0" smtClean="0"/>
              <a:t>http://www.drogerie-</a:t>
            </a:r>
            <a:r>
              <a:rPr lang="cs-CZ" sz="2000" i="1" dirty="0" err="1" smtClean="0"/>
              <a:t>vepa</a:t>
            </a:r>
            <a:r>
              <a:rPr lang="cs-CZ" sz="2000" i="1" dirty="0" smtClean="0"/>
              <a:t>-</a:t>
            </a:r>
            <a:r>
              <a:rPr lang="cs-CZ" sz="2000" i="1" dirty="0" err="1" smtClean="0"/>
              <a:t>praha.cz</a:t>
            </a:r>
            <a:r>
              <a:rPr lang="cs-CZ" sz="2000" i="1" dirty="0" smtClean="0"/>
              <a:t>/produkty/</a:t>
            </a:r>
            <a:r>
              <a:rPr lang="cs-CZ" sz="2000" i="1" dirty="0" err="1" smtClean="0"/>
              <a:t>rumova</a:t>
            </a:r>
            <a:r>
              <a:rPr lang="cs-CZ" sz="2000" i="1" dirty="0" smtClean="0"/>
              <a:t>-trest-15-1064</a:t>
            </a:r>
            <a:r>
              <a:rPr lang="cs-CZ" sz="2000" dirty="0" smtClean="0"/>
              <a:t> [online]. [cit. 23.4.2013]. Dostupný na WWW: </a:t>
            </a:r>
            <a:r>
              <a:rPr lang="cs-CZ" sz="2000" dirty="0" err="1" smtClean="0"/>
              <a:t>praha.cz</a:t>
            </a:r>
            <a:r>
              <a:rPr lang="cs-CZ" sz="2000" dirty="0" smtClean="0"/>
              <a:t>/data/</a:t>
            </a:r>
            <a:r>
              <a:rPr lang="cs-CZ" sz="2000" dirty="0" err="1" smtClean="0"/>
              <a:t>blob</a:t>
            </a:r>
            <a:r>
              <a:rPr lang="cs-CZ" sz="2000" dirty="0" smtClean="0"/>
              <a:t>/</a:t>
            </a:r>
            <a:r>
              <a:rPr lang="cs-CZ" sz="2000" dirty="0" err="1" smtClean="0"/>
              <a:t>shop</a:t>
            </a:r>
            <a:r>
              <a:rPr lang="cs-CZ" sz="2000" dirty="0" smtClean="0"/>
              <a:t>_</a:t>
            </a:r>
            <a:r>
              <a:rPr lang="cs-CZ" sz="2000" dirty="0" err="1" smtClean="0"/>
              <a:t>products</a:t>
            </a:r>
            <a:r>
              <a:rPr lang="cs-CZ" sz="2000" dirty="0" smtClean="0"/>
              <a:t>-image_</a:t>
            </a:r>
            <a:r>
              <a:rPr lang="cs-CZ" sz="2000" dirty="0" err="1" smtClean="0"/>
              <a:t>jpeg</a:t>
            </a:r>
            <a:r>
              <a:rPr lang="cs-CZ" sz="2000" dirty="0" smtClean="0"/>
              <a:t>-20110104014533-7034-</a:t>
            </a:r>
            <a:r>
              <a:rPr lang="cs-CZ" sz="2000" dirty="0" err="1" smtClean="0"/>
              <a:t>dsc</a:t>
            </a:r>
            <a:r>
              <a:rPr lang="cs-CZ" sz="2000" dirty="0" smtClean="0"/>
              <a:t>-8814.jpg.full</a:t>
            </a:r>
          </a:p>
          <a:p>
            <a:r>
              <a:rPr lang="cs-CZ" sz="2000" dirty="0" smtClean="0"/>
              <a:t>Obr. 2: </a:t>
            </a:r>
            <a:r>
              <a:rPr lang="pl-PL" sz="2000" dirty="0" smtClean="0"/>
              <a:t>RYJ. </a:t>
            </a:r>
            <a:r>
              <a:rPr lang="pl-PL" sz="2000" i="1" dirty="0" smtClean="0"/>
              <a:t>http://cs.wikipedia.org/wiki/Polyesterov%C3%A1_vl%C3%A1kna</a:t>
            </a:r>
            <a:r>
              <a:rPr lang="pl-PL" sz="2000" dirty="0" smtClean="0"/>
              <a:t> [online]. [cit. 23.4.2013]. Dostupný na WWW: </a:t>
            </a:r>
            <a:r>
              <a:rPr lang="pl-PL" sz="2000" dirty="0" smtClean="0">
                <a:hlinkClick r:id="rId2"/>
              </a:rPr>
              <a:t>http://upload.wikimedia.org/wikipedia/commons/thumb/5/5e/Krawatten.jpg/492px-Krawatten.jpg</a:t>
            </a:r>
            <a:endParaRPr lang="pl-PL" sz="2000" dirty="0" smtClean="0"/>
          </a:p>
          <a:p>
            <a:r>
              <a:rPr lang="pl-PL" sz="2000" dirty="0" smtClean="0"/>
              <a:t>Obr.3 :RYJ. </a:t>
            </a:r>
            <a:r>
              <a:rPr lang="pl-PL" sz="2000" i="1" dirty="0" smtClean="0"/>
              <a:t>http://cs.wikipedia.org/</a:t>
            </a:r>
            <a:r>
              <a:rPr lang="pl-PL" sz="2000" dirty="0" smtClean="0"/>
              <a:t> [online]. [cit. 22.4.2013]. Dostupný na WWW: </a:t>
            </a:r>
            <a:r>
              <a:rPr lang="pl-PL" sz="2000" dirty="0" smtClean="0">
                <a:hlinkClick r:id="rId3"/>
              </a:rPr>
              <a:t>http://cs.wikipedia.org/wiki/Soubor:Vorhang.jpg#file</a:t>
            </a:r>
            <a:endParaRPr lang="pl-PL" sz="2000" dirty="0" smtClean="0"/>
          </a:p>
          <a:p>
            <a:r>
              <a:rPr lang="pl-PL" sz="2000" dirty="0" smtClean="0"/>
              <a:t>Obr.  4: NEZNÁMÝ. </a:t>
            </a:r>
            <a:r>
              <a:rPr lang="pl-PL" sz="2000" i="1" dirty="0" smtClean="0"/>
              <a:t>http://cocky-kontaktni-barevne.info/tag/materialy/</a:t>
            </a:r>
            <a:r>
              <a:rPr lang="pl-PL" sz="2000" dirty="0" smtClean="0"/>
              <a:t> [online]. [cit. 22.4.2013]. Dostupný na WWW: </a:t>
            </a:r>
            <a:r>
              <a:rPr lang="pl-PL" sz="2000" dirty="0" smtClean="0">
                <a:hlinkClick r:id="rId4"/>
              </a:rPr>
              <a:t>http://cocky-kontaktni-barevne.info/tag/materialy/</a:t>
            </a:r>
            <a:endParaRPr lang="pl-PL" sz="2000" dirty="0" smtClean="0"/>
          </a:p>
          <a:p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357</TotalTime>
  <Words>632</Words>
  <Application>Microsoft Office PowerPoint</Application>
  <PresentationFormat>Předvádění na obrazovce (4:3)</PresentationFormat>
  <Paragraphs>190</Paragraphs>
  <Slides>29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0" baseType="lpstr">
      <vt:lpstr>Motiv sady Office</vt:lpstr>
      <vt:lpstr>Prezentace aplikace PowerPoint</vt:lpstr>
      <vt:lpstr>ANOTACE</vt:lpstr>
      <vt:lpstr>FUNKČNÍ DERIVÁTY KARBOXYLOVÝCH KYSELIN</vt:lpstr>
      <vt:lpstr>1. SOLI</vt:lpstr>
      <vt:lpstr>Prezentace aplikace PowerPoint</vt:lpstr>
      <vt:lpstr>2. HALOGENIDY</vt:lpstr>
      <vt:lpstr>Prezentace aplikace PowerPoint</vt:lpstr>
      <vt:lpstr>Prezentace aplikace PowerPoint</vt:lpstr>
      <vt:lpstr>Prezentace aplikace PowerPoint</vt:lpstr>
      <vt:lpstr>Prezentace aplikace PowerPoint</vt:lpstr>
      <vt:lpstr>3. AMIDY</vt:lpstr>
      <vt:lpstr>Prezentace aplikace PowerPoint</vt:lpstr>
      <vt:lpstr>Prezentace aplikace PowerPoint</vt:lpstr>
      <vt:lpstr>4. ANHYDRIDY</vt:lpstr>
      <vt:lpstr>Prezentace aplikace PowerPoint</vt:lpstr>
      <vt:lpstr>b) Oxidace arenů</vt:lpstr>
      <vt:lpstr>Prezentace aplikace PowerPoint</vt:lpstr>
      <vt:lpstr>Prezentace aplikace PowerPoint</vt:lpstr>
      <vt:lpstr>5. ESTERY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6. NITRILY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lenka</dc:creator>
  <cp:lastModifiedBy>Lenka Hráčková</cp:lastModifiedBy>
  <cp:revision>39</cp:revision>
  <dcterms:created xsi:type="dcterms:W3CDTF">2013-04-17T21:12:44Z</dcterms:created>
  <dcterms:modified xsi:type="dcterms:W3CDTF">2013-05-14T09:43:32Z</dcterms:modified>
</cp:coreProperties>
</file>