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0000"/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2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1082778"/>
          <a:ext cx="6498543" cy="1210164"/>
        </a:xfrm>
        <a:prstGeom prst="rect">
          <a:avLst/>
        </a:prstGeom>
        <a:solidFill>
          <a:srgbClr val="FFFFFF">
            <a:alpha val="90000"/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0099CC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16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NÁZEV:</a:t>
          </a:r>
          <a:r>
            <a:rPr lang="cs-CZ" sz="1600" baseline="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 </a:t>
          </a:r>
          <a:r>
            <a:rPr lang="cs-CZ" sz="1600" baseline="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VY_12_Vlastivěda_34_Naše země v dávných dobách  </a:t>
          </a:r>
          <a:r>
            <a:rPr lang="cs-CZ" sz="1600" baseline="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ZŠ praktická, 5.r. -</a:t>
          </a:r>
          <a:r>
            <a:rPr lang="cs-CZ" sz="16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TEMA: </a:t>
          </a:r>
          <a:r>
            <a:rPr lang="cs-CZ" sz="16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Život lidí v pravěku - opakování</a:t>
          </a:r>
          <a:endParaRPr lang="cs-CZ" sz="1600" dirty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rgbClr val="FFFFFF">
            <a:alpha val="90000"/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0099CC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16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NÁZEV ŠKOLY: ZŠ Kopřivnice, Štramberská 189, příspěvková organizace</a:t>
          </a:r>
          <a:endParaRPr lang="cs-CZ" sz="1600" dirty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24143" y="576055"/>
          <a:ext cx="6498543" cy="1878939"/>
        </a:xfrm>
        <a:prstGeom prst="rect">
          <a:avLst/>
        </a:prstGeom>
        <a:solidFill>
          <a:srgbClr val="FFFFFF">
            <a:alpha val="90000"/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0099CC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16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AUTOR: Mgr. Aleš </a:t>
          </a:r>
          <a:r>
            <a:rPr lang="cs-CZ" sz="1600" dirty="0" err="1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Jarolím</a:t>
          </a:r>
          <a:endParaRPr lang="cs-CZ" sz="1600" dirty="0" smtClean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  <a:p>
          <a:pPr algn="l" rtl="0"/>
          <a:r>
            <a:rPr lang="cs-CZ" sz="16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VYTVOŘENO:19. </a:t>
          </a:r>
          <a:r>
            <a:rPr lang="cs-CZ" sz="16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5.2013</a:t>
          </a:r>
          <a:endParaRPr lang="cs-CZ" sz="1600" dirty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24167"/>
          <a:ext cx="6498543" cy="541389"/>
        </a:xfrm>
        <a:prstGeom prst="rect">
          <a:avLst/>
        </a:prstGeom>
        <a:solidFill>
          <a:srgbClr val="FFFFFF">
            <a:alpha val="90000"/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0099CC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ČÍSLO PROJEKTU:  CZ. 1. 07 /1.4.00/21.1737 </a:t>
          </a:r>
          <a:endParaRPr lang="cs-CZ" sz="2000" dirty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0099CC"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rgbClr val="0099CC"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 custLinFactNeighborX="-765" custLinFactNeighborY="184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rgbClr val="0099CC"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rgbClr val="0099CC"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C690F7-968A-402E-A851-455F406A1BA6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44C024-A484-461C-A0AA-939CDC896A1A}" type="presOf" srcId="{D1D4F407-5343-4D3F-B5B9-D407B03CAEB4}" destId="{AED2198E-93D5-4001-81B4-73124B309672}" srcOrd="1" destOrd="0" presId="urn:microsoft.com/office/officeart/2005/8/layout/target3"/>
    <dgm:cxn modelId="{E62516C4-5B4F-419D-9360-9B1E305D88EB}" type="presOf" srcId="{4C35D32F-0EAB-4CD7-82EE-45574DC2A586}" destId="{66FE7F87-EA69-4EF8-86F8-F43548846DDB}" srcOrd="0" destOrd="0" presId="urn:microsoft.com/office/officeart/2005/8/layout/target3"/>
    <dgm:cxn modelId="{4705664A-E692-40EA-9555-9FA58CAEC8EF}" type="presOf" srcId="{4C35D32F-0EAB-4CD7-82EE-45574DC2A586}" destId="{4F902384-A84A-417E-997B-6A372FB09A33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63DA8571-AB82-4AD8-A847-076EC6F68DFB}" type="presOf" srcId="{D1B46980-6531-4606-95E6-44980827E919}" destId="{6140AFEC-043D-4C43-A2F9-D0F5331DF3A3}" srcOrd="0" destOrd="0" presId="urn:microsoft.com/office/officeart/2005/8/layout/target3"/>
    <dgm:cxn modelId="{57329B92-0A8F-41E8-82E6-28ACAF2364D0}" type="presOf" srcId="{D1D4F407-5343-4D3F-B5B9-D407B03CAEB4}" destId="{D005CE8C-CC26-4C3E-AC11-E15060ECD759}" srcOrd="0" destOrd="0" presId="urn:microsoft.com/office/officeart/2005/8/layout/target3"/>
    <dgm:cxn modelId="{0941BC2E-D803-4B15-9AE6-16DB1C373E62}" type="presOf" srcId="{B651F6E3-6281-48DB-9319-2AEAFDAE7572}" destId="{619D679B-A015-4ECF-8348-D1034C574F40}" srcOrd="0" destOrd="0" presId="urn:microsoft.com/office/officeart/2005/8/layout/target3"/>
    <dgm:cxn modelId="{E4FA2CD8-EE58-43F5-9084-81B8350DF3CD}" type="presOf" srcId="{B651F6E3-6281-48DB-9319-2AEAFDAE7572}" destId="{6BB5E863-4638-4E1D-BFDE-399D028AC4ED}" srcOrd="1" destOrd="0" presId="urn:microsoft.com/office/officeart/2005/8/layout/target3"/>
    <dgm:cxn modelId="{87EBC769-470B-422B-B7A2-09B8C1C3856A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C76EC65-CC88-44DC-934E-E4472DF92ABE}" type="presParOf" srcId="{333A1088-737F-45CB-B68E-254E46348037}" destId="{F5ABB229-8D3B-4694-996A-96F23CF14429}" srcOrd="0" destOrd="0" presId="urn:microsoft.com/office/officeart/2005/8/layout/target3"/>
    <dgm:cxn modelId="{8CCDD8F3-AC68-4AEA-B44E-0AFEDF545436}" type="presParOf" srcId="{333A1088-737F-45CB-B68E-254E46348037}" destId="{F41139FD-01EE-4571-8B17-4FB00FC51163}" srcOrd="1" destOrd="0" presId="urn:microsoft.com/office/officeart/2005/8/layout/target3"/>
    <dgm:cxn modelId="{4B2AA12B-FC69-45E3-AE67-A28B2A33E460}" type="presParOf" srcId="{333A1088-737F-45CB-B68E-254E46348037}" destId="{D005CE8C-CC26-4C3E-AC11-E15060ECD759}" srcOrd="2" destOrd="0" presId="urn:microsoft.com/office/officeart/2005/8/layout/target3"/>
    <dgm:cxn modelId="{78521C16-D9A1-47B5-B0DB-CB73EA341D5D}" type="presParOf" srcId="{333A1088-737F-45CB-B68E-254E46348037}" destId="{2C702D82-9B77-49B7-9568-BB8EB47C3372}" srcOrd="3" destOrd="0" presId="urn:microsoft.com/office/officeart/2005/8/layout/target3"/>
    <dgm:cxn modelId="{573372E1-8544-4BEE-B2F5-7B37F58F24E0}" type="presParOf" srcId="{333A1088-737F-45CB-B68E-254E46348037}" destId="{A52A0455-90FF-4808-ABD0-F02540D31D5A}" srcOrd="4" destOrd="0" presId="urn:microsoft.com/office/officeart/2005/8/layout/target3"/>
    <dgm:cxn modelId="{62AB9B76-DCDC-4D8C-9101-A2513AC6160B}" type="presParOf" srcId="{333A1088-737F-45CB-B68E-254E46348037}" destId="{6140AFEC-043D-4C43-A2F9-D0F5331DF3A3}" srcOrd="5" destOrd="0" presId="urn:microsoft.com/office/officeart/2005/8/layout/target3"/>
    <dgm:cxn modelId="{AF92FBC9-3CE6-44A0-ABE9-036AB1D487E0}" type="presParOf" srcId="{333A1088-737F-45CB-B68E-254E46348037}" destId="{9358AC05-5D7D-4327-9F80-1AD486AEA664}" srcOrd="6" destOrd="0" presId="urn:microsoft.com/office/officeart/2005/8/layout/target3"/>
    <dgm:cxn modelId="{20B6A1C0-4C02-4AC5-B6D5-69116F475B39}" type="presParOf" srcId="{333A1088-737F-45CB-B68E-254E46348037}" destId="{313FC574-E1CD-4FB4-B054-0B805CE0447D}" srcOrd="7" destOrd="0" presId="urn:microsoft.com/office/officeart/2005/8/layout/target3"/>
    <dgm:cxn modelId="{D1C30E0A-0482-4A06-B21B-0492C54748AA}" type="presParOf" srcId="{333A1088-737F-45CB-B68E-254E46348037}" destId="{619D679B-A015-4ECF-8348-D1034C574F40}" srcOrd="8" destOrd="0" presId="urn:microsoft.com/office/officeart/2005/8/layout/target3"/>
    <dgm:cxn modelId="{0FDB4C14-E52B-4B86-A5CF-FB1CA6E3F122}" type="presParOf" srcId="{333A1088-737F-45CB-B68E-254E46348037}" destId="{E7F14C03-D67D-4A82-8887-4A41904268DD}" srcOrd="9" destOrd="0" presId="urn:microsoft.com/office/officeart/2005/8/layout/target3"/>
    <dgm:cxn modelId="{53CB1CCA-A8AF-48D1-95CD-AEE16947826D}" type="presParOf" srcId="{333A1088-737F-45CB-B68E-254E46348037}" destId="{D699FC7A-A1D1-4730-93D3-51E197A3376C}" srcOrd="10" destOrd="0" presId="urn:microsoft.com/office/officeart/2005/8/layout/target3"/>
    <dgm:cxn modelId="{BBEC5430-8B10-406B-9CF8-843462C96948}" type="presParOf" srcId="{333A1088-737F-45CB-B68E-254E46348037}" destId="{66FE7F87-EA69-4EF8-86F8-F43548846DDB}" srcOrd="11" destOrd="0" presId="urn:microsoft.com/office/officeart/2005/8/layout/target3"/>
    <dgm:cxn modelId="{2200AB7B-F7EF-415B-B156-294862629993}" type="presParOf" srcId="{333A1088-737F-45CB-B68E-254E46348037}" destId="{AED2198E-93D5-4001-81B4-73124B309672}" srcOrd="12" destOrd="0" presId="urn:microsoft.com/office/officeart/2005/8/layout/target3"/>
    <dgm:cxn modelId="{5AEBCE58-5B51-4F11-BBE4-4503E82B5F86}" type="presParOf" srcId="{333A1088-737F-45CB-B68E-254E46348037}" destId="{2BE915AB-18AA-4053-B92C-3BFC9ED204BB}" srcOrd="13" destOrd="0" presId="urn:microsoft.com/office/officeart/2005/8/layout/target3"/>
    <dgm:cxn modelId="{590F02C1-64AD-48BB-BE94-FD28E8298306}" type="presParOf" srcId="{333A1088-737F-45CB-B68E-254E46348037}" destId="{6BB5E863-4638-4E1D-BFDE-399D028AC4ED}" srcOrd="14" destOrd="0" presId="urn:microsoft.com/office/officeart/2005/8/layout/target3"/>
    <dgm:cxn modelId="{0CEEE6CE-67EA-42AE-91AD-C7984F5D4CC6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0099CC"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rgbClr val="FFFFFF">
            <a:alpha val="90000"/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0099CC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NÁZEV ŠKOLY: ZŠ Kopřivnice, Štramberská 189, příspěvková organizace</a:t>
          </a:r>
          <a:endParaRPr lang="cs-CZ" sz="1600" kern="1200" dirty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rgbClr val="0099CC"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576055"/>
          <a:ext cx="6498543" cy="1878939"/>
        </a:xfrm>
        <a:prstGeom prst="rect">
          <a:avLst/>
        </a:prstGeom>
        <a:solidFill>
          <a:srgbClr val="FFFFFF">
            <a:alpha val="90000"/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0099CC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AUTOR: Mgr. Aleš </a:t>
          </a:r>
          <a:r>
            <a:rPr lang="cs-CZ" sz="1600" kern="1200" dirty="0" err="1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Jarolím</a:t>
          </a:r>
          <a:endParaRPr lang="cs-CZ" sz="1600" kern="1200" dirty="0" smtClean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VYTVOŘENO:19. </a:t>
          </a:r>
          <a:r>
            <a:rPr lang="cs-CZ" sz="1600" kern="12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5.2013</a:t>
          </a:r>
          <a:endParaRPr lang="cs-CZ" sz="1600" kern="1200" dirty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</dsp:txBody>
      <dsp:txXfrm>
        <a:off x="1224143" y="576055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rgbClr val="0099CC"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rgbClr val="FFFFFF">
            <a:alpha val="90000"/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0099CC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NÁZEV:</a:t>
          </a:r>
          <a:r>
            <a:rPr lang="cs-CZ" sz="1600" kern="1200" baseline="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 </a:t>
          </a:r>
          <a:r>
            <a:rPr lang="cs-CZ" sz="1600" kern="1200" baseline="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VY_12_Vlastivěda_34_Naše země v dávných dobách  </a:t>
          </a:r>
          <a:r>
            <a:rPr lang="cs-CZ" sz="1600" kern="1200" baseline="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ZŠ praktická, 5.r. -</a:t>
          </a:r>
          <a:r>
            <a:rPr lang="cs-CZ" sz="1600" kern="12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TEMA: </a:t>
          </a:r>
          <a:r>
            <a:rPr lang="cs-CZ" sz="1600" kern="12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Život lidí v pravěku - opakování</a:t>
          </a:r>
          <a:endParaRPr lang="cs-CZ" sz="1600" kern="1200" dirty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</dsp:txBody>
      <dsp:txXfrm>
        <a:off x="1273857" y="1082778"/>
        <a:ext cx="6498543" cy="541389"/>
      </dsp:txXfrm>
    </dsp:sp>
    <dsp:sp modelId="{D699FC7A-A1D1-4730-93D3-51E197A3376C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rgbClr val="0099CC"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F87-EA69-4EF8-86F8-F43548846DDB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rgbClr val="FFFFFF">
            <a:alpha val="90000"/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0099CC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ČÍSLO PROJEKTU:  CZ. 1. 07 /1.4.00/21.1737 </a:t>
          </a:r>
          <a:endParaRPr lang="cs-CZ" sz="2000" kern="1200" dirty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04886F-9A0D-4B50-B779-061EF52F836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B05956-FE6C-4D42-A0DE-CE2C026DAC5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7EB4B6-B585-4689-9CF2-D1DA4B4932E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06F6A1-F541-41C8-A3AD-5A178A8003E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A5B407-39BF-476C-8602-8BB354EFBCD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06CA624-E28C-490D-9F59-6D35B624353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DC9E66-A566-4BE6-9247-F1E652EA334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F2E169-6A39-4E80-A244-BC6CBD07BB7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4C2E23-6739-4CF1-8DA9-3D32F13DC33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13636D-47AE-4991-A1C5-EB43762B5D1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1E8251-33F6-4F3D-AA9A-BEBA5555CD4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E01E30B-95D1-4D12-8409-9C273026678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folHlink"/>
            </a:gs>
            <a:gs pos="100000">
              <a:srgbClr val="CCFF66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03F6818-CB0F-4351-A618-AC1CD8560773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audio" Target="../media/audio1.wav"/><Relationship Id="rId7" Type="http://schemas.openxmlformats.org/officeDocument/2006/relationships/slide" Target="slide7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11" Type="http://schemas.openxmlformats.org/officeDocument/2006/relationships/image" Target="../media/image6.wmf"/><Relationship Id="rId5" Type="http://schemas.openxmlformats.org/officeDocument/2006/relationships/image" Target="../media/image3.wmf"/><Relationship Id="rId10" Type="http://schemas.openxmlformats.org/officeDocument/2006/relationships/image" Target="http://cms.netnews.cz/files/images/355/2027-PICT4532.jpg" TargetMode="External"/><Relationship Id="rId4" Type="http://schemas.openxmlformats.org/officeDocument/2006/relationships/image" Target="../media/image2.png"/><Relationship Id="rId9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" Target="slide1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5" Type="http://schemas.openxmlformats.org/officeDocument/2006/relationships/audio" Target="../media/audio1.wav"/><Relationship Id="rId4" Type="http://schemas.openxmlformats.org/officeDocument/2006/relationships/slide" Target="slide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00528166"/>
              </p:ext>
            </p:extLst>
          </p:nvPr>
        </p:nvGraphicFramePr>
        <p:xfrm>
          <a:off x="827584" y="1052736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267744" y="4581128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99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/>
              <a:t>ANOTACE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/>
              <a:t>Procvičování učiva o pravěku.</a:t>
            </a:r>
          </a:p>
          <a:p>
            <a:pPr>
              <a:buFontTx/>
              <a:buNone/>
            </a:pPr>
            <a:r>
              <a:rPr lang="cs-CZ"/>
              <a:t>Přiřazování věcí patřících do pravěku a do</a:t>
            </a:r>
          </a:p>
          <a:p>
            <a:pPr>
              <a:buFontTx/>
              <a:buNone/>
            </a:pPr>
            <a:r>
              <a:rPr lang="cs-CZ"/>
              <a:t>současnosti.</a:t>
            </a:r>
          </a:p>
          <a:p>
            <a:pPr>
              <a:buFontTx/>
              <a:buNone/>
            </a:pPr>
            <a:r>
              <a:rPr lang="cs-CZ"/>
              <a:t>Poznání obydlí pravěkého člověka.</a:t>
            </a:r>
          </a:p>
          <a:p>
            <a:pPr>
              <a:buFontTx/>
              <a:buNone/>
            </a:pPr>
            <a:r>
              <a:rPr lang="cs-CZ"/>
              <a:t>Luštění křížovky.</a:t>
            </a:r>
          </a:p>
          <a:p>
            <a:pPr>
              <a:buFontTx/>
              <a:buNone/>
            </a:pPr>
            <a:r>
              <a:rPr lang="cs-CZ"/>
              <a:t>Práce s interaktivní tabulí.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99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/>
              <a:t>Život v pravěku - opakování</a:t>
            </a: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1476375" y="1628775"/>
            <a:ext cx="6121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 b="1"/>
              <a:t>Přiřaď slova k době, do které patří.</a:t>
            </a:r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1403350" y="2636838"/>
            <a:ext cx="1800225" cy="534987"/>
          </a:xfrm>
          <a:prstGeom prst="rect">
            <a:avLst/>
          </a:prstGeom>
          <a:solidFill>
            <a:srgbClr val="FF9900"/>
          </a:solidFill>
          <a:ln w="158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PRAVĚK</a:t>
            </a:r>
          </a:p>
        </p:txBody>
      </p:sp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5148263" y="2636838"/>
            <a:ext cx="2879725" cy="534987"/>
          </a:xfrm>
          <a:prstGeom prst="rect">
            <a:avLst/>
          </a:prstGeom>
          <a:solidFill>
            <a:srgbClr val="FF9900"/>
          </a:solidFill>
          <a:ln w="158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SOUČASNOST</a:t>
            </a:r>
          </a:p>
        </p:txBody>
      </p:sp>
      <p:sp>
        <p:nvSpPr>
          <p:cNvPr id="3079" name="Text Box 7"/>
          <p:cNvSpPr txBox="1">
            <a:spLocks noChangeArrowheads="1"/>
          </p:cNvSpPr>
          <p:nvPr/>
        </p:nvSpPr>
        <p:spPr bwMode="auto">
          <a:xfrm>
            <a:off x="2411413" y="3860800"/>
            <a:ext cx="2376487" cy="466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panelový dům</a:t>
            </a:r>
          </a:p>
        </p:txBody>
      </p:sp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1979613" y="5445125"/>
            <a:ext cx="1944687" cy="466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dům z větví</a:t>
            </a: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4859338" y="4868863"/>
            <a:ext cx="2449512" cy="466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oštěp, luk a šípy</a:t>
            </a:r>
          </a:p>
        </p:txBody>
      </p:sp>
      <p:sp>
        <p:nvSpPr>
          <p:cNvPr id="3082" name="Text Box 10"/>
          <p:cNvSpPr txBox="1">
            <a:spLocks noChangeArrowheads="1"/>
          </p:cNvSpPr>
          <p:nvPr/>
        </p:nvSpPr>
        <p:spPr bwMode="auto">
          <a:xfrm>
            <a:off x="5651500" y="3789363"/>
            <a:ext cx="1296988" cy="466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puška</a:t>
            </a:r>
          </a:p>
        </p:txBody>
      </p:sp>
      <p:sp>
        <p:nvSpPr>
          <p:cNvPr id="3083" name="Text Box 11"/>
          <p:cNvSpPr txBox="1">
            <a:spLocks noChangeArrowheads="1"/>
          </p:cNvSpPr>
          <p:nvPr/>
        </p:nvSpPr>
        <p:spPr bwMode="auto">
          <a:xfrm>
            <a:off x="4859338" y="5949950"/>
            <a:ext cx="3673475" cy="466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bobule, mamut, kořínky</a:t>
            </a:r>
          </a:p>
        </p:txBody>
      </p:sp>
      <p:sp>
        <p:nvSpPr>
          <p:cNvPr id="3084" name="Text Box 12"/>
          <p:cNvSpPr txBox="1">
            <a:spLocks noChangeArrowheads="1"/>
          </p:cNvSpPr>
          <p:nvPr/>
        </p:nvSpPr>
        <p:spPr bwMode="auto">
          <a:xfrm>
            <a:off x="1258888" y="4581525"/>
            <a:ext cx="2449512" cy="466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rohlík, čokoláda</a:t>
            </a:r>
          </a:p>
        </p:txBody>
      </p:sp>
      <p:sp>
        <p:nvSpPr>
          <p:cNvPr id="3085" name="Text Box 13"/>
          <p:cNvSpPr txBox="1">
            <a:spLocks noChangeArrowheads="1"/>
          </p:cNvSpPr>
          <p:nvPr/>
        </p:nvSpPr>
        <p:spPr bwMode="auto">
          <a:xfrm>
            <a:off x="323850" y="3357563"/>
            <a:ext cx="935038" cy="466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tlupa</a:t>
            </a:r>
          </a:p>
        </p:txBody>
      </p:sp>
      <p:sp>
        <p:nvSpPr>
          <p:cNvPr id="3086" name="Text Box 14"/>
          <p:cNvSpPr txBox="1">
            <a:spLocks noChangeArrowheads="1"/>
          </p:cNvSpPr>
          <p:nvPr/>
        </p:nvSpPr>
        <p:spPr bwMode="auto">
          <a:xfrm>
            <a:off x="7235825" y="4221163"/>
            <a:ext cx="1152525" cy="466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rodina</a:t>
            </a:r>
          </a:p>
        </p:txBody>
      </p:sp>
      <p:sp>
        <p:nvSpPr>
          <p:cNvPr id="3087" name="Text Box 15"/>
          <p:cNvSpPr txBox="1">
            <a:spLocks noChangeArrowheads="1"/>
          </p:cNvSpPr>
          <p:nvPr/>
        </p:nvSpPr>
        <p:spPr bwMode="auto">
          <a:xfrm>
            <a:off x="900113" y="6092825"/>
            <a:ext cx="2447925" cy="466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křesání kamenů</a:t>
            </a:r>
          </a:p>
        </p:txBody>
      </p:sp>
      <p:sp>
        <p:nvSpPr>
          <p:cNvPr id="3088" name="Text Box 16"/>
          <p:cNvSpPr txBox="1">
            <a:spLocks noChangeArrowheads="1"/>
          </p:cNvSpPr>
          <p:nvPr/>
        </p:nvSpPr>
        <p:spPr bwMode="auto">
          <a:xfrm>
            <a:off x="7235825" y="3573463"/>
            <a:ext cx="1584325" cy="466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zapalovač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title"/>
          </p:nvPr>
        </p:nvSpPr>
        <p:spPr>
          <a:solidFill>
            <a:srgbClr val="FF99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/>
              <a:t>KONTROLA</a:t>
            </a:r>
          </a:p>
        </p:txBody>
      </p:sp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1403350" y="1916113"/>
            <a:ext cx="1800225" cy="534987"/>
          </a:xfrm>
          <a:prstGeom prst="rect">
            <a:avLst/>
          </a:prstGeom>
          <a:solidFill>
            <a:srgbClr val="FF9900"/>
          </a:solidFill>
          <a:ln w="158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PRAVĚK</a:t>
            </a:r>
          </a:p>
        </p:txBody>
      </p:sp>
      <p:sp>
        <p:nvSpPr>
          <p:cNvPr id="5126" name="Text Box 6"/>
          <p:cNvSpPr txBox="1">
            <a:spLocks noChangeArrowheads="1"/>
          </p:cNvSpPr>
          <p:nvPr/>
        </p:nvSpPr>
        <p:spPr bwMode="auto">
          <a:xfrm>
            <a:off x="5148263" y="1916113"/>
            <a:ext cx="2879725" cy="534987"/>
          </a:xfrm>
          <a:prstGeom prst="rect">
            <a:avLst/>
          </a:prstGeom>
          <a:solidFill>
            <a:srgbClr val="FF9900"/>
          </a:solidFill>
          <a:ln w="158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SOUČASNOST</a:t>
            </a:r>
          </a:p>
        </p:txBody>
      </p:sp>
      <p:sp>
        <p:nvSpPr>
          <p:cNvPr id="5127" name="Text Box 7"/>
          <p:cNvSpPr txBox="1">
            <a:spLocks noChangeArrowheads="1"/>
          </p:cNvSpPr>
          <p:nvPr/>
        </p:nvSpPr>
        <p:spPr bwMode="auto">
          <a:xfrm>
            <a:off x="1763713" y="2708275"/>
            <a:ext cx="935037" cy="466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tlupa</a:t>
            </a:r>
          </a:p>
        </p:txBody>
      </p:sp>
      <p:sp>
        <p:nvSpPr>
          <p:cNvPr id="5128" name="Text Box 8"/>
          <p:cNvSpPr txBox="1">
            <a:spLocks noChangeArrowheads="1"/>
          </p:cNvSpPr>
          <p:nvPr/>
        </p:nvSpPr>
        <p:spPr bwMode="auto">
          <a:xfrm>
            <a:off x="6084888" y="2708275"/>
            <a:ext cx="1152525" cy="466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rodina</a:t>
            </a:r>
          </a:p>
        </p:txBody>
      </p:sp>
      <p:sp>
        <p:nvSpPr>
          <p:cNvPr id="5129" name="Text Box 9"/>
          <p:cNvSpPr txBox="1">
            <a:spLocks noChangeArrowheads="1"/>
          </p:cNvSpPr>
          <p:nvPr/>
        </p:nvSpPr>
        <p:spPr bwMode="auto">
          <a:xfrm>
            <a:off x="5580063" y="3500438"/>
            <a:ext cx="2376487" cy="466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panelový dům</a:t>
            </a:r>
          </a:p>
        </p:txBody>
      </p:sp>
      <p:sp>
        <p:nvSpPr>
          <p:cNvPr id="5130" name="Text Box 10"/>
          <p:cNvSpPr txBox="1">
            <a:spLocks noChangeArrowheads="1"/>
          </p:cNvSpPr>
          <p:nvPr/>
        </p:nvSpPr>
        <p:spPr bwMode="auto">
          <a:xfrm>
            <a:off x="1331913" y="3500438"/>
            <a:ext cx="1944687" cy="466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dům z větví</a:t>
            </a:r>
          </a:p>
        </p:txBody>
      </p:sp>
      <p:sp>
        <p:nvSpPr>
          <p:cNvPr id="5131" name="Text Box 11"/>
          <p:cNvSpPr txBox="1">
            <a:spLocks noChangeArrowheads="1"/>
          </p:cNvSpPr>
          <p:nvPr/>
        </p:nvSpPr>
        <p:spPr bwMode="auto">
          <a:xfrm>
            <a:off x="5580063" y="4292600"/>
            <a:ext cx="2449512" cy="466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rohlík, čokoláda</a:t>
            </a:r>
          </a:p>
        </p:txBody>
      </p:sp>
      <p:sp>
        <p:nvSpPr>
          <p:cNvPr id="5132" name="Text Box 12"/>
          <p:cNvSpPr txBox="1">
            <a:spLocks noChangeArrowheads="1"/>
          </p:cNvSpPr>
          <p:nvPr/>
        </p:nvSpPr>
        <p:spPr bwMode="auto">
          <a:xfrm>
            <a:off x="611188" y="4292600"/>
            <a:ext cx="3673475" cy="466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bobule, mamut, kořínky</a:t>
            </a:r>
          </a:p>
        </p:txBody>
      </p:sp>
      <p:sp>
        <p:nvSpPr>
          <p:cNvPr id="5133" name="Text Box 13"/>
          <p:cNvSpPr txBox="1">
            <a:spLocks noChangeArrowheads="1"/>
          </p:cNvSpPr>
          <p:nvPr/>
        </p:nvSpPr>
        <p:spPr bwMode="auto">
          <a:xfrm>
            <a:off x="1116013" y="5084763"/>
            <a:ext cx="2447925" cy="466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křesání kamenů</a:t>
            </a:r>
          </a:p>
        </p:txBody>
      </p:sp>
      <p:sp>
        <p:nvSpPr>
          <p:cNvPr id="5134" name="Text Box 14"/>
          <p:cNvSpPr txBox="1">
            <a:spLocks noChangeArrowheads="1"/>
          </p:cNvSpPr>
          <p:nvPr/>
        </p:nvSpPr>
        <p:spPr bwMode="auto">
          <a:xfrm>
            <a:off x="6011863" y="5084763"/>
            <a:ext cx="1584325" cy="466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zapalovač</a:t>
            </a:r>
          </a:p>
        </p:txBody>
      </p:sp>
      <p:sp>
        <p:nvSpPr>
          <p:cNvPr id="5135" name="Text Box 15"/>
          <p:cNvSpPr txBox="1">
            <a:spLocks noChangeArrowheads="1"/>
          </p:cNvSpPr>
          <p:nvPr/>
        </p:nvSpPr>
        <p:spPr bwMode="auto">
          <a:xfrm>
            <a:off x="1187450" y="5876925"/>
            <a:ext cx="2449513" cy="466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oštěp, luk a šípy</a:t>
            </a:r>
          </a:p>
        </p:txBody>
      </p:sp>
      <p:sp>
        <p:nvSpPr>
          <p:cNvPr id="5136" name="Text Box 16"/>
          <p:cNvSpPr txBox="1">
            <a:spLocks noChangeArrowheads="1"/>
          </p:cNvSpPr>
          <p:nvPr/>
        </p:nvSpPr>
        <p:spPr bwMode="auto">
          <a:xfrm>
            <a:off x="6156325" y="5876925"/>
            <a:ext cx="1296988" cy="466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puška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99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/>
              <a:t>Život v pravěku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800" b="1"/>
              <a:t>Označ obydlí pravěkého člověka.</a:t>
            </a:r>
          </a:p>
        </p:txBody>
      </p:sp>
      <p:pic>
        <p:nvPicPr>
          <p:cNvPr id="7172" name="Picture 4" descr="MC900441738[1]">
            <a:hlinkClick r:id="rId2" action="ppaction://hlinksldjump">
              <a:snd r:embed="rId3" name="explode.wav"/>
            </a:hlinkClick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6013" y="2492375"/>
            <a:ext cx="1800225" cy="1800225"/>
          </a:xfrm>
          <a:prstGeom prst="rect">
            <a:avLst/>
          </a:prstGeom>
          <a:noFill/>
        </p:spPr>
      </p:pic>
      <p:pic>
        <p:nvPicPr>
          <p:cNvPr id="7173" name="Picture 5" descr="MC900406330[1]">
            <a:hlinkClick r:id="rId2" action="ppaction://hlinksldjump">
              <a:snd r:embed="rId3" name="explode.wav"/>
            </a:hlinkClick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1863" y="2565400"/>
            <a:ext cx="1835150" cy="1708150"/>
          </a:xfrm>
          <a:prstGeom prst="rect">
            <a:avLst/>
          </a:prstGeom>
          <a:noFill/>
        </p:spPr>
      </p:pic>
      <p:pic>
        <p:nvPicPr>
          <p:cNvPr id="7174" name="Picture 6" descr="MC900029990[1]">
            <a:hlinkClick r:id="rId2" action="ppaction://hlinksldjump">
              <a:snd r:embed="rId3" name="explode.wav"/>
            </a:hlinkClick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938" y="2781300"/>
            <a:ext cx="1676400" cy="1355725"/>
          </a:xfrm>
          <a:prstGeom prst="rect">
            <a:avLst/>
          </a:prstGeom>
          <a:noFill/>
        </p:spPr>
      </p:pic>
      <p:pic>
        <p:nvPicPr>
          <p:cNvPr id="7175" name="Picture 7" descr="http://cms.netnews.cz/files/images/355/2027-PICT4532.jpg">
            <a:hlinkClick r:id="rId7" action="ppaction://hlinksldjump">
              <a:snd r:embed="rId8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9" r:link="rId10" cstate="print"/>
          <a:srcRect/>
          <a:stretch>
            <a:fillRect/>
          </a:stretch>
        </p:blipFill>
        <p:spPr bwMode="auto">
          <a:xfrm>
            <a:off x="1763713" y="4652963"/>
            <a:ext cx="2303462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6" name="Picture 8" descr="MC900280920[1]">
            <a:hlinkClick r:id="rId2" action="ppaction://hlinksldjump">
              <a:snd r:embed="rId3" name="explode.wav"/>
            </a:hlinkClick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580063" y="4508500"/>
            <a:ext cx="1676400" cy="18335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00" name="Picture 8" descr="MC900424442[1]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00338" y="1052513"/>
            <a:ext cx="4076700" cy="48244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MC900433822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6238" y="1844675"/>
            <a:ext cx="3435350" cy="3435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99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/>
              <a:t>Život v pravěku</a:t>
            </a:r>
          </a:p>
        </p:txBody>
      </p:sp>
      <p:graphicFrame>
        <p:nvGraphicFramePr>
          <p:cNvPr id="10689" name="Group 449"/>
          <p:cNvGraphicFramePr>
            <a:graphicFrameLocks noGrp="1"/>
          </p:cNvGraphicFramePr>
          <p:nvPr>
            <p:ph sz="half" idx="4294967295"/>
          </p:nvPr>
        </p:nvGraphicFramePr>
        <p:xfrm>
          <a:off x="4859338" y="2492375"/>
          <a:ext cx="3886200" cy="3108960"/>
        </p:xfrm>
        <a:graphic>
          <a:graphicData uri="http://schemas.openxmlformats.org/drawingml/2006/table">
            <a:tbl>
              <a:tblPr/>
              <a:tblGrid>
                <a:gridCol w="431800"/>
                <a:gridCol w="431800"/>
                <a:gridCol w="431800"/>
                <a:gridCol w="431800"/>
                <a:gridCol w="431800"/>
                <a:gridCol w="431800"/>
                <a:gridCol w="431800"/>
                <a:gridCol w="431800"/>
                <a:gridCol w="431800"/>
              </a:tblGrid>
              <a:tr h="48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cap="flat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5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5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676" name="Text Box 436"/>
          <p:cNvSpPr txBox="1">
            <a:spLocks noChangeArrowheads="1"/>
          </p:cNvSpPr>
          <p:nvPr/>
        </p:nvSpPr>
        <p:spPr bwMode="auto">
          <a:xfrm>
            <a:off x="2124075" y="1700213"/>
            <a:ext cx="4751388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 b="1"/>
              <a:t>Vylušti křížovku.</a:t>
            </a:r>
          </a:p>
        </p:txBody>
      </p:sp>
      <p:sp>
        <p:nvSpPr>
          <p:cNvPr id="10677" name="Text Box 437"/>
          <p:cNvSpPr txBox="1">
            <a:spLocks noChangeArrowheads="1"/>
          </p:cNvSpPr>
          <p:nvPr/>
        </p:nvSpPr>
        <p:spPr bwMode="auto">
          <a:xfrm>
            <a:off x="2195513" y="2636838"/>
            <a:ext cx="20875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10678" name="Text Box 438"/>
          <p:cNvSpPr txBox="1">
            <a:spLocks noChangeArrowheads="1"/>
          </p:cNvSpPr>
          <p:nvPr/>
        </p:nvSpPr>
        <p:spPr bwMode="auto">
          <a:xfrm>
            <a:off x="611188" y="2565400"/>
            <a:ext cx="33845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Skupina pravěkých lidí</a:t>
            </a:r>
          </a:p>
        </p:txBody>
      </p:sp>
      <p:sp>
        <p:nvSpPr>
          <p:cNvPr id="10679" name="Text Box 439"/>
          <p:cNvSpPr txBox="1">
            <a:spLocks noChangeArrowheads="1"/>
          </p:cNvSpPr>
          <p:nvPr/>
        </p:nvSpPr>
        <p:spPr bwMode="auto">
          <a:xfrm>
            <a:off x="611188" y="3141663"/>
            <a:ext cx="30241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Hlavní město ČR</a:t>
            </a:r>
          </a:p>
        </p:txBody>
      </p:sp>
      <p:sp>
        <p:nvSpPr>
          <p:cNvPr id="10680" name="Text Box 440"/>
          <p:cNvSpPr txBox="1">
            <a:spLocks noChangeArrowheads="1"/>
          </p:cNvSpPr>
          <p:nvPr/>
        </p:nvSpPr>
        <p:spPr bwMode="auto">
          <a:xfrm>
            <a:off x="2484438" y="3644900"/>
            <a:ext cx="28082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10681" name="Text Box 441"/>
          <p:cNvSpPr txBox="1">
            <a:spLocks noChangeArrowheads="1"/>
          </p:cNvSpPr>
          <p:nvPr/>
        </p:nvSpPr>
        <p:spPr bwMode="auto">
          <a:xfrm>
            <a:off x="611188" y="3644900"/>
            <a:ext cx="2447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Velké zvíře s kly</a:t>
            </a:r>
          </a:p>
        </p:txBody>
      </p:sp>
      <p:sp>
        <p:nvSpPr>
          <p:cNvPr id="10682" name="Text Box 442"/>
          <p:cNvSpPr txBox="1">
            <a:spLocks noChangeArrowheads="1"/>
          </p:cNvSpPr>
          <p:nvPr/>
        </p:nvSpPr>
        <p:spPr bwMode="auto">
          <a:xfrm>
            <a:off x="611188" y="4149725"/>
            <a:ext cx="3095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Den v týdnu</a:t>
            </a:r>
          </a:p>
        </p:txBody>
      </p:sp>
      <p:sp>
        <p:nvSpPr>
          <p:cNvPr id="10686" name="Text Box 446"/>
          <p:cNvSpPr txBox="1">
            <a:spLocks noChangeArrowheads="1"/>
          </p:cNvSpPr>
          <p:nvPr/>
        </p:nvSpPr>
        <p:spPr bwMode="auto">
          <a:xfrm>
            <a:off x="611188" y="4652963"/>
            <a:ext cx="25193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Měsíc v roce</a:t>
            </a:r>
          </a:p>
        </p:txBody>
      </p:sp>
      <p:sp>
        <p:nvSpPr>
          <p:cNvPr id="10688" name="Text Box 448"/>
          <p:cNvSpPr txBox="1">
            <a:spLocks noChangeArrowheads="1"/>
          </p:cNvSpPr>
          <p:nvPr/>
        </p:nvSpPr>
        <p:spPr bwMode="auto">
          <a:xfrm>
            <a:off x="611188" y="5157788"/>
            <a:ext cx="51117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Přístroj na určování</a:t>
            </a:r>
            <a:r>
              <a:rPr lang="cs-CZ"/>
              <a:t> </a:t>
            </a:r>
            <a:r>
              <a:rPr lang="cs-CZ" sz="2400"/>
              <a:t>světových stran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99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/>
              <a:t>KONTROLA</a:t>
            </a:r>
          </a:p>
        </p:txBody>
      </p:sp>
      <p:graphicFrame>
        <p:nvGraphicFramePr>
          <p:cNvPr id="13430" name="Group 118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5"/>
        </p:xfrm>
        <a:graphic>
          <a:graphicData uri="http://schemas.openxmlformats.org/drawingml/2006/table">
            <a:tbl>
              <a:tblPr/>
              <a:tblGrid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</a:tblGrid>
              <a:tr h="7540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cap="flat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40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56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40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40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Ě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40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99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/>
              <a:t>Život v pravěku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8313" y="1628775"/>
            <a:ext cx="8229600" cy="1397000"/>
          </a:xfrm>
        </p:spPr>
        <p:txBody>
          <a:bodyPr/>
          <a:lstStyle/>
          <a:p>
            <a:pPr>
              <a:buFontTx/>
              <a:buNone/>
            </a:pPr>
            <a:r>
              <a:rPr lang="cs-CZ" sz="2800" b="1"/>
              <a:t>Čím si člověk v pravěku rozdělával oheň?</a:t>
            </a:r>
          </a:p>
          <a:p>
            <a:pPr>
              <a:buFontTx/>
              <a:buNone/>
            </a:pPr>
            <a:r>
              <a:rPr lang="cs-CZ" sz="2800" b="1"/>
              <a:t>Označ správnou odpověď.</a:t>
            </a:r>
          </a:p>
          <a:p>
            <a:pPr>
              <a:buFontTx/>
              <a:buNone/>
            </a:pPr>
            <a:endParaRPr lang="cs-CZ" sz="2800" b="1"/>
          </a:p>
        </p:txBody>
      </p:sp>
      <p:sp>
        <p:nvSpPr>
          <p:cNvPr id="15365" name="Text Box 5">
            <a:hlinkClick r:id="rId2" action="ppaction://hlinksldjump">
              <a:snd r:embed="rId3" name="applause.wav"/>
            </a:hlinkClick>
          </p:cNvPr>
          <p:cNvSpPr txBox="1">
            <a:spLocks noChangeArrowheads="1"/>
          </p:cNvSpPr>
          <p:nvPr/>
        </p:nvSpPr>
        <p:spPr bwMode="auto">
          <a:xfrm>
            <a:off x="755650" y="3860800"/>
            <a:ext cx="36004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b) třením dřeva</a:t>
            </a:r>
          </a:p>
        </p:txBody>
      </p:sp>
      <p:sp>
        <p:nvSpPr>
          <p:cNvPr id="15366" name="Text Box 6">
            <a:hlinkClick r:id="rId4" action="ppaction://hlinksldjump">
              <a:snd r:embed="rId5" name="explode.wav"/>
            </a:hlinkClick>
          </p:cNvPr>
          <p:cNvSpPr txBox="1">
            <a:spLocks noChangeArrowheads="1"/>
          </p:cNvSpPr>
          <p:nvPr/>
        </p:nvSpPr>
        <p:spPr bwMode="auto">
          <a:xfrm>
            <a:off x="755650" y="4652963"/>
            <a:ext cx="3959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c) zápalkami</a:t>
            </a:r>
          </a:p>
        </p:txBody>
      </p:sp>
      <p:sp>
        <p:nvSpPr>
          <p:cNvPr id="15367" name="Text Box 7">
            <a:hlinkClick r:id="rId2" action="ppaction://hlinksldjump">
              <a:snd r:embed="rId3" name="applause.wav"/>
            </a:hlinkClick>
          </p:cNvPr>
          <p:cNvSpPr txBox="1">
            <a:spLocks noChangeArrowheads="1"/>
          </p:cNvSpPr>
          <p:nvPr/>
        </p:nvSpPr>
        <p:spPr bwMode="auto">
          <a:xfrm>
            <a:off x="755650" y="5445125"/>
            <a:ext cx="3959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d) křesáním kamene</a:t>
            </a:r>
          </a:p>
        </p:txBody>
      </p:sp>
      <p:pic>
        <p:nvPicPr>
          <p:cNvPr id="15368" name="Picture 8" descr="MC900351188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19700" y="3141663"/>
            <a:ext cx="2179638" cy="2428875"/>
          </a:xfrm>
          <a:prstGeom prst="rect">
            <a:avLst/>
          </a:prstGeom>
          <a:noFill/>
        </p:spPr>
      </p:pic>
      <p:sp>
        <p:nvSpPr>
          <p:cNvPr id="15369" name="Text Box 9">
            <a:hlinkClick r:id="rId4" action="ppaction://hlinksldjump">
              <a:snd r:embed="rId5" name="explode.wav"/>
            </a:hlinkClick>
          </p:cNvPr>
          <p:cNvSpPr txBox="1">
            <a:spLocks noChangeArrowheads="1"/>
          </p:cNvSpPr>
          <p:nvPr/>
        </p:nvSpPr>
        <p:spPr bwMode="auto">
          <a:xfrm>
            <a:off x="755650" y="3141663"/>
            <a:ext cx="3816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a) zapalovačem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6" name="Picture 4" descr="MC900424442[1]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00338" y="1052513"/>
            <a:ext cx="4076700" cy="48244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 descr="MC900433822[1]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6238" y="1844675"/>
            <a:ext cx="3435350" cy="3435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9900"/>
          </a:solidFill>
          <a:ln>
            <a:solidFill>
              <a:schemeClr val="bg1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/>
              <a:t>CITACE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sz="2800" b="1" dirty="0">
                <a:solidFill>
                  <a:prstClr val="black"/>
                </a:solidFill>
              </a:rPr>
              <a:t>Zdroj obrázků: </a:t>
            </a:r>
          </a:p>
          <a:p>
            <a:pPr marL="0" lvl="0" indent="0">
              <a:buNone/>
            </a:pPr>
            <a:r>
              <a:rPr lang="cs-CZ" sz="2800" b="1" dirty="0">
                <a:solidFill>
                  <a:prstClr val="black"/>
                </a:solidFill>
              </a:rPr>
              <a:t>Galerie MS Office 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257</Words>
  <Application>Microsoft Office PowerPoint</Application>
  <PresentationFormat>Předvádění na obrazovce (4:3)</PresentationFormat>
  <Paragraphs>99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Výchozí návrh</vt:lpstr>
      <vt:lpstr>Prezentace aplikace PowerPoint</vt:lpstr>
      <vt:lpstr>ANOTACE</vt:lpstr>
      <vt:lpstr>Život v pravěku - opakování</vt:lpstr>
      <vt:lpstr>KONTROLA</vt:lpstr>
      <vt:lpstr>Život v pravěku</vt:lpstr>
      <vt:lpstr>Prezentace aplikace PowerPoint</vt:lpstr>
      <vt:lpstr>Prezentace aplikace PowerPoint</vt:lpstr>
      <vt:lpstr>Život v pravěku</vt:lpstr>
      <vt:lpstr>KONTROLA</vt:lpstr>
      <vt:lpstr>Život v pravěku</vt:lpstr>
      <vt:lpstr>Prezentace aplikace PowerPoint</vt:lpstr>
      <vt:lpstr>Prezentace aplikace PowerPoint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Romana HAVRLANTOVÁ</dc:creator>
  <cp:lastModifiedBy>Ales Jarolim</cp:lastModifiedBy>
  <cp:revision>6</cp:revision>
  <dcterms:created xsi:type="dcterms:W3CDTF">2013-06-02T15:41:40Z</dcterms:created>
  <dcterms:modified xsi:type="dcterms:W3CDTF">2013-06-05T08:39:01Z</dcterms:modified>
</cp:coreProperties>
</file>