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  <a:srgbClr val="CC99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30" autoAdjust="0"/>
    <p:restoredTop sz="94660"/>
  </p:normalViewPr>
  <p:slideViewPr>
    <p:cSldViewPr>
      <p:cViewPr varScale="1">
        <p:scale>
          <a:sx n="87" d="100"/>
          <a:sy n="87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1082778"/>
          <a:ext cx="6498543" cy="1210164"/>
        </a:xfrm>
        <a:prstGeom prst="rect">
          <a:avLst/>
        </a:prstGeom>
        <a:solidFill>
          <a:srgbClr val="FFFFFF">
            <a:alpha val="90000"/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0099CC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16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NÁZEV:</a:t>
          </a:r>
          <a:r>
            <a:rPr lang="cs-CZ" sz="1600" baseline="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 </a:t>
          </a:r>
          <a:r>
            <a:rPr lang="cs-CZ" sz="1600" baseline="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VY_12_Vlastivěda_35_Evropa  </a:t>
          </a:r>
          <a:r>
            <a:rPr lang="cs-CZ" sz="1600" baseline="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ZŠ praktická, 5.r. -</a:t>
          </a:r>
          <a:r>
            <a:rPr lang="cs-CZ" sz="16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TEMA: </a:t>
          </a:r>
          <a:r>
            <a:rPr lang="cs-CZ" sz="16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Tvar a povrch Evropy</a:t>
          </a:r>
          <a:endParaRPr lang="cs-CZ" sz="1600" dirty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rgbClr val="FFFFFF">
            <a:alpha val="90000"/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0099CC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16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NÁZEV ŠKOLY: ZŠ Kopřivnice, Štramberská 189, příspěvková organizace</a:t>
          </a:r>
          <a:endParaRPr lang="cs-CZ" sz="1600" dirty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24143" y="576055"/>
          <a:ext cx="6498543" cy="1878939"/>
        </a:xfrm>
        <a:prstGeom prst="rect">
          <a:avLst/>
        </a:prstGeom>
        <a:solidFill>
          <a:srgbClr val="FFFFFF">
            <a:alpha val="90000"/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0099CC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16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AUTOR: Mgr. Aleš </a:t>
          </a:r>
          <a:r>
            <a:rPr lang="cs-CZ" sz="1600" dirty="0" err="1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Jarolím</a:t>
          </a:r>
          <a:endParaRPr lang="cs-CZ" sz="1600" dirty="0" smtClean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  <a:p>
          <a:pPr algn="l" rtl="0"/>
          <a:r>
            <a:rPr lang="cs-CZ" sz="16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VYTVOŘENO:20. </a:t>
          </a:r>
          <a:r>
            <a:rPr lang="cs-CZ" sz="16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5.2013</a:t>
          </a:r>
          <a:endParaRPr lang="cs-CZ" sz="1600" dirty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24167"/>
          <a:ext cx="6498543" cy="541389"/>
        </a:xfrm>
        <a:prstGeom prst="rect">
          <a:avLst/>
        </a:prstGeom>
        <a:solidFill>
          <a:srgbClr val="FFFFFF">
            <a:alpha val="90000"/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0099CC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ČÍSLO PROJEKTU:  CZ. 1. 07 /1.4.00/21.1737 </a:t>
          </a:r>
          <a:endParaRPr lang="cs-CZ" sz="2000" dirty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0099CC"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rgbClr val="0099CC"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 custLinFactNeighborX="-765" custLinFactNeighborY="184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rgbClr val="0099CC"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rgbClr val="0099CC"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89053404-99E4-4888-9E5B-542EA8880BA1}" type="presOf" srcId="{B651F6E3-6281-48DB-9319-2AEAFDAE7572}" destId="{6BB5E863-4638-4E1D-BFDE-399D028AC4ED}" srcOrd="1" destOrd="0" presId="urn:microsoft.com/office/officeart/2005/8/layout/target3"/>
    <dgm:cxn modelId="{5FE3FCD7-14AF-407D-8389-5A1AAF94080D}" type="presOf" srcId="{4C35D32F-0EAB-4CD7-82EE-45574DC2A586}" destId="{66FE7F87-EA69-4EF8-86F8-F43548846DDB}" srcOrd="0" destOrd="0" presId="urn:microsoft.com/office/officeart/2005/8/layout/target3"/>
    <dgm:cxn modelId="{6B46D17A-0E81-4E5A-9233-BC08C78A01FC}" type="presOf" srcId="{4C35D32F-0EAB-4CD7-82EE-45574DC2A586}" destId="{4F902384-A84A-417E-997B-6A372FB09A33}" srcOrd="1" destOrd="0" presId="urn:microsoft.com/office/officeart/2005/8/layout/target3"/>
    <dgm:cxn modelId="{3CAC7C74-E9C5-418E-B773-5A5F1F6A2AC2}" type="presOf" srcId="{D1B46980-6531-4606-95E6-44980827E919}" destId="{2BE915AB-18AA-4053-B92C-3BFC9ED204BB}" srcOrd="1" destOrd="0" presId="urn:microsoft.com/office/officeart/2005/8/layout/target3"/>
    <dgm:cxn modelId="{5EA9E661-9F45-49DB-A348-832E0E1067D8}" type="presOf" srcId="{D1D4F407-5343-4D3F-B5B9-D407B03CAEB4}" destId="{D005CE8C-CC26-4C3E-AC11-E15060ECD759}" srcOrd="0" destOrd="0" presId="urn:microsoft.com/office/officeart/2005/8/layout/target3"/>
    <dgm:cxn modelId="{ACF1856F-8525-4FBE-891F-79E469BDDBDE}" type="presOf" srcId="{B651F6E3-6281-48DB-9319-2AEAFDAE7572}" destId="{619D679B-A015-4ECF-8348-D1034C574F40}" srcOrd="0" destOrd="0" presId="urn:microsoft.com/office/officeart/2005/8/layout/target3"/>
    <dgm:cxn modelId="{852AEECB-9EA7-4A2F-AF75-801F69C619EE}" type="presOf" srcId="{D1B46980-6531-4606-95E6-44980827E919}" destId="{6140AFEC-043D-4C43-A2F9-D0F5331DF3A3}" srcOrd="0" destOrd="0" presId="urn:microsoft.com/office/officeart/2005/8/layout/target3"/>
    <dgm:cxn modelId="{BAE2D96C-913A-470D-AB75-44A0BF789DA3}" type="presOf" srcId="{757F3AB3-0718-4624-B441-E567A8F0AB56}" destId="{333A1088-737F-45CB-B68E-254E46348037}" srcOrd="0" destOrd="0" presId="urn:microsoft.com/office/officeart/2005/8/layout/target3"/>
    <dgm:cxn modelId="{C3BE9945-F3B7-460E-B381-36C585FDB01E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9053AC8-D3ED-4DF0-B761-18311E1D13FD}" type="presParOf" srcId="{333A1088-737F-45CB-B68E-254E46348037}" destId="{F5ABB229-8D3B-4694-996A-96F23CF14429}" srcOrd="0" destOrd="0" presId="urn:microsoft.com/office/officeart/2005/8/layout/target3"/>
    <dgm:cxn modelId="{7FE3955E-39E5-49DB-AE2C-1E8D24DBECC7}" type="presParOf" srcId="{333A1088-737F-45CB-B68E-254E46348037}" destId="{F41139FD-01EE-4571-8B17-4FB00FC51163}" srcOrd="1" destOrd="0" presId="urn:microsoft.com/office/officeart/2005/8/layout/target3"/>
    <dgm:cxn modelId="{256CED40-04EE-4529-A04E-498197F94FF2}" type="presParOf" srcId="{333A1088-737F-45CB-B68E-254E46348037}" destId="{D005CE8C-CC26-4C3E-AC11-E15060ECD759}" srcOrd="2" destOrd="0" presId="urn:microsoft.com/office/officeart/2005/8/layout/target3"/>
    <dgm:cxn modelId="{2830C201-3D6A-4C62-A9B3-5AB0034B886D}" type="presParOf" srcId="{333A1088-737F-45CB-B68E-254E46348037}" destId="{2C702D82-9B77-49B7-9568-BB8EB47C3372}" srcOrd="3" destOrd="0" presId="urn:microsoft.com/office/officeart/2005/8/layout/target3"/>
    <dgm:cxn modelId="{E6BA5724-8D7F-46F9-B7E1-91E4B3D76E47}" type="presParOf" srcId="{333A1088-737F-45CB-B68E-254E46348037}" destId="{A52A0455-90FF-4808-ABD0-F02540D31D5A}" srcOrd="4" destOrd="0" presId="urn:microsoft.com/office/officeart/2005/8/layout/target3"/>
    <dgm:cxn modelId="{F9265694-438C-4F29-A820-D6B2831431E5}" type="presParOf" srcId="{333A1088-737F-45CB-B68E-254E46348037}" destId="{6140AFEC-043D-4C43-A2F9-D0F5331DF3A3}" srcOrd="5" destOrd="0" presId="urn:microsoft.com/office/officeart/2005/8/layout/target3"/>
    <dgm:cxn modelId="{57F2D5BD-D963-4D22-AA1E-94B896BD6249}" type="presParOf" srcId="{333A1088-737F-45CB-B68E-254E46348037}" destId="{9358AC05-5D7D-4327-9F80-1AD486AEA664}" srcOrd="6" destOrd="0" presId="urn:microsoft.com/office/officeart/2005/8/layout/target3"/>
    <dgm:cxn modelId="{7C0D6E87-1E9A-4846-B726-34EB63E210E4}" type="presParOf" srcId="{333A1088-737F-45CB-B68E-254E46348037}" destId="{313FC574-E1CD-4FB4-B054-0B805CE0447D}" srcOrd="7" destOrd="0" presId="urn:microsoft.com/office/officeart/2005/8/layout/target3"/>
    <dgm:cxn modelId="{C4FFE9DA-D5EA-4422-ACCA-450D7ED8432D}" type="presParOf" srcId="{333A1088-737F-45CB-B68E-254E46348037}" destId="{619D679B-A015-4ECF-8348-D1034C574F40}" srcOrd="8" destOrd="0" presId="urn:microsoft.com/office/officeart/2005/8/layout/target3"/>
    <dgm:cxn modelId="{EBCD3EB1-89E4-4008-9271-F42FB1980C36}" type="presParOf" srcId="{333A1088-737F-45CB-B68E-254E46348037}" destId="{E7F14C03-D67D-4A82-8887-4A41904268DD}" srcOrd="9" destOrd="0" presId="urn:microsoft.com/office/officeart/2005/8/layout/target3"/>
    <dgm:cxn modelId="{8641C540-DE1B-4E98-8FDD-C5AA88C45AE7}" type="presParOf" srcId="{333A1088-737F-45CB-B68E-254E46348037}" destId="{D699FC7A-A1D1-4730-93D3-51E197A3376C}" srcOrd="10" destOrd="0" presId="urn:microsoft.com/office/officeart/2005/8/layout/target3"/>
    <dgm:cxn modelId="{3EE7C8CD-A260-44BD-8C50-F2C21E721EFB}" type="presParOf" srcId="{333A1088-737F-45CB-B68E-254E46348037}" destId="{66FE7F87-EA69-4EF8-86F8-F43548846DDB}" srcOrd="11" destOrd="0" presId="urn:microsoft.com/office/officeart/2005/8/layout/target3"/>
    <dgm:cxn modelId="{B6765987-85C0-4156-A7D3-1EF8CC68E734}" type="presParOf" srcId="{333A1088-737F-45CB-B68E-254E46348037}" destId="{AED2198E-93D5-4001-81B4-73124B309672}" srcOrd="12" destOrd="0" presId="urn:microsoft.com/office/officeart/2005/8/layout/target3"/>
    <dgm:cxn modelId="{DAF7D2D1-6946-460B-972E-8C4DEC7B2D5B}" type="presParOf" srcId="{333A1088-737F-45CB-B68E-254E46348037}" destId="{2BE915AB-18AA-4053-B92C-3BFC9ED204BB}" srcOrd="13" destOrd="0" presId="urn:microsoft.com/office/officeart/2005/8/layout/target3"/>
    <dgm:cxn modelId="{C57D6748-0D6E-4A01-80C3-EB2CEAD782DE}" type="presParOf" srcId="{333A1088-737F-45CB-B68E-254E46348037}" destId="{6BB5E863-4638-4E1D-BFDE-399D028AC4ED}" srcOrd="14" destOrd="0" presId="urn:microsoft.com/office/officeart/2005/8/layout/target3"/>
    <dgm:cxn modelId="{B7486D05-FB57-4DCB-86AF-708C3A8C01EA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0099CC"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rgbClr val="FFFFFF">
            <a:alpha val="90000"/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0099CC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NÁZEV ŠKOLY: ZŠ Kopřivnice, Štramberská 189, příspěvková organizace</a:t>
          </a:r>
          <a:endParaRPr lang="cs-CZ" sz="1600" kern="1200" dirty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rgbClr val="0099CC"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576055"/>
          <a:ext cx="6498543" cy="1878939"/>
        </a:xfrm>
        <a:prstGeom prst="rect">
          <a:avLst/>
        </a:prstGeom>
        <a:solidFill>
          <a:srgbClr val="FFFFFF">
            <a:alpha val="90000"/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0099CC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AUTOR: Mgr. Aleš </a:t>
          </a:r>
          <a:r>
            <a:rPr lang="cs-CZ" sz="1600" kern="1200" dirty="0" err="1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Jarolím</a:t>
          </a:r>
          <a:endParaRPr lang="cs-CZ" sz="1600" kern="1200" dirty="0" smtClean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VYTVOŘENO:20. </a:t>
          </a:r>
          <a:r>
            <a:rPr lang="cs-CZ" sz="1600" kern="12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5.2013</a:t>
          </a:r>
          <a:endParaRPr lang="cs-CZ" sz="1600" kern="1200" dirty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</dsp:txBody>
      <dsp:txXfrm>
        <a:off x="1224143" y="576055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rgbClr val="0099CC"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rgbClr val="FFFFFF">
            <a:alpha val="90000"/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0099CC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NÁZEV:</a:t>
          </a:r>
          <a:r>
            <a:rPr lang="cs-CZ" sz="1600" kern="1200" baseline="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 </a:t>
          </a:r>
          <a:r>
            <a:rPr lang="cs-CZ" sz="1600" kern="1200" baseline="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VY_12_Vlastivěda_35_Evropa  </a:t>
          </a:r>
          <a:r>
            <a:rPr lang="cs-CZ" sz="1600" kern="1200" baseline="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ZŠ praktická, 5.r. -</a:t>
          </a:r>
          <a:r>
            <a:rPr lang="cs-CZ" sz="1600" kern="12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TEMA: </a:t>
          </a:r>
          <a:r>
            <a:rPr lang="cs-CZ" sz="1600" kern="12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Tvar a povrch Evropy</a:t>
          </a:r>
          <a:endParaRPr lang="cs-CZ" sz="1600" kern="1200" dirty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</dsp:txBody>
      <dsp:txXfrm>
        <a:off x="1273857" y="1082778"/>
        <a:ext cx="6498543" cy="541389"/>
      </dsp:txXfrm>
    </dsp:sp>
    <dsp:sp modelId="{D699FC7A-A1D1-4730-93D3-51E197A3376C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rgbClr val="0099CC"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7F87-EA69-4EF8-86F8-F43548846DDB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rgbClr val="FFFFFF">
            <a:alpha val="90000"/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0099CC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ČÍSLO PROJEKTU:  CZ. 1. 07 /1.4.00/21.1737 </a:t>
          </a:r>
          <a:endParaRPr lang="cs-CZ" sz="2000" kern="1200" dirty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5BA16C-FB9B-4C67-AA1B-D1863908B93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655C33D-CE6D-4210-BAC5-AC26CE7EAE4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4EB9C8-36A0-47CB-9A10-DF67FBC57F3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14984E-C1B3-4693-A23E-6D15831F5DB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8BA01C-D018-491A-9774-FC5470DE920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81FFCB-45D6-45A0-8298-AC5E7ED2A22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5EFF02-F6EB-415D-9624-1261B3C9655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F64F6D-4241-45C2-87BC-38CC3C83E04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72BC53-8C2F-44F3-8F2A-CD1782900A0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3AF493-16F8-4530-A4D4-75DFEA26304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A2D9E1-3B53-4D1D-94BA-A87E50A50F3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CC9900"/>
            </a:gs>
            <a:gs pos="100000">
              <a:srgbClr val="FFCC99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5EF42FE-BB21-40F1-92EB-682704A1ED9F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upload.wikimedia.org/wikipedia/commons/thumb/5/" TargetMode="External"/><Relationship Id="rId2" Type="http://schemas.openxmlformats.org/officeDocument/2006/relationships/hyperlink" Target="http://www.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4581128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658594334"/>
              </p:ext>
            </p:extLst>
          </p:nvPr>
        </p:nvGraphicFramePr>
        <p:xfrm>
          <a:off x="827584" y="1052736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FF99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/>
              <a:t>ANOTACE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CCFFFF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buFontTx/>
              <a:buNone/>
            </a:pPr>
            <a:r>
              <a:rPr lang="cs-CZ"/>
              <a:t>Seznámení s povrchem a tvarem Evropy.</a:t>
            </a:r>
          </a:p>
          <a:p>
            <a:pPr>
              <a:buFontTx/>
              <a:buNone/>
            </a:pPr>
            <a:r>
              <a:rPr lang="cs-CZ"/>
              <a:t>Seznámení s polohou pohoří, nížin, ostrovů</a:t>
            </a:r>
          </a:p>
          <a:p>
            <a:pPr>
              <a:buFontTx/>
              <a:buNone/>
            </a:pPr>
            <a:r>
              <a:rPr lang="cs-CZ"/>
              <a:t>a poloostrovů Evropy.</a:t>
            </a:r>
          </a:p>
          <a:p>
            <a:pPr>
              <a:buFontTx/>
              <a:buNone/>
            </a:pP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FF99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/>
              <a:t>EVROPA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068888"/>
          </a:xfrm>
          <a:solidFill>
            <a:srgbClr val="CCFFFF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buFontTx/>
              <a:buNone/>
            </a:pPr>
            <a:r>
              <a:rPr lang="cs-CZ" sz="2400" b="1"/>
              <a:t>Česká republika leží ve středu Evropy.</a:t>
            </a:r>
          </a:p>
          <a:p>
            <a:pPr>
              <a:buFontTx/>
              <a:buNone/>
            </a:pPr>
            <a:r>
              <a:rPr lang="cs-CZ" sz="2400" b="1"/>
              <a:t>Evropa je nejmenší světadíl.</a:t>
            </a:r>
          </a:p>
          <a:p>
            <a:pPr>
              <a:buFontTx/>
              <a:buNone/>
            </a:pPr>
            <a:r>
              <a:rPr lang="cs-CZ" sz="2400" b="1"/>
              <a:t>Na východě je spojena s Asií.</a:t>
            </a:r>
          </a:p>
          <a:p>
            <a:pPr>
              <a:buFontTx/>
              <a:buNone/>
            </a:pPr>
            <a:r>
              <a:rPr lang="cs-CZ" sz="2400" b="1"/>
              <a:t>Na jih od Evropy je Afrika.</a:t>
            </a:r>
          </a:p>
          <a:p>
            <a:pPr>
              <a:buFontTx/>
              <a:buNone/>
            </a:pPr>
            <a:r>
              <a:rPr lang="cs-CZ" sz="2400" b="1"/>
              <a:t>Na západ od Evropy leží Amerika.</a:t>
            </a:r>
          </a:p>
        </p:txBody>
      </p:sp>
      <p:pic>
        <p:nvPicPr>
          <p:cNvPr id="3092" name="Picture 20" descr="Smlouva o zajištění uměleckého vystoupení010"/>
          <p:cNvPicPr>
            <a:picLocks noChangeAspect="1" noChangeArrowheads="1"/>
          </p:cNvPicPr>
          <p:nvPr/>
        </p:nvPicPr>
        <p:blipFill>
          <a:blip r:embed="rId2" cstate="print"/>
          <a:srcRect l="14543" t="18539" r="37148" b="48868"/>
          <a:stretch>
            <a:fillRect/>
          </a:stretch>
        </p:blipFill>
        <p:spPr bwMode="auto">
          <a:xfrm>
            <a:off x="2987675" y="3860800"/>
            <a:ext cx="2881313" cy="2674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FF99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/>
              <a:t>EVROPA</a:t>
            </a:r>
          </a:p>
        </p:txBody>
      </p:sp>
      <p:pic>
        <p:nvPicPr>
          <p:cNvPr id="4106" name="Picture 10" descr="mapa_sveta_cz_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1700213"/>
            <a:ext cx="8351837" cy="45688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4108" name="Text Box 12"/>
          <p:cNvSpPr txBox="1">
            <a:spLocks noChangeArrowheads="1"/>
          </p:cNvSpPr>
          <p:nvPr/>
        </p:nvSpPr>
        <p:spPr bwMode="auto">
          <a:xfrm>
            <a:off x="4356100" y="2708275"/>
            <a:ext cx="935038" cy="395288"/>
          </a:xfrm>
          <a:prstGeom prst="rect">
            <a:avLst/>
          </a:prstGeom>
          <a:solidFill>
            <a:schemeClr val="bg1">
              <a:alpha val="0"/>
            </a:schemeClr>
          </a:solidFill>
          <a:ln w="2857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FF99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/>
              <a:t>Ostrovy a poloostrovy Evropy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CCFFFF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buFontTx/>
              <a:buNone/>
            </a:pPr>
            <a:r>
              <a:rPr lang="cs-CZ" sz="2400"/>
              <a:t>Pobřeží Evropy tvoří velké poloostrovy a ostrovy i řada</a:t>
            </a:r>
          </a:p>
          <a:p>
            <a:pPr>
              <a:buFontTx/>
              <a:buNone/>
            </a:pPr>
            <a:r>
              <a:rPr lang="cs-CZ" sz="2400"/>
              <a:t>malých ostrůvků.</a:t>
            </a:r>
          </a:p>
          <a:p>
            <a:pPr>
              <a:buFontTx/>
              <a:buNone/>
            </a:pPr>
            <a:r>
              <a:rPr lang="cs-CZ" sz="2400"/>
              <a:t>Největší poloostrovy: </a:t>
            </a:r>
            <a:r>
              <a:rPr lang="cs-CZ" sz="2400" b="1"/>
              <a:t>Skandinávský</a:t>
            </a:r>
          </a:p>
          <a:p>
            <a:pPr>
              <a:buFontTx/>
              <a:buNone/>
            </a:pPr>
            <a:r>
              <a:rPr lang="cs-CZ" sz="2400" b="1"/>
              <a:t>				  Pyrenejský</a:t>
            </a:r>
          </a:p>
          <a:p>
            <a:pPr>
              <a:buFontTx/>
              <a:buNone/>
            </a:pPr>
            <a:r>
              <a:rPr lang="cs-CZ" sz="2400" b="1"/>
              <a:t>				  Balkánský</a:t>
            </a:r>
          </a:p>
          <a:p>
            <a:pPr>
              <a:buFontTx/>
              <a:buNone/>
            </a:pPr>
            <a:r>
              <a:rPr lang="cs-CZ" sz="2400"/>
              <a:t> Největší ostrovy:	  </a:t>
            </a:r>
            <a:r>
              <a:rPr lang="cs-CZ" sz="2400" b="1"/>
              <a:t>Britské ostrovy</a:t>
            </a:r>
          </a:p>
          <a:p>
            <a:pPr>
              <a:buFontTx/>
              <a:buNone/>
            </a:pPr>
            <a:r>
              <a:rPr lang="cs-CZ" sz="2400" b="1"/>
              <a:t>				  Island	</a:t>
            </a:r>
            <a:r>
              <a:rPr lang="cs-CZ" sz="2400"/>
              <a:t>	</a:t>
            </a:r>
          </a:p>
        </p:txBody>
      </p:sp>
      <p:pic>
        <p:nvPicPr>
          <p:cNvPr id="5124" name="Picture 4" descr="MC90044170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1500" y="3213100"/>
            <a:ext cx="2808288" cy="28082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3" name="Picture 9" descr="MC90032694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260350"/>
            <a:ext cx="7272337" cy="64643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6159" name="Text Box 15"/>
          <p:cNvSpPr txBox="1">
            <a:spLocks noChangeArrowheads="1"/>
          </p:cNvSpPr>
          <p:nvPr/>
        </p:nvSpPr>
        <p:spPr bwMode="auto">
          <a:xfrm>
            <a:off x="3779838" y="1341438"/>
            <a:ext cx="3384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6161" name="Text Box 17"/>
          <p:cNvSpPr txBox="1">
            <a:spLocks noChangeArrowheads="1"/>
          </p:cNvSpPr>
          <p:nvPr/>
        </p:nvSpPr>
        <p:spPr bwMode="auto">
          <a:xfrm>
            <a:off x="2051050" y="620713"/>
            <a:ext cx="9366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/>
              <a:t>Island</a:t>
            </a:r>
          </a:p>
        </p:txBody>
      </p:sp>
      <p:sp>
        <p:nvSpPr>
          <p:cNvPr id="6162" name="Text Box 18"/>
          <p:cNvSpPr txBox="1">
            <a:spLocks noChangeArrowheads="1"/>
          </p:cNvSpPr>
          <p:nvPr/>
        </p:nvSpPr>
        <p:spPr bwMode="auto">
          <a:xfrm rot="-3001668">
            <a:off x="4626769" y="1647031"/>
            <a:ext cx="25923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/>
              <a:t>Skandinávský pol.</a:t>
            </a:r>
          </a:p>
        </p:txBody>
      </p:sp>
      <p:sp>
        <p:nvSpPr>
          <p:cNvPr id="6163" name="Text Box 19"/>
          <p:cNvSpPr txBox="1">
            <a:spLocks noChangeArrowheads="1"/>
          </p:cNvSpPr>
          <p:nvPr/>
        </p:nvSpPr>
        <p:spPr bwMode="auto">
          <a:xfrm>
            <a:off x="2411413" y="3644900"/>
            <a:ext cx="2089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/>
              <a:t>Britské ostrovy</a:t>
            </a:r>
          </a:p>
        </p:txBody>
      </p:sp>
      <p:sp>
        <p:nvSpPr>
          <p:cNvPr id="6164" name="Text Box 20"/>
          <p:cNvSpPr txBox="1">
            <a:spLocks noChangeArrowheads="1"/>
          </p:cNvSpPr>
          <p:nvPr/>
        </p:nvSpPr>
        <p:spPr bwMode="auto">
          <a:xfrm>
            <a:off x="2195513" y="5661025"/>
            <a:ext cx="22320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/>
              <a:t>Pyrenejský pol.</a:t>
            </a:r>
          </a:p>
        </p:txBody>
      </p:sp>
      <p:sp>
        <p:nvSpPr>
          <p:cNvPr id="6165" name="Text Box 21"/>
          <p:cNvSpPr txBox="1">
            <a:spLocks noChangeArrowheads="1"/>
          </p:cNvSpPr>
          <p:nvPr/>
        </p:nvSpPr>
        <p:spPr bwMode="auto">
          <a:xfrm>
            <a:off x="6227763" y="5445125"/>
            <a:ext cx="21605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/>
              <a:t>Balkánský pol.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FF99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/>
              <a:t>Pohoří Evropy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600200"/>
            <a:ext cx="8569325" cy="4781550"/>
          </a:xfrm>
          <a:solidFill>
            <a:srgbClr val="CCFFFF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buFontTx/>
              <a:buNone/>
            </a:pPr>
            <a:r>
              <a:rPr lang="cs-CZ" sz="2400"/>
              <a:t>Nejvyšší pohoří: </a:t>
            </a:r>
            <a:r>
              <a:rPr lang="cs-CZ" sz="2400" b="1"/>
              <a:t>Alpy </a:t>
            </a:r>
          </a:p>
          <a:p>
            <a:pPr>
              <a:buFontTx/>
              <a:buNone/>
            </a:pPr>
            <a:r>
              <a:rPr lang="cs-CZ" sz="2400"/>
              <a:t>Nejrozsáhlejší pohoří: </a:t>
            </a:r>
            <a:r>
              <a:rPr lang="cs-CZ" sz="2400" b="1"/>
              <a:t>Skandinávské pohoří</a:t>
            </a:r>
          </a:p>
          <a:p>
            <a:pPr>
              <a:buFontTx/>
              <a:buNone/>
            </a:pPr>
            <a:endParaRPr lang="cs-CZ" sz="2400"/>
          </a:p>
          <a:p>
            <a:pPr>
              <a:buFontTx/>
              <a:buNone/>
            </a:pPr>
            <a:r>
              <a:rPr lang="cs-CZ" sz="2400"/>
              <a:t>Alpy leží ve střední a jižní Evropě. Nejvyšším</a:t>
            </a:r>
          </a:p>
          <a:p>
            <a:pPr>
              <a:buFontTx/>
              <a:buNone/>
            </a:pPr>
            <a:r>
              <a:rPr lang="cs-CZ" sz="2400"/>
              <a:t>vrcholem je </a:t>
            </a:r>
            <a:r>
              <a:rPr lang="cs-CZ" sz="2400" b="1"/>
              <a:t>Mont Blanc</a:t>
            </a:r>
            <a:r>
              <a:rPr lang="cs-CZ" sz="2400"/>
              <a:t>.</a:t>
            </a:r>
          </a:p>
          <a:p>
            <a:pPr>
              <a:buFontTx/>
              <a:buNone/>
            </a:pPr>
            <a:endParaRPr lang="cs-CZ" sz="2400"/>
          </a:p>
        </p:txBody>
      </p:sp>
      <p:pic>
        <p:nvPicPr>
          <p:cNvPr id="8198" name="Picture 6" descr="250px-MountBlanc0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6238" y="4076700"/>
            <a:ext cx="3097212" cy="20701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MC90032694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260350"/>
            <a:ext cx="7272337" cy="64643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4716463" y="4724400"/>
            <a:ext cx="792162" cy="406400"/>
          </a:xfrm>
          <a:prstGeom prst="rect">
            <a:avLst/>
          </a:prstGeom>
          <a:solidFill>
            <a:srgbClr val="80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chemeClr val="bg1"/>
                </a:solidFill>
              </a:rPr>
              <a:t>Alpy</a:t>
            </a:r>
          </a:p>
        </p:txBody>
      </p:sp>
      <p:sp>
        <p:nvSpPr>
          <p:cNvPr id="9222" name="Text Box 6"/>
          <p:cNvSpPr txBox="1">
            <a:spLocks noChangeArrowheads="1"/>
          </p:cNvSpPr>
          <p:nvPr/>
        </p:nvSpPr>
        <p:spPr bwMode="auto">
          <a:xfrm rot="-2946487">
            <a:off x="4466431" y="1591469"/>
            <a:ext cx="2922588" cy="406400"/>
          </a:xfrm>
          <a:prstGeom prst="rect">
            <a:avLst/>
          </a:prstGeom>
          <a:solidFill>
            <a:srgbClr val="80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chemeClr val="bg1"/>
                </a:solidFill>
              </a:rPr>
              <a:t>Skandinávské pohoří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FF99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/>
              <a:t>Nížiny Evropy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CCFFFF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buFontTx/>
              <a:buNone/>
            </a:pPr>
            <a:r>
              <a:rPr lang="cs-CZ" sz="2400"/>
              <a:t>Největší nížiny: </a:t>
            </a:r>
            <a:r>
              <a:rPr lang="cs-CZ" sz="2400" b="1"/>
              <a:t>Východoevropská nížina</a:t>
            </a:r>
          </a:p>
          <a:p>
            <a:pPr>
              <a:buFontTx/>
              <a:buNone/>
            </a:pPr>
            <a:r>
              <a:rPr lang="cs-CZ" sz="2400" b="1"/>
              <a:t>			    Francouzská nížina</a:t>
            </a:r>
          </a:p>
          <a:p>
            <a:pPr>
              <a:buFontTx/>
              <a:buNone/>
            </a:pPr>
            <a:r>
              <a:rPr lang="cs-CZ" sz="2400" b="1"/>
              <a:t>		               Baltská nížina</a:t>
            </a:r>
          </a:p>
        </p:txBody>
      </p:sp>
      <p:pic>
        <p:nvPicPr>
          <p:cNvPr id="10248" name="Picture 8" descr="MC9003703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675" y="3284538"/>
            <a:ext cx="2620963" cy="26225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4" descr="MC90032694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188913"/>
            <a:ext cx="7704137" cy="64643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1269" name="Text Box 5"/>
          <p:cNvSpPr txBox="1">
            <a:spLocks noChangeArrowheads="1"/>
          </p:cNvSpPr>
          <p:nvPr/>
        </p:nvSpPr>
        <p:spPr bwMode="auto">
          <a:xfrm rot="-2410445">
            <a:off x="3563938" y="4292600"/>
            <a:ext cx="1747837" cy="7016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000" b="1"/>
              <a:t>Francouzská          níž.</a:t>
            </a:r>
          </a:p>
        </p:txBody>
      </p:sp>
      <p:sp>
        <p:nvSpPr>
          <p:cNvPr id="11270" name="Text Box 6"/>
          <p:cNvSpPr txBox="1">
            <a:spLocks noChangeArrowheads="1"/>
          </p:cNvSpPr>
          <p:nvPr/>
        </p:nvSpPr>
        <p:spPr bwMode="auto">
          <a:xfrm rot="-2930303">
            <a:off x="6218238" y="3006725"/>
            <a:ext cx="1152525" cy="7016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000" b="1"/>
              <a:t>Baltská níž.</a:t>
            </a:r>
          </a:p>
        </p:txBody>
      </p:sp>
      <p:sp>
        <p:nvSpPr>
          <p:cNvPr id="11271" name="Text Box 7"/>
          <p:cNvSpPr txBox="1">
            <a:spLocks noChangeArrowheads="1"/>
          </p:cNvSpPr>
          <p:nvPr/>
        </p:nvSpPr>
        <p:spPr bwMode="auto">
          <a:xfrm>
            <a:off x="6804025" y="3933825"/>
            <a:ext cx="1871663" cy="671513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000" b="1"/>
              <a:t>Východevrop</a:t>
            </a:r>
            <a:r>
              <a:rPr lang="cs-CZ"/>
              <a:t>. </a:t>
            </a:r>
            <a:r>
              <a:rPr lang="cs-CZ" b="1"/>
              <a:t>rov.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FF99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/>
              <a:t>CITACE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25144"/>
          </a:xfrm>
          <a:solidFill>
            <a:srgbClr val="CCFFFF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buFontTx/>
              <a:buNone/>
            </a:pPr>
            <a:r>
              <a:rPr lang="cs-CZ" sz="1800" dirty="0"/>
              <a:t>NEZNÁMÝ. </a:t>
            </a:r>
            <a:r>
              <a:rPr lang="cs-CZ" sz="1800" i="1" dirty="0"/>
              <a:t>E-CESKO.cz</a:t>
            </a:r>
            <a:r>
              <a:rPr lang="cs-CZ" sz="1800" dirty="0"/>
              <a:t> [online]. [cit. 4.6.2013]. Dostupný</a:t>
            </a:r>
          </a:p>
          <a:p>
            <a:pPr>
              <a:buFontTx/>
              <a:buNone/>
            </a:pPr>
            <a:r>
              <a:rPr lang="cs-CZ" sz="1800" dirty="0"/>
              <a:t>na WWW: </a:t>
            </a:r>
            <a:r>
              <a:rPr lang="cs-CZ" sz="1800" dirty="0">
                <a:hlinkClick r:id="rId2"/>
              </a:rPr>
              <a:t>http://www.e</a:t>
            </a:r>
            <a:endParaRPr lang="cs-CZ" sz="1800" dirty="0"/>
          </a:p>
          <a:p>
            <a:pPr>
              <a:buFontTx/>
              <a:buNone/>
            </a:pPr>
            <a:r>
              <a:rPr lang="cs-CZ" sz="1800" dirty="0"/>
              <a:t>cesko.cz/</a:t>
            </a:r>
            <a:r>
              <a:rPr lang="cs-CZ" sz="1800" dirty="0" err="1"/>
              <a:t>images</a:t>
            </a:r>
            <a:r>
              <a:rPr lang="cs-CZ" sz="1800" dirty="0"/>
              <a:t>/grafika/mapa/mapa_sveta_cz_.jpg </a:t>
            </a:r>
          </a:p>
          <a:p>
            <a:pPr>
              <a:buFontTx/>
              <a:buNone/>
            </a:pPr>
            <a:endParaRPr lang="cs-CZ" sz="1800" dirty="0"/>
          </a:p>
          <a:p>
            <a:pPr>
              <a:buFontTx/>
              <a:buNone/>
            </a:pPr>
            <a:r>
              <a:rPr lang="cs-CZ" sz="1800" dirty="0"/>
              <a:t>SILVER, Julius. </a:t>
            </a:r>
            <a:r>
              <a:rPr lang="cs-CZ" sz="1800" i="1" dirty="0"/>
              <a:t>Wikipedia.cz</a:t>
            </a:r>
            <a:r>
              <a:rPr lang="cs-CZ" sz="1800" dirty="0"/>
              <a:t> [online]. [cit. 4.6.2013].</a:t>
            </a:r>
          </a:p>
          <a:p>
            <a:pPr>
              <a:buFontTx/>
              <a:buNone/>
            </a:pPr>
            <a:r>
              <a:rPr lang="cs-CZ" sz="1800" dirty="0"/>
              <a:t>Dostupný na WWW:</a:t>
            </a:r>
          </a:p>
          <a:p>
            <a:pPr>
              <a:buFontTx/>
              <a:buNone/>
            </a:pPr>
            <a:r>
              <a:rPr lang="cs-CZ" sz="1800" dirty="0">
                <a:hlinkClick r:id="rId3"/>
              </a:rPr>
              <a:t>https://upload.wikimedia.org/wikipedia/commons/thumb/5/</a:t>
            </a:r>
            <a:endParaRPr lang="cs-CZ" sz="1800" dirty="0"/>
          </a:p>
          <a:p>
            <a:pPr>
              <a:buFontTx/>
              <a:buNone/>
            </a:pPr>
            <a:r>
              <a:rPr lang="cs-CZ" sz="1800" dirty="0"/>
              <a:t>8/MountBlanc04.jpg/250px-MountBlanc04.jpg </a:t>
            </a:r>
          </a:p>
          <a:p>
            <a:pPr>
              <a:buFontTx/>
              <a:buNone/>
            </a:pPr>
            <a:endParaRPr lang="cs-CZ" sz="1800" dirty="0"/>
          </a:p>
          <a:p>
            <a:pPr>
              <a:buFontTx/>
              <a:buNone/>
            </a:pPr>
            <a:r>
              <a:rPr lang="cs-CZ" sz="1800" dirty="0"/>
              <a:t>MATUŠKOVÁ, Alena; ŠMOLÍKOVÁ, Božena; DOKOUPIL, Jaroslav a</a:t>
            </a:r>
          </a:p>
          <a:p>
            <a:pPr>
              <a:buFontTx/>
              <a:buNone/>
            </a:pPr>
            <a:r>
              <a:rPr lang="cs-CZ" sz="1800" dirty="0"/>
              <a:t>kol. </a:t>
            </a:r>
            <a:r>
              <a:rPr lang="cs-CZ" sz="1800" i="1" dirty="0"/>
              <a:t>Vlastivěda pro šestý ročník zvláštní školy</a:t>
            </a:r>
            <a:r>
              <a:rPr lang="cs-CZ" sz="1800" dirty="0"/>
              <a:t>. Praha: Septima, 1996,</a:t>
            </a:r>
          </a:p>
          <a:p>
            <a:pPr>
              <a:buFontTx/>
              <a:buNone/>
            </a:pPr>
            <a:r>
              <a:rPr lang="cs-CZ" sz="1800" dirty="0"/>
              <a:t>ISBN 80-85801-74-4. </a:t>
            </a:r>
            <a:endParaRPr lang="cs-CZ" sz="1800" dirty="0" smtClean="0"/>
          </a:p>
          <a:p>
            <a:pPr>
              <a:buFontTx/>
              <a:buNone/>
            </a:pPr>
            <a:endParaRPr lang="cs-CZ" sz="1800" dirty="0" smtClean="0"/>
          </a:p>
          <a:p>
            <a:pPr>
              <a:buFontTx/>
              <a:buNone/>
            </a:pPr>
            <a:r>
              <a:rPr lang="cs-CZ" sz="1800" dirty="0"/>
              <a:t>Zdroj obrázků: </a:t>
            </a:r>
          </a:p>
          <a:p>
            <a:pPr>
              <a:buFontTx/>
              <a:buNone/>
            </a:pPr>
            <a:r>
              <a:rPr lang="cs-CZ" sz="1800" dirty="0"/>
              <a:t>Galerie MS Office </a:t>
            </a:r>
          </a:p>
          <a:p>
            <a:pPr>
              <a:buFontTx/>
              <a:buNone/>
            </a:pPr>
            <a:endParaRPr lang="cs-CZ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180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Výchozí návrh</vt:lpstr>
      <vt:lpstr>Prezentace aplikace PowerPoint</vt:lpstr>
      <vt:lpstr>ANOTACE</vt:lpstr>
      <vt:lpstr>EVROPA</vt:lpstr>
      <vt:lpstr>EVROPA</vt:lpstr>
      <vt:lpstr>Ostrovy a poloostrovy Evropy</vt:lpstr>
      <vt:lpstr>Prezentace aplikace PowerPoint</vt:lpstr>
      <vt:lpstr>Pohoří Evropy</vt:lpstr>
      <vt:lpstr>Prezentace aplikace PowerPoint</vt:lpstr>
      <vt:lpstr>Nížiny Evropy</vt:lpstr>
      <vt:lpstr>Prezentace aplikace PowerPoint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Romana HAVRLANTOVÁ</dc:creator>
  <cp:lastModifiedBy>Ales Jarolim</cp:lastModifiedBy>
  <cp:revision>5</cp:revision>
  <dcterms:created xsi:type="dcterms:W3CDTF">2013-05-29T14:21:10Z</dcterms:created>
  <dcterms:modified xsi:type="dcterms:W3CDTF">2013-06-05T08:43:59Z</dcterms:modified>
</cp:coreProperties>
</file>