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32"/>
  </p:notesMasterIdLst>
  <p:sldIdLst>
    <p:sldId id="257" r:id="rId2"/>
    <p:sldId id="256" r:id="rId3"/>
    <p:sldId id="280" r:id="rId4"/>
    <p:sldId id="258" r:id="rId5"/>
    <p:sldId id="281" r:id="rId6"/>
    <p:sldId id="278" r:id="rId7"/>
    <p:sldId id="279" r:id="rId8"/>
    <p:sldId id="274" r:id="rId9"/>
    <p:sldId id="277" r:id="rId10"/>
    <p:sldId id="259" r:id="rId11"/>
    <p:sldId id="260" r:id="rId12"/>
    <p:sldId id="261" r:id="rId13"/>
    <p:sldId id="263" r:id="rId14"/>
    <p:sldId id="268" r:id="rId15"/>
    <p:sldId id="269" r:id="rId16"/>
    <p:sldId id="270" r:id="rId17"/>
    <p:sldId id="275" r:id="rId18"/>
    <p:sldId id="264" r:id="rId19"/>
    <p:sldId id="265" r:id="rId20"/>
    <p:sldId id="266" r:id="rId21"/>
    <p:sldId id="267" r:id="rId22"/>
    <p:sldId id="282" r:id="rId23"/>
    <p:sldId id="289" r:id="rId24"/>
    <p:sldId id="273" r:id="rId25"/>
    <p:sldId id="285" r:id="rId26"/>
    <p:sldId id="286" r:id="rId27"/>
    <p:sldId id="287" r:id="rId28"/>
    <p:sldId id="262" r:id="rId29"/>
    <p:sldId id="284" r:id="rId30"/>
    <p:sldId id="288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FF0066"/>
    <a:srgbClr val="FFFF99"/>
    <a:srgbClr val="E6F434"/>
    <a:srgbClr val="00FF99"/>
    <a:srgbClr val="FF99CC"/>
    <a:srgbClr val="00FF00"/>
    <a:srgbClr val="FDE639"/>
    <a:srgbClr val="FF6699"/>
    <a:srgbClr val="5EC8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ECAF7-F28D-417C-9564-9C4C8717C287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DF911E-CB7B-4424-8BBB-D9CD0141981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6542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DF911E-CB7B-4424-8BBB-D9CD0141981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64933EB-289F-48DA-965F-23260E2CF89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4B19A16D-296A-45B0-9A80-4E87889DCC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569716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15.5.2013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VY_32_INOVACE_17_PŘÍRODOPIS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Semenné rostliny-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Lipnicovité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7.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971600" y="4653136"/>
            <a:ext cx="6840760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b="1" dirty="0" smtClean="0">
                <a:solidFill>
                  <a:srgbClr val="5EC816"/>
                </a:solidFill>
              </a:rPr>
              <a:t/>
            </a:r>
            <a:br>
              <a:rPr lang="cs-CZ" sz="6600" b="1" dirty="0" smtClean="0">
                <a:solidFill>
                  <a:srgbClr val="5EC816"/>
                </a:solidFill>
              </a:rPr>
            </a:br>
            <a:endParaRPr lang="cs-CZ" sz="6600" b="1" dirty="0">
              <a:solidFill>
                <a:srgbClr val="5EC816"/>
              </a:solidFill>
            </a:endParaRPr>
          </a:p>
        </p:txBody>
      </p:sp>
      <p:pic>
        <p:nvPicPr>
          <p:cNvPr id="4" name="Picture 4" descr="Soubor:Dactylis glomera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2910070" cy="4365104"/>
          </a:xfrm>
          <a:prstGeom prst="rect">
            <a:avLst/>
          </a:prstGeom>
          <a:noFill/>
        </p:spPr>
      </p:pic>
      <p:pic>
        <p:nvPicPr>
          <p:cNvPr id="5" name="Picture 2" descr="http://www.pyly.cz/media/media/herbs_photos/81/p10714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3381840" cy="4509120"/>
          </a:xfrm>
          <a:prstGeom prst="rect">
            <a:avLst/>
          </a:prstGeom>
          <a:noFill/>
        </p:spPr>
      </p:pic>
      <p:pic>
        <p:nvPicPr>
          <p:cNvPr id="6" name="Picture 4" descr="http://slnieckova.sk/images/pyr-plazivy-1-1094_jpg_290x600_q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48680"/>
            <a:ext cx="3266306" cy="4347567"/>
          </a:xfrm>
          <a:prstGeom prst="rect">
            <a:avLst/>
          </a:prstGeom>
          <a:noFill/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2819400"/>
            <a:ext cx="8514322" cy="3705944"/>
          </a:xfrm>
        </p:spPr>
        <p:txBody>
          <a:bodyPr>
            <a:normAutofit fontScale="92500" lnSpcReduction="10000"/>
          </a:bodyPr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b="1" dirty="0" smtClean="0">
                <a:solidFill>
                  <a:srgbClr val="FFFF00"/>
                </a:solidFill>
              </a:rPr>
              <a:t>Jednoděložné rostliny</a:t>
            </a:r>
          </a:p>
          <a:p>
            <a:pPr algn="ctr"/>
            <a:r>
              <a:rPr lang="cs-CZ" sz="8800" b="1" u="sng" dirty="0" err="1" smtClean="0">
                <a:solidFill>
                  <a:srgbClr val="FDE639"/>
                </a:solidFill>
              </a:rPr>
              <a:t>Lipnicovité</a:t>
            </a:r>
            <a:endParaRPr lang="cs-CZ" sz="8800" u="sng" dirty="0">
              <a:solidFill>
                <a:srgbClr val="FDE63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31640" y="2852936"/>
            <a:ext cx="266429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66"/>
                </a:solidFill>
              </a:rPr>
              <a:t>obilniny</a:t>
            </a:r>
            <a:endParaRPr lang="cs-CZ" sz="3200" dirty="0">
              <a:solidFill>
                <a:srgbClr val="FF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716016" y="2852936"/>
            <a:ext cx="266429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66"/>
                </a:solidFill>
              </a:rPr>
              <a:t>trávy</a:t>
            </a:r>
            <a:endParaRPr lang="cs-CZ" sz="32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>
                <a:solidFill>
                  <a:srgbClr val="FF99CC"/>
                </a:solidFill>
              </a:rPr>
              <a:t>  Květ - stavba</a:t>
            </a:r>
            <a:endParaRPr lang="cs-CZ" sz="3200" b="1" u="sng" dirty="0">
              <a:solidFill>
                <a:srgbClr val="FF99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    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1.                                         2.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1-plevy, 2-pluchy, 3-osiny, 4-plušky, 5-tyčinky</a:t>
            </a:r>
          </a:p>
          <a:p>
            <a:endParaRPr lang="cs-CZ" sz="2800" dirty="0" smtClean="0"/>
          </a:p>
          <a:p>
            <a:endParaRPr lang="cs-CZ" sz="2800" dirty="0" smtClean="0"/>
          </a:p>
        </p:txBody>
      </p:sp>
      <p:pic>
        <p:nvPicPr>
          <p:cNvPr id="5126" name="Picture 6" descr="http://www.spektrumzdravi.cz/w/spektrumzdravi/cache/oves-sety-300x232_300x2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924944"/>
            <a:ext cx="2857500" cy="2209801"/>
          </a:xfrm>
          <a:prstGeom prst="rect">
            <a:avLst/>
          </a:prstGeom>
          <a:noFill/>
        </p:spPr>
      </p:pic>
      <p:sp>
        <p:nvSpPr>
          <p:cNvPr id="6" name="Elipsa 5"/>
          <p:cNvSpPr/>
          <p:nvPr/>
        </p:nvSpPr>
        <p:spPr>
          <a:xfrm>
            <a:off x="3851920" y="1772816"/>
            <a:ext cx="360040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dvoukvětý </a:t>
            </a:r>
            <a:r>
              <a:rPr lang="cs-CZ" dirty="0" smtClean="0">
                <a:solidFill>
                  <a:srgbClr val="FF0066"/>
                </a:solidFill>
              </a:rPr>
              <a:t>klásek </a:t>
            </a:r>
            <a:endParaRPr lang="cs-CZ" dirty="0">
              <a:solidFill>
                <a:srgbClr val="FF006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556792"/>
            <a:ext cx="1914525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99CC"/>
                </a:solidFill>
              </a:rPr>
              <a:t>Květenství </a:t>
            </a:r>
            <a:endParaRPr lang="cs-CZ" dirty="0" smtClean="0">
              <a:solidFill>
                <a:srgbClr val="FF99CC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                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15616" y="2492896"/>
            <a:ext cx="316835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66"/>
                </a:solidFill>
              </a:rPr>
              <a:t>složený klas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 </a:t>
            </a:r>
            <a:r>
              <a:rPr lang="cs-CZ" sz="2400" dirty="0" err="1" smtClean="0">
                <a:solidFill>
                  <a:schemeClr val="tx1"/>
                </a:solidFill>
              </a:rPr>
              <a:t>dvouklásků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716016" y="2492896"/>
            <a:ext cx="316835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66"/>
                </a:solidFill>
              </a:rPr>
              <a:t>lata</a:t>
            </a:r>
            <a:endParaRPr lang="cs-CZ" sz="2400" dirty="0">
              <a:solidFill>
                <a:srgbClr val="FF006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645024"/>
            <a:ext cx="334327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aylinkas.blog.c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501008"/>
            <a:ext cx="2050744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FF99"/>
                </a:solidFill>
              </a:rPr>
              <a:t>Stonek </a:t>
            </a:r>
          </a:p>
          <a:p>
            <a:r>
              <a:rPr lang="cs-CZ" dirty="0" smtClean="0"/>
              <a:t>              </a:t>
            </a:r>
            <a:r>
              <a:rPr lang="cs-CZ" dirty="0" smtClean="0">
                <a:solidFill>
                  <a:srgbClr val="CCFFFF"/>
                </a:solidFill>
              </a:rPr>
              <a:t>stéblo</a:t>
            </a:r>
            <a:r>
              <a:rPr lang="cs-CZ" dirty="0" smtClean="0"/>
              <a:t> – dutý stonek s kolénky</a:t>
            </a:r>
          </a:p>
          <a:p>
            <a:endParaRPr lang="cs-CZ" b="1" u="sng" dirty="0" smtClean="0">
              <a:solidFill>
                <a:srgbClr val="E6F434"/>
              </a:solidFill>
            </a:endParaRPr>
          </a:p>
          <a:p>
            <a:r>
              <a:rPr lang="cs-CZ" b="1" u="sng" dirty="0" smtClean="0">
                <a:solidFill>
                  <a:srgbClr val="E6F434"/>
                </a:solidFill>
              </a:rPr>
              <a:t>Plod</a:t>
            </a:r>
          </a:p>
          <a:p>
            <a:r>
              <a:rPr lang="cs-CZ" dirty="0" smtClean="0"/>
              <a:t>      </a:t>
            </a:r>
          </a:p>
          <a:p>
            <a:r>
              <a:rPr lang="cs-CZ" dirty="0" smtClean="0"/>
              <a:t>       většinou </a:t>
            </a:r>
            <a:r>
              <a:rPr lang="cs-CZ" b="1" dirty="0" smtClean="0">
                <a:solidFill>
                  <a:srgbClr val="FFFF99"/>
                </a:solidFill>
              </a:rPr>
              <a:t>nažka - obilka</a:t>
            </a:r>
          </a:p>
          <a:p>
            <a:endParaRPr lang="cs-CZ" dirty="0" smtClean="0"/>
          </a:p>
          <a:p>
            <a:r>
              <a:rPr lang="cs-CZ" dirty="0" smtClean="0"/>
              <a:t>       zřídka </a:t>
            </a:r>
            <a:r>
              <a:rPr lang="cs-CZ" b="1" dirty="0" smtClean="0">
                <a:solidFill>
                  <a:srgbClr val="FFFF99"/>
                </a:solidFill>
              </a:rPr>
              <a:t>oříšek</a:t>
            </a:r>
            <a:r>
              <a:rPr lang="cs-CZ" dirty="0" smtClean="0"/>
              <a:t> nebo </a:t>
            </a:r>
            <a:r>
              <a:rPr lang="cs-CZ" b="1" dirty="0" smtClean="0">
                <a:solidFill>
                  <a:srgbClr val="FFFF99"/>
                </a:solidFill>
              </a:rPr>
              <a:t>bobule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u="sng" dirty="0" smtClean="0">
                <a:solidFill>
                  <a:srgbClr val="CCFFFF"/>
                </a:solidFill>
              </a:rPr>
              <a:t>Stavba těla  </a:t>
            </a:r>
            <a:endParaRPr lang="cs-CZ" sz="3200" b="1" u="sng" dirty="0">
              <a:solidFill>
                <a:srgbClr val="CC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        3.</a:t>
            </a:r>
            <a:endParaRPr lang="cs-CZ" dirty="0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484784"/>
            <a:ext cx="4786065" cy="47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Hospodářsky významné - obilniny</a:t>
            </a:r>
          </a:p>
          <a:p>
            <a:pPr algn="ctr"/>
            <a:r>
              <a:rPr lang="cs-CZ" dirty="0" smtClean="0"/>
              <a:t>Ječmen</a:t>
            </a:r>
          </a:p>
          <a:p>
            <a:pPr algn="ctr"/>
            <a:r>
              <a:rPr lang="cs-CZ" dirty="0" smtClean="0"/>
              <a:t>Žito</a:t>
            </a:r>
          </a:p>
          <a:p>
            <a:pPr algn="ctr"/>
            <a:r>
              <a:rPr lang="cs-CZ" dirty="0" smtClean="0"/>
              <a:t>Oves</a:t>
            </a:r>
          </a:p>
          <a:p>
            <a:pPr algn="ctr"/>
            <a:r>
              <a:rPr lang="cs-CZ" dirty="0" smtClean="0"/>
              <a:t>Pšenice </a:t>
            </a:r>
          </a:p>
          <a:p>
            <a:pPr algn="ctr"/>
            <a:r>
              <a:rPr lang="cs-CZ" dirty="0" smtClean="0"/>
              <a:t>Kukuřice</a:t>
            </a:r>
          </a:p>
          <a:p>
            <a:pPr algn="ctr"/>
            <a:r>
              <a:rPr lang="cs-CZ" dirty="0" smtClean="0"/>
              <a:t> Rýže</a:t>
            </a:r>
          </a:p>
          <a:p>
            <a:pPr algn="ctr"/>
            <a:r>
              <a:rPr lang="cs-CZ" dirty="0" smtClean="0"/>
              <a:t>Proso </a:t>
            </a:r>
          </a:p>
          <a:p>
            <a:pPr algn="ctr"/>
            <a:endParaRPr lang="cs-CZ" dirty="0" smtClean="0"/>
          </a:p>
          <a:p>
            <a:pPr algn="ctr"/>
            <a:endParaRPr lang="cs-CZ" dirty="0">
              <a:solidFill>
                <a:srgbClr val="E6F43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CCFFFF"/>
                </a:solidFill>
              </a:rPr>
              <a:t>Obilniny </a:t>
            </a:r>
            <a:r>
              <a:rPr lang="cs-CZ" sz="2400" b="1" u="sng" dirty="0" smtClean="0">
                <a:solidFill>
                  <a:srgbClr val="CCFFFF"/>
                </a:solidFill>
              </a:rPr>
              <a:t>(podle doby výsevu) </a:t>
            </a:r>
            <a:r>
              <a:rPr lang="cs-CZ" b="1" u="sng" dirty="0" smtClean="0">
                <a:solidFill>
                  <a:srgbClr val="CCFFFF"/>
                </a:solidFill>
              </a:rPr>
              <a:t>dělíme na:</a:t>
            </a:r>
            <a:endParaRPr lang="cs-CZ" b="1" u="sng" dirty="0">
              <a:solidFill>
                <a:srgbClr val="CC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FF99"/>
                </a:solidFill>
              </a:rPr>
              <a:t>1) </a:t>
            </a:r>
            <a:r>
              <a:rPr lang="cs-CZ" b="1" dirty="0" smtClean="0">
                <a:solidFill>
                  <a:srgbClr val="00FF99"/>
                </a:solidFill>
              </a:rPr>
              <a:t>ozimy</a:t>
            </a:r>
          </a:p>
          <a:p>
            <a:r>
              <a:rPr lang="cs-CZ" dirty="0" smtClean="0"/>
              <a:t>    </a:t>
            </a:r>
            <a:r>
              <a:rPr lang="cs-CZ" b="1" dirty="0" smtClean="0"/>
              <a:t>podzim</a:t>
            </a:r>
            <a:r>
              <a:rPr lang="cs-CZ" dirty="0" smtClean="0"/>
              <a:t>: </a:t>
            </a:r>
            <a:r>
              <a:rPr lang="cs-CZ" b="1" dirty="0" smtClean="0"/>
              <a:t>výsev</a:t>
            </a:r>
            <a:r>
              <a:rPr lang="cs-CZ" dirty="0" smtClean="0"/>
              <a:t>, klíčení, odnožování</a:t>
            </a:r>
          </a:p>
          <a:p>
            <a:r>
              <a:rPr lang="cs-CZ" dirty="0" smtClean="0"/>
              <a:t>    jaro: růst</a:t>
            </a:r>
          </a:p>
          <a:p>
            <a:r>
              <a:rPr lang="cs-CZ" dirty="0" smtClean="0"/>
              <a:t>    léto: sklizeň (červenec)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E6F434"/>
                </a:solidFill>
              </a:rPr>
              <a:t>2) </a:t>
            </a:r>
            <a:r>
              <a:rPr lang="cs-CZ" b="1" dirty="0" smtClean="0">
                <a:solidFill>
                  <a:srgbClr val="E6F434"/>
                </a:solidFill>
              </a:rPr>
              <a:t>jařiny</a:t>
            </a:r>
          </a:p>
          <a:p>
            <a:r>
              <a:rPr lang="cs-CZ" dirty="0" smtClean="0"/>
              <a:t>    </a:t>
            </a:r>
            <a:r>
              <a:rPr lang="cs-CZ" b="1" dirty="0" smtClean="0"/>
              <a:t>jaro</a:t>
            </a:r>
            <a:r>
              <a:rPr lang="cs-CZ" dirty="0" smtClean="0"/>
              <a:t>: </a:t>
            </a:r>
            <a:r>
              <a:rPr lang="cs-CZ" b="1" dirty="0" smtClean="0"/>
              <a:t>výsev</a:t>
            </a:r>
            <a:r>
              <a:rPr lang="cs-CZ" dirty="0" smtClean="0"/>
              <a:t> (březen)</a:t>
            </a:r>
          </a:p>
          <a:p>
            <a:r>
              <a:rPr lang="cs-CZ" dirty="0" smtClean="0"/>
              <a:t>    léto: růst, sklizeň (srpen 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DE639"/>
                </a:solidFill>
              </a:rPr>
              <a:t>Ječmen setý</a:t>
            </a:r>
            <a:endParaRPr lang="cs-CZ" dirty="0">
              <a:solidFill>
                <a:srgbClr val="FDE63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                  4.                                                                    </a:t>
            </a:r>
            <a:endParaRPr lang="cs-CZ" dirty="0"/>
          </a:p>
        </p:txBody>
      </p:sp>
      <p:pic>
        <p:nvPicPr>
          <p:cNvPr id="4098" name="Picture 2" descr="Soubor:Escourgeon-Hordeum vulgare subsp. vulg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72816"/>
            <a:ext cx="5891808" cy="4418856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5652120" y="3068960"/>
            <a:ext cx="302433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výroba </a:t>
            </a:r>
            <a:r>
              <a:rPr lang="cs-CZ" dirty="0" smtClean="0">
                <a:solidFill>
                  <a:srgbClr val="002060"/>
                </a:solidFill>
              </a:rPr>
              <a:t>sladu </a:t>
            </a:r>
          </a:p>
          <a:p>
            <a:pPr algn="ctr"/>
            <a:r>
              <a:rPr lang="cs-CZ" dirty="0" smtClean="0"/>
              <a:t>při výrobě </a:t>
            </a:r>
            <a:r>
              <a:rPr lang="cs-CZ" dirty="0" smtClean="0">
                <a:solidFill>
                  <a:srgbClr val="002060"/>
                </a:solidFill>
              </a:rPr>
              <a:t>piva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436096" y="4941168"/>
            <a:ext cx="302433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kroupy, krupky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11560" y="5301208"/>
            <a:ext cx="295232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Melta </a:t>
            </a:r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smtClean="0"/>
              <a:t>kávovinová směs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Žito seté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3078" name="Picture 6" descr="Soubor:Wild ry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060848"/>
            <a:ext cx="5328592" cy="3556835"/>
          </a:xfrm>
          <a:prstGeom prst="rect">
            <a:avLst/>
          </a:prstGeom>
          <a:noFill/>
        </p:spPr>
      </p:pic>
      <p:sp>
        <p:nvSpPr>
          <p:cNvPr id="6" name="Elipsa 5"/>
          <p:cNvSpPr/>
          <p:nvPr/>
        </p:nvSpPr>
        <p:spPr>
          <a:xfrm>
            <a:off x="7092280" y="1772816"/>
            <a:ext cx="136815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ozim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5724128" y="4437112"/>
            <a:ext cx="295232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mouka</a:t>
            </a:r>
          </a:p>
          <a:p>
            <a:pPr algn="ctr"/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na tmavé pečivo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987824" y="5229200"/>
            <a:ext cx="295232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Melta </a:t>
            </a:r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smtClean="0"/>
              <a:t>kávovinová směs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Oves setý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6.</a:t>
            </a:r>
            <a:endParaRPr lang="cs-CZ" dirty="0"/>
          </a:p>
        </p:txBody>
      </p:sp>
      <p:pic>
        <p:nvPicPr>
          <p:cNvPr id="2050" name="Picture 2" descr="haylinkas.blog.c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00808"/>
            <a:ext cx="3307207" cy="441280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4283968" y="2060848"/>
            <a:ext cx="316835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pluchy bez osin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4788024" y="3645024"/>
            <a:ext cx="316835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loupaný oves -ovesné </a:t>
            </a:r>
            <a:r>
              <a:rPr lang="cs-CZ" dirty="0" smtClean="0">
                <a:solidFill>
                  <a:srgbClr val="002060"/>
                </a:solidFill>
              </a:rPr>
              <a:t>vločky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4644008" y="4869160"/>
            <a:ext cx="360040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eloupaný – </a:t>
            </a:r>
            <a:r>
              <a:rPr lang="cs-CZ" dirty="0" smtClean="0">
                <a:solidFill>
                  <a:srgbClr val="002060"/>
                </a:solidFill>
              </a:rPr>
              <a:t>krmivo</a:t>
            </a:r>
            <a:r>
              <a:rPr lang="cs-CZ" dirty="0" smtClean="0"/>
              <a:t> pro hospodářská zvířata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Pšenice setá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22530" name="Picture 2" descr="Soubor:Wheat close-u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700808"/>
            <a:ext cx="5675784" cy="4256838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5724128" y="5373216"/>
            <a:ext cx="295232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mouka</a:t>
            </a:r>
          </a:p>
          <a:p>
            <a:pPr algn="ctr"/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na bílé pečivo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084168" y="2636912"/>
            <a:ext cx="216024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krupice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Kukuřice setá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8.                                   9.</a:t>
            </a:r>
            <a:endParaRPr lang="cs-CZ" dirty="0"/>
          </a:p>
        </p:txBody>
      </p:sp>
      <p:pic>
        <p:nvPicPr>
          <p:cNvPr id="27650" name="Picture 2" descr="Soubor:Zea mays - Köhler–s Medizinal-Pflanzen-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64804"/>
            <a:ext cx="3254376" cy="4433715"/>
          </a:xfrm>
          <a:prstGeom prst="rect">
            <a:avLst/>
          </a:prstGeom>
          <a:noFill/>
        </p:spPr>
      </p:pic>
      <p:pic>
        <p:nvPicPr>
          <p:cNvPr id="27652" name="Picture 4" descr="Soubor:Corntassel 70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664804"/>
            <a:ext cx="3017912" cy="4526868"/>
          </a:xfrm>
          <a:prstGeom prst="rect">
            <a:avLst/>
          </a:prstGeom>
          <a:noFill/>
        </p:spPr>
      </p:pic>
      <p:sp>
        <p:nvSpPr>
          <p:cNvPr id="6" name="Elipsa 5"/>
          <p:cNvSpPr/>
          <p:nvPr/>
        </p:nvSpPr>
        <p:spPr>
          <a:xfrm>
            <a:off x="7020272" y="2132856"/>
            <a:ext cx="172819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krmivo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707904" y="4941168"/>
            <a:ext cx="172819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siláž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10.                              11.</a:t>
            </a:r>
            <a:endParaRPr lang="cs-CZ" dirty="0"/>
          </a:p>
        </p:txBody>
      </p:sp>
      <p:pic>
        <p:nvPicPr>
          <p:cNvPr id="4" name="Picture 2" descr="Soubor:Red, Brown White R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916832"/>
            <a:ext cx="3587552" cy="269066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Rýže setá</a:t>
            </a:r>
            <a:endParaRPr lang="cs-CZ" dirty="0">
              <a:solidFill>
                <a:srgbClr val="E6F434"/>
              </a:solidFill>
            </a:endParaRPr>
          </a:p>
        </p:txBody>
      </p:sp>
      <p:pic>
        <p:nvPicPr>
          <p:cNvPr id="28676" name="Picture 4" descr="dozrávající Oryza Sativa - rýže set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72816"/>
            <a:ext cx="3355226" cy="4149884"/>
          </a:xfrm>
          <a:prstGeom prst="rect">
            <a:avLst/>
          </a:prstGeom>
          <a:noFill/>
        </p:spPr>
      </p:pic>
      <p:sp>
        <p:nvSpPr>
          <p:cNvPr id="6" name="Elipsa 5"/>
          <p:cNvSpPr/>
          <p:nvPr/>
        </p:nvSpPr>
        <p:spPr>
          <a:xfrm>
            <a:off x="3131840" y="4725144"/>
            <a:ext cx="352839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kořeny a sláma - </a:t>
            </a:r>
            <a:r>
              <a:rPr lang="cs-CZ" dirty="0" smtClean="0">
                <a:solidFill>
                  <a:srgbClr val="002060"/>
                </a:solidFill>
              </a:rPr>
              <a:t>košťata, kartáče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Proso seté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12.</a:t>
            </a:r>
            <a:endParaRPr lang="cs-CZ" dirty="0"/>
          </a:p>
        </p:txBody>
      </p:sp>
      <p:pic>
        <p:nvPicPr>
          <p:cNvPr id="29698" name="Picture 2" descr="http://www.prirodopis.eu/Botanika_mobil/soubory/image/prosose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988840"/>
            <a:ext cx="5136571" cy="3852428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6012160" y="2780928"/>
            <a:ext cx="208823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jáhly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436096" y="4581128"/>
            <a:ext cx="324036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krmivo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pro domácí ptactvo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Planě rostoucí – trávy</a:t>
            </a:r>
          </a:p>
          <a:p>
            <a:pPr algn="ctr"/>
            <a:r>
              <a:rPr lang="cs-CZ" dirty="0" smtClean="0"/>
              <a:t>Lipnice luční</a:t>
            </a:r>
          </a:p>
          <a:p>
            <a:pPr algn="ctr"/>
            <a:r>
              <a:rPr lang="cs-CZ" dirty="0" smtClean="0"/>
              <a:t>Bojínek luční</a:t>
            </a:r>
          </a:p>
          <a:p>
            <a:pPr algn="ctr"/>
            <a:r>
              <a:rPr lang="cs-CZ" dirty="0" smtClean="0"/>
              <a:t>Srha laločnatá</a:t>
            </a:r>
          </a:p>
          <a:p>
            <a:pPr algn="ctr"/>
            <a:r>
              <a:rPr lang="cs-CZ" dirty="0" smtClean="0"/>
              <a:t>Pýr plazivý</a:t>
            </a:r>
          </a:p>
          <a:p>
            <a:pPr algn="ctr"/>
            <a:r>
              <a:rPr lang="cs-CZ" dirty="0" smtClean="0"/>
              <a:t>Psárka luční</a:t>
            </a:r>
          </a:p>
          <a:p>
            <a:pPr algn="ctr"/>
            <a:r>
              <a:rPr lang="cs-CZ" dirty="0" err="1" smtClean="0"/>
              <a:t>Bambusovník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Lipnice luční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13.                               14.                                 </a:t>
            </a:r>
            <a:endParaRPr lang="cs-CZ" dirty="0"/>
          </a:p>
        </p:txBody>
      </p:sp>
      <p:pic>
        <p:nvPicPr>
          <p:cNvPr id="23554" name="Picture 2" descr="Soubor:Poa.pratens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700808"/>
            <a:ext cx="2977584" cy="4481340"/>
          </a:xfrm>
          <a:prstGeom prst="rect">
            <a:avLst/>
          </a:prstGeom>
          <a:noFill/>
        </p:spPr>
      </p:pic>
      <p:pic>
        <p:nvPicPr>
          <p:cNvPr id="23556" name="Picture 4" descr="Soubor:Poa pratens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844824"/>
            <a:ext cx="2470401" cy="4365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Bojínek luční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15.                                    16.</a:t>
            </a:r>
            <a:endParaRPr lang="cs-CZ" dirty="0"/>
          </a:p>
        </p:txBody>
      </p:sp>
      <p:pic>
        <p:nvPicPr>
          <p:cNvPr id="24578" name="Picture 2" descr="http://www.pyly.cz/media/media/herbs_photos/81/p10714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628800"/>
            <a:ext cx="3381840" cy="4509120"/>
          </a:xfrm>
          <a:prstGeom prst="rect">
            <a:avLst/>
          </a:prstGeom>
          <a:noFill/>
        </p:spPr>
      </p:pic>
      <p:pic>
        <p:nvPicPr>
          <p:cNvPr id="24580" name="Picture 4" descr="Soubor:Illustration Phleum pratense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00808"/>
            <a:ext cx="2617862" cy="43801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Srha laločnatá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17.                                  18.</a:t>
            </a:r>
            <a:endParaRPr lang="cs-CZ" dirty="0"/>
          </a:p>
        </p:txBody>
      </p:sp>
      <p:pic>
        <p:nvPicPr>
          <p:cNvPr id="25602" name="Picture 2" descr="Soubor:Illustration Dactylis glomerata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00808"/>
            <a:ext cx="2512591" cy="4471814"/>
          </a:xfrm>
          <a:prstGeom prst="rect">
            <a:avLst/>
          </a:prstGeom>
          <a:noFill/>
        </p:spPr>
      </p:pic>
      <p:pic>
        <p:nvPicPr>
          <p:cNvPr id="25604" name="Picture 4" descr="Soubor:Dactylis glomera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700808"/>
            <a:ext cx="2897899" cy="4346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Pýr plazivý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19.                                20.</a:t>
            </a:r>
            <a:endParaRPr lang="cs-CZ" dirty="0"/>
          </a:p>
        </p:txBody>
      </p:sp>
      <p:pic>
        <p:nvPicPr>
          <p:cNvPr id="26626" name="Picture 2" descr="Soubor:Elytrigia repens - Köhler–s Medizinal-Pflanzen-2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17516"/>
            <a:ext cx="3313496" cy="4258165"/>
          </a:xfrm>
          <a:prstGeom prst="rect">
            <a:avLst/>
          </a:prstGeom>
          <a:noFill/>
        </p:spPr>
      </p:pic>
      <p:pic>
        <p:nvPicPr>
          <p:cNvPr id="26628" name="Picture 4" descr="http://slnieckova.sk/images/pyr-plazivy-1-1094_jpg_290x600_q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817516"/>
            <a:ext cx="3158107" cy="4203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E6F434"/>
                </a:solidFill>
              </a:rPr>
              <a:t>Bambus </a:t>
            </a:r>
            <a:endParaRPr lang="cs-CZ" dirty="0">
              <a:solidFill>
                <a:srgbClr val="E6F43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21.            22.</a:t>
            </a:r>
            <a:endParaRPr lang="cs-CZ" dirty="0"/>
          </a:p>
        </p:txBody>
      </p:sp>
      <p:pic>
        <p:nvPicPr>
          <p:cNvPr id="40962" name="Picture 2" descr="Soubor:BambooKy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772816"/>
            <a:ext cx="2817206" cy="423640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4572000" y="5301208"/>
            <a:ext cx="424847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bambusový les v Japonsku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259632" y="1772816"/>
            <a:ext cx="266429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dřevnatá tráva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6228184" y="1988840"/>
            <a:ext cx="266429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výška až 40 m</a:t>
            </a: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5724128" y="3717032"/>
            <a:ext cx="316835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 24 hodin až 1 m</a:t>
            </a:r>
            <a:endParaRPr lang="cs-CZ" dirty="0"/>
          </a:p>
        </p:txBody>
      </p:sp>
      <p:pic>
        <p:nvPicPr>
          <p:cNvPr id="40964" name="Picture 4" descr="6302-bambus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924944"/>
            <a:ext cx="3337215" cy="2502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23.                                                                24.</a:t>
            </a:r>
            <a:endParaRPr lang="cs-CZ" dirty="0"/>
          </a:p>
        </p:txBody>
      </p:sp>
      <p:pic>
        <p:nvPicPr>
          <p:cNvPr id="4" name="Picture 2" descr="Soubor:Cut sugarc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36912"/>
            <a:ext cx="3574702" cy="2654217"/>
          </a:xfrm>
          <a:prstGeom prst="rect">
            <a:avLst/>
          </a:prstGeom>
          <a:noFill/>
        </p:spPr>
      </p:pic>
      <p:pic>
        <p:nvPicPr>
          <p:cNvPr id="5" name="Picture 4" descr="Soubor:Saccharum officinarum flow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636912"/>
            <a:ext cx="2119164" cy="319472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1619672" y="5373216"/>
            <a:ext cx="36004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nasekaná stébla s dření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683568" y="548680"/>
            <a:ext cx="7704856" cy="158417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/>
              <a:t>Mezi </a:t>
            </a:r>
            <a:r>
              <a:rPr lang="cs-CZ" sz="2400" dirty="0" err="1" smtClean="0"/>
              <a:t>lipnicovité</a:t>
            </a:r>
            <a:r>
              <a:rPr lang="cs-CZ" sz="2400" dirty="0" smtClean="0"/>
              <a:t> patří i </a:t>
            </a:r>
            <a:r>
              <a:rPr lang="cs-CZ" sz="2400" dirty="0" smtClean="0">
                <a:solidFill>
                  <a:srgbClr val="E6F434"/>
                </a:solidFill>
              </a:rPr>
              <a:t>cukrovník lékařský</a:t>
            </a:r>
          </a:p>
          <a:p>
            <a:r>
              <a:rPr lang="cs-CZ" sz="2400" dirty="0" smtClean="0"/>
              <a:t>( </a:t>
            </a:r>
            <a:r>
              <a:rPr lang="cs-CZ" sz="2400" dirty="0" smtClean="0">
                <a:solidFill>
                  <a:srgbClr val="002060"/>
                </a:solidFill>
              </a:rPr>
              <a:t>cukrová třtina</a:t>
            </a:r>
            <a:r>
              <a:rPr lang="cs-CZ" sz="2400" dirty="0" smtClean="0"/>
              <a:t>). Do sklizně roste 4-5 let.</a:t>
            </a:r>
          </a:p>
          <a:p>
            <a:r>
              <a:rPr lang="cs-CZ" sz="2400" dirty="0" smtClean="0"/>
              <a:t>Je 2-4 m vysoký. Cukr je obsažený ve </a:t>
            </a:r>
            <a:r>
              <a:rPr lang="cs-CZ" sz="2400" dirty="0" err="1" smtClean="0"/>
              <a:t>dřeňi</a:t>
            </a:r>
            <a:r>
              <a:rPr lang="cs-CZ" sz="2400" dirty="0" smtClean="0"/>
              <a:t> stébla.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CFFFF"/>
                </a:solidFill>
              </a:rPr>
              <a:t>Popiš květ</a:t>
            </a:r>
            <a:endParaRPr lang="cs-CZ" dirty="0">
              <a:solidFill>
                <a:srgbClr val="CC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772816"/>
            <a:ext cx="17430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ovací šipka 5"/>
          <p:cNvCxnSpPr/>
          <p:nvPr/>
        </p:nvCxnSpPr>
        <p:spPr>
          <a:xfrm flipV="1">
            <a:off x="3203848" y="4653136"/>
            <a:ext cx="864096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3203848" y="2420888"/>
            <a:ext cx="720080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3203848" y="2420888"/>
            <a:ext cx="1584176" cy="50405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3059832" y="3861048"/>
            <a:ext cx="1080120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H="1">
            <a:off x="4572000" y="3140968"/>
            <a:ext cx="1368152" cy="7920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H="1">
            <a:off x="5004048" y="4869160"/>
            <a:ext cx="1008112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Elipsa 20"/>
          <p:cNvSpPr/>
          <p:nvPr/>
        </p:nvSpPr>
        <p:spPr>
          <a:xfrm>
            <a:off x="683568" y="1844824"/>
            <a:ext cx="244827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66"/>
                </a:solidFill>
              </a:rPr>
              <a:t>osiny</a:t>
            </a:r>
            <a:endParaRPr lang="cs-CZ" sz="3200" dirty="0">
              <a:solidFill>
                <a:srgbClr val="FF0066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539552" y="3429000"/>
            <a:ext cx="244827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66"/>
                </a:solidFill>
              </a:rPr>
              <a:t>pluchy</a:t>
            </a:r>
            <a:endParaRPr lang="cs-CZ" sz="3200" dirty="0">
              <a:solidFill>
                <a:srgbClr val="FF0066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83568" y="4797152"/>
            <a:ext cx="244827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66"/>
                </a:solidFill>
              </a:rPr>
              <a:t>plevy</a:t>
            </a:r>
            <a:endParaRPr lang="cs-CZ" sz="3200" dirty="0">
              <a:solidFill>
                <a:srgbClr val="FF0066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6156176" y="4509120"/>
            <a:ext cx="244827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66"/>
                </a:solidFill>
              </a:rPr>
              <a:t>tyčinky</a:t>
            </a:r>
            <a:endParaRPr lang="cs-CZ" sz="3200" dirty="0">
              <a:solidFill>
                <a:srgbClr val="FF0066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5868144" y="2564904"/>
            <a:ext cx="244827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66"/>
                </a:solidFill>
              </a:rPr>
              <a:t>plušky</a:t>
            </a:r>
            <a:endParaRPr lang="cs-CZ" sz="32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CFFFF"/>
                </a:solidFill>
              </a:rPr>
              <a:t>Pojmenuj obilniny</a:t>
            </a:r>
            <a:endParaRPr lang="cs-CZ" dirty="0">
              <a:solidFill>
                <a:srgbClr val="CC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>
              <a:solidFill>
                <a:srgbClr val="CCFFFF"/>
              </a:solidFill>
            </a:endParaRPr>
          </a:p>
        </p:txBody>
      </p:sp>
      <p:pic>
        <p:nvPicPr>
          <p:cNvPr id="4" name="Picture 2" descr="haylinkas.blog.c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00808"/>
            <a:ext cx="2605637" cy="3476696"/>
          </a:xfrm>
          <a:prstGeom prst="rect">
            <a:avLst/>
          </a:prstGeom>
          <a:noFill/>
        </p:spPr>
      </p:pic>
      <p:pic>
        <p:nvPicPr>
          <p:cNvPr id="5" name="Picture 2" descr="Soubor:Wheat close-u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132856"/>
            <a:ext cx="4043603" cy="3032702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1115616" y="5373216"/>
            <a:ext cx="302433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oves setý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076056" y="5373216"/>
            <a:ext cx="302433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pšenice setá</a:t>
            </a:r>
            <a:endParaRPr lang="cs-CZ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Soubor:Escourgeon-Hordeum vulgare subsp. vulg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6832"/>
            <a:ext cx="4259627" cy="3194720"/>
          </a:xfrm>
          <a:prstGeom prst="rect">
            <a:avLst/>
          </a:prstGeom>
          <a:noFill/>
        </p:spPr>
      </p:pic>
      <p:pic>
        <p:nvPicPr>
          <p:cNvPr id="5" name="Picture 6" descr="Soubor:Wild ry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778838" y="1493970"/>
            <a:ext cx="4386556" cy="2928025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1403648" y="5301208"/>
            <a:ext cx="302433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ječmen setý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508104" y="5301208"/>
            <a:ext cx="302433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žito seté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CFFFF"/>
                </a:solidFill>
              </a:rPr>
              <a:t>Úkoly</a:t>
            </a:r>
            <a:endParaRPr lang="cs-CZ" dirty="0">
              <a:solidFill>
                <a:srgbClr val="CCFF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CFFFF"/>
                </a:solidFill>
              </a:rPr>
              <a:t>1. Zjisti, co je siláž.</a:t>
            </a:r>
          </a:p>
          <a:p>
            <a:endParaRPr lang="cs-CZ" dirty="0">
              <a:solidFill>
                <a:srgbClr val="CCFFFF"/>
              </a:solidFill>
            </a:endParaRPr>
          </a:p>
          <a:p>
            <a:r>
              <a:rPr lang="cs-CZ" dirty="0" smtClean="0">
                <a:solidFill>
                  <a:srgbClr val="CCFFFF"/>
                </a:solidFill>
              </a:rPr>
              <a:t>2. Vyhledej, k čemu se používají </a:t>
            </a:r>
            <a:r>
              <a:rPr lang="cs-CZ" dirty="0" err="1" smtClean="0">
                <a:solidFill>
                  <a:srgbClr val="CCFFFF"/>
                </a:solidFill>
              </a:rPr>
              <a:t>jáhly</a:t>
            </a:r>
            <a:r>
              <a:rPr lang="cs-CZ" dirty="0" smtClean="0">
                <a:solidFill>
                  <a:srgbClr val="CCFFFF"/>
                </a:solidFill>
              </a:rPr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/>
              <a:t>    Zdroje a citace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3600" dirty="0" smtClean="0"/>
              <a:t>Vlastní tvorba</a:t>
            </a:r>
          </a:p>
          <a:p>
            <a:endParaRPr lang="cs-CZ" sz="3600" dirty="0" smtClean="0"/>
          </a:p>
          <a:p>
            <a:r>
              <a:rPr lang="cs-CZ" sz="3600" dirty="0" err="1" smtClean="0"/>
              <a:t>Wikipedia.cz</a:t>
            </a:r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Obrázky</a:t>
            </a:r>
          </a:p>
          <a:p>
            <a:r>
              <a:rPr lang="cs-CZ" sz="3600" dirty="0" smtClean="0"/>
              <a:t>1. AUTOR NEUVEDEN. </a:t>
            </a:r>
            <a:r>
              <a:rPr lang="cs-CZ" sz="3600" i="1" dirty="0" err="1" smtClean="0"/>
              <a:t>Wikipedia.cz</a:t>
            </a:r>
            <a:r>
              <a:rPr lang="cs-CZ" sz="3600" dirty="0" smtClean="0"/>
              <a:t> [online]. [cit. 8.5.2013]. Dostupný na WWW: http://cs.wikipedia.org/wiki/Soubor:%C3%84hrchen_Roggen.JPG</a:t>
            </a:r>
          </a:p>
          <a:p>
            <a:endParaRPr lang="cs-CZ" sz="3600" dirty="0" smtClean="0"/>
          </a:p>
          <a:p>
            <a:r>
              <a:rPr lang="cs-CZ" sz="3600" dirty="0" smtClean="0"/>
              <a:t>2. AUTOR NEUVEDEN. </a:t>
            </a:r>
            <a:r>
              <a:rPr lang="cs-CZ" sz="3600" i="1" dirty="0" err="1" smtClean="0"/>
              <a:t>spekctrumzdravi.cz</a:t>
            </a:r>
            <a:r>
              <a:rPr lang="cs-CZ" sz="3600" dirty="0" smtClean="0"/>
              <a:t> [online]. [cit. 8.5.2013]. Dostupný na WWW: http://www.</a:t>
            </a:r>
            <a:r>
              <a:rPr lang="cs-CZ" sz="3600" dirty="0" err="1" smtClean="0"/>
              <a:t>spektrumzdravi.cz</a:t>
            </a:r>
            <a:r>
              <a:rPr lang="cs-CZ" sz="3600" dirty="0" smtClean="0"/>
              <a:t>/oves-sety-</a:t>
            </a:r>
            <a:r>
              <a:rPr lang="cs-CZ" sz="3600" dirty="0" err="1" smtClean="0"/>
              <a:t>avena</a:t>
            </a:r>
            <a:r>
              <a:rPr lang="cs-CZ" sz="3600" dirty="0" smtClean="0"/>
              <a:t>-</a:t>
            </a:r>
            <a:r>
              <a:rPr lang="cs-CZ" sz="3600" dirty="0" err="1" smtClean="0"/>
              <a:t>sativa</a:t>
            </a:r>
            <a:endParaRPr lang="cs-CZ" sz="3600" dirty="0" smtClean="0"/>
          </a:p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3. AUTOR NEUVEDEN. </a:t>
            </a:r>
            <a:r>
              <a:rPr lang="cs-CZ" sz="3600" i="1" dirty="0" smtClean="0"/>
              <a:t>Stránky pro děti</a:t>
            </a:r>
            <a:r>
              <a:rPr lang="cs-CZ" sz="3600" dirty="0" smtClean="0"/>
              <a:t> [online]. [cit. 8.5.2013]. Dostupný na WWW: http://www.</a:t>
            </a:r>
            <a:r>
              <a:rPr lang="cs-CZ" sz="3600" dirty="0" err="1" smtClean="0"/>
              <a:t>voderek.cz</a:t>
            </a:r>
            <a:r>
              <a:rPr lang="cs-CZ" sz="3600" dirty="0" smtClean="0"/>
              <a:t>/</a:t>
            </a:r>
            <a:r>
              <a:rPr lang="cs-CZ" sz="3600" dirty="0" err="1" smtClean="0"/>
              <a:t>prirodopis</a:t>
            </a:r>
            <a:r>
              <a:rPr lang="cs-CZ" sz="3600" dirty="0" smtClean="0"/>
              <a:t>/ekoprir6/p624/p624.htm</a:t>
            </a:r>
          </a:p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 4. DUPAGNE, </a:t>
            </a:r>
            <a:r>
              <a:rPr lang="cs-CZ" sz="3600" dirty="0" err="1" smtClean="0"/>
              <a:t>Raul</a:t>
            </a:r>
            <a:r>
              <a:rPr lang="cs-CZ" sz="3600" dirty="0" smtClean="0"/>
              <a:t>.. </a:t>
            </a:r>
            <a:r>
              <a:rPr lang="cs-CZ" sz="3600" i="1" dirty="0" err="1" smtClean="0"/>
              <a:t>Wikipedia.cz</a:t>
            </a:r>
            <a:r>
              <a:rPr lang="cs-CZ" sz="3600" dirty="0" smtClean="0"/>
              <a:t> [online]. [cit. 8.5.2013]. Dostupný na WWW: http://cs.wikipedia.org/wiki/Soubor:Escourgeon-Hordeum_vulgare_subsp._vulgare.jpg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5. FIR0002. </a:t>
            </a:r>
            <a:r>
              <a:rPr lang="cs-CZ" sz="3600" i="1" dirty="0" err="1" smtClean="0"/>
              <a:t>Wikipedia.cz</a:t>
            </a:r>
            <a:r>
              <a:rPr lang="cs-CZ" sz="3600" dirty="0" smtClean="0"/>
              <a:t> [online]. [cit. 8.5.2013]. Dostupný na WWW: http://cs.wikipedia.org/wiki/Soubor:Wild_rye.jpg</a:t>
            </a:r>
          </a:p>
          <a:p>
            <a:endParaRPr lang="cs-CZ" sz="3600" dirty="0" smtClean="0"/>
          </a:p>
          <a:p>
            <a:r>
              <a:rPr lang="cs-CZ" sz="3600" dirty="0" smtClean="0"/>
              <a:t>6. AUTOR NEUVEDEN. </a:t>
            </a:r>
            <a:r>
              <a:rPr lang="cs-CZ" sz="3600" i="1" dirty="0" err="1" smtClean="0"/>
              <a:t>haylinkas.blog.cz</a:t>
            </a:r>
            <a:r>
              <a:rPr lang="cs-CZ" sz="3600" dirty="0" smtClean="0"/>
              <a:t> [online]. [cit. 8.5.2013]. Dostupný na WWW: http://haylinkas.blog.cz/1105/oves-sety-avena-sativa</a:t>
            </a:r>
          </a:p>
          <a:p>
            <a:endParaRPr lang="cs-CZ" sz="3600" dirty="0" smtClean="0"/>
          </a:p>
          <a:p>
            <a:r>
              <a:rPr lang="cs-CZ" sz="3600" dirty="0" smtClean="0"/>
              <a:t>7.Pšen BLUEMOOSE. </a:t>
            </a:r>
            <a:r>
              <a:rPr lang="cs-CZ" sz="3600" i="1" dirty="0" err="1" smtClean="0"/>
              <a:t>Wikipedia.cz</a:t>
            </a:r>
            <a:r>
              <a:rPr lang="cs-CZ" sz="3600" dirty="0" smtClean="0"/>
              <a:t> [online]. [cit. 8.5.2013]. Dostupný na WWW: http://cs.wikipedia.org/wiki/Soubor:Wheat_close-up.JPG</a:t>
            </a:r>
          </a:p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9. SPEDONA. </a:t>
            </a:r>
            <a:r>
              <a:rPr lang="cs-CZ" sz="3600" i="1" dirty="0" err="1" smtClean="0"/>
              <a:t>Wikipedia.cz</a:t>
            </a:r>
            <a:r>
              <a:rPr lang="cs-CZ" sz="3600" dirty="0" smtClean="0"/>
              <a:t> [online]. [cit. 8.5.2013]. Dostupný na WWW: http://cs.wikipedia.org/wiki/Soubor:Corntassel_7095.jpg</a:t>
            </a:r>
          </a:p>
          <a:p>
            <a:endParaRPr lang="cs-CZ" sz="3600" dirty="0" smtClean="0"/>
          </a:p>
          <a:p>
            <a:r>
              <a:rPr lang="cs-CZ" sz="3600" dirty="0" smtClean="0"/>
              <a:t>10. AUTOR NEUVEDEN. </a:t>
            </a:r>
            <a:r>
              <a:rPr lang="cs-CZ" sz="3600" i="1" dirty="0" err="1" smtClean="0"/>
              <a:t>akademon.cz</a:t>
            </a:r>
            <a:r>
              <a:rPr lang="cs-CZ" sz="3600" dirty="0" smtClean="0"/>
              <a:t> [online]. [cit. 8.5.2013]. Dostupný na WWW: http://akademon.cz/article.asp?source=rice</a:t>
            </a:r>
          </a:p>
          <a:p>
            <a:endParaRPr lang="cs-CZ" sz="3600" dirty="0" smtClean="0"/>
          </a:p>
          <a:p>
            <a:r>
              <a:rPr lang="cs-CZ" sz="3600" dirty="0" smtClean="0"/>
              <a:t>11. EARTH100. </a:t>
            </a:r>
            <a:r>
              <a:rPr lang="cs-CZ" sz="3600" i="1" dirty="0" err="1" smtClean="0"/>
              <a:t>Wikipedia.cz</a:t>
            </a:r>
            <a:r>
              <a:rPr lang="cs-CZ" sz="3600" dirty="0" smtClean="0"/>
              <a:t> [online]. [cit. 10.5.2013]. Dostupný na WWW: http://cs.wikipedia.org/wiki/Soubor:Red,_Brown_White_Rice.jpg</a:t>
            </a:r>
          </a:p>
          <a:p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 smtClean="0"/>
          </a:p>
          <a:p>
            <a:r>
              <a:rPr lang="cs-CZ" sz="3600" dirty="0" smtClean="0"/>
              <a:t>12. AUTOR NEUVEDEN. </a:t>
            </a:r>
            <a:r>
              <a:rPr lang="cs-CZ" sz="3600" i="1" dirty="0" err="1" smtClean="0"/>
              <a:t>prirodopis.eu</a:t>
            </a:r>
            <a:r>
              <a:rPr lang="cs-CZ" sz="3600" dirty="0" smtClean="0"/>
              <a:t> [online]. [cit. 8.5.2013]. Dostupný na WWW: http://www.</a:t>
            </a:r>
            <a:r>
              <a:rPr lang="cs-CZ" sz="3600" dirty="0" err="1" smtClean="0"/>
              <a:t>prirodopis.eu</a:t>
            </a:r>
            <a:r>
              <a:rPr lang="cs-CZ" sz="3600" dirty="0" smtClean="0"/>
              <a:t>/Botanika_mobil/soubory/proso_sete.</a:t>
            </a:r>
            <a:r>
              <a:rPr lang="cs-CZ" sz="3600" dirty="0" err="1" smtClean="0"/>
              <a:t>htm</a:t>
            </a:r>
            <a:r>
              <a:rPr lang="cs-CZ" sz="3600" dirty="0" smtClean="0"/>
              <a:t> </a:t>
            </a:r>
          </a:p>
          <a:p>
            <a:endParaRPr lang="cs-CZ" sz="3600" dirty="0" smtClean="0"/>
          </a:p>
          <a:p>
            <a:r>
              <a:rPr lang="cs-CZ" sz="3600" dirty="0" smtClean="0"/>
              <a:t>14. </a:t>
            </a:r>
            <a:r>
              <a:rPr lang="en-US" sz="3600" dirty="0" smtClean="0"/>
              <a:t>LINDSEY, James K.. </a:t>
            </a:r>
            <a:r>
              <a:rPr lang="en-US" sz="3600" i="1" dirty="0" smtClean="0"/>
              <a:t>Wikipedia.cz</a:t>
            </a:r>
            <a:r>
              <a:rPr lang="en-US" sz="3600" dirty="0" smtClean="0"/>
              <a:t> [online]. [cit. 8.5.2013]. </a:t>
            </a:r>
            <a:r>
              <a:rPr lang="en-US" sz="3600" dirty="0" err="1" smtClean="0"/>
              <a:t>Dostupný</a:t>
            </a:r>
            <a:r>
              <a:rPr lang="en-US" sz="3600" dirty="0" smtClean="0"/>
              <a:t> </a:t>
            </a:r>
            <a:r>
              <a:rPr lang="en-US" sz="3600" dirty="0" err="1" smtClean="0"/>
              <a:t>na</a:t>
            </a:r>
            <a:r>
              <a:rPr lang="en-US" sz="3600" dirty="0" smtClean="0"/>
              <a:t> WWW: http://cs.wikipedia.org/wiki/Soubor:Poa.pratensis.jpg</a:t>
            </a:r>
          </a:p>
          <a:p>
            <a:endParaRPr lang="cs-CZ" sz="4000" dirty="0" smtClean="0"/>
          </a:p>
          <a:p>
            <a:r>
              <a:rPr lang="cs-CZ" sz="4000" dirty="0" smtClean="0"/>
              <a:t>16. AUTOR NEUVEDEN. </a:t>
            </a:r>
            <a:r>
              <a:rPr lang="cs-CZ" sz="4000" i="1" dirty="0" smtClean="0"/>
              <a:t>pyly.</a:t>
            </a:r>
            <a:r>
              <a:rPr lang="cs-CZ" sz="4000" i="1" dirty="0" err="1" smtClean="0"/>
              <a:t>cz</a:t>
            </a:r>
            <a:r>
              <a:rPr lang="cs-CZ" sz="4000" dirty="0" smtClean="0"/>
              <a:t> [online]. [cit. 8.5.2013]. Dostupný na WWW: http://www.pyly.</a:t>
            </a:r>
            <a:r>
              <a:rPr lang="cs-CZ" sz="4000" dirty="0" err="1" smtClean="0"/>
              <a:t>cz</a:t>
            </a:r>
            <a:r>
              <a:rPr lang="cs-CZ" sz="4000" dirty="0" smtClean="0"/>
              <a:t>/detail-rostliny/</a:t>
            </a:r>
            <a:r>
              <a:rPr lang="cs-CZ" sz="4000" dirty="0" err="1" smtClean="0"/>
              <a:t>bojinek</a:t>
            </a:r>
            <a:r>
              <a:rPr lang="cs-CZ" sz="4000" dirty="0" smtClean="0"/>
              <a:t>-</a:t>
            </a:r>
            <a:r>
              <a:rPr lang="cs-CZ" sz="4000" dirty="0" err="1" smtClean="0"/>
              <a:t>lucni</a:t>
            </a:r>
            <a:endParaRPr lang="cs-CZ" sz="4000" dirty="0" smtClean="0"/>
          </a:p>
          <a:p>
            <a:endParaRPr lang="cs-CZ" sz="4000" dirty="0" smtClean="0"/>
          </a:p>
          <a:p>
            <a:r>
              <a:rPr lang="cs-CZ" sz="4000" dirty="0" smtClean="0"/>
              <a:t>18.PRAZAK. </a:t>
            </a:r>
            <a:r>
              <a:rPr lang="cs-CZ" sz="4000" i="1" dirty="0" err="1" smtClean="0"/>
              <a:t>Wikipedia.cz</a:t>
            </a:r>
            <a:r>
              <a:rPr lang="cs-CZ" sz="4000" dirty="0" smtClean="0"/>
              <a:t> [online]. [cit. 8.5.2013]. Dostupný na WWW: http://cs.wikipedia.org/wiki/Soubor:Dactylis_glomerata.jpg</a:t>
            </a:r>
          </a:p>
          <a:p>
            <a:endParaRPr lang="cs-CZ" sz="4000" dirty="0" smtClean="0"/>
          </a:p>
          <a:p>
            <a:r>
              <a:rPr lang="cs-CZ" sz="4000" dirty="0" smtClean="0"/>
              <a:t>19., 20. AUTOR NEUVEDEN. </a:t>
            </a:r>
            <a:r>
              <a:rPr lang="cs-CZ" sz="4000" i="1" dirty="0" err="1" smtClean="0"/>
              <a:t>Slniečková</a:t>
            </a:r>
            <a:r>
              <a:rPr lang="cs-CZ" sz="4000" dirty="0" smtClean="0"/>
              <a:t> [online]. [cit. 8.5.2013]. Dostupný na WWW: http://slnieckova.sk/p/pyr-plazivy-1/</a:t>
            </a:r>
          </a:p>
          <a:p>
            <a:endParaRPr lang="cs-CZ" sz="4000" dirty="0" smtClean="0"/>
          </a:p>
          <a:p>
            <a:endParaRPr lang="cs-CZ" sz="1050" dirty="0" smtClean="0"/>
          </a:p>
          <a:p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000" dirty="0" smtClean="0"/>
              <a:t/>
            </a:r>
            <a:br>
              <a:rPr lang="cs-CZ" sz="1000" dirty="0" smtClean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en-US" sz="1300" dirty="0" smtClean="0"/>
              <a:t/>
            </a:r>
            <a:br>
              <a:rPr lang="en-US" sz="1300" dirty="0" smtClean="0"/>
            </a:br>
            <a:r>
              <a:rPr lang="cs-CZ" sz="1500" dirty="0" smtClean="0"/>
              <a:t/>
            </a:r>
            <a:br>
              <a:rPr lang="cs-CZ" sz="15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900" dirty="0" smtClean="0"/>
              <a:t>21. AUTOR NEUVEDEN. </a:t>
            </a:r>
            <a:r>
              <a:rPr lang="cs-CZ" sz="900" i="1" dirty="0" smtClean="0"/>
              <a:t>Panda velká</a:t>
            </a:r>
            <a:r>
              <a:rPr lang="cs-CZ" sz="900" dirty="0" smtClean="0"/>
              <a:t> [online]. [cit. 10.5.2013]. Dostupný na WWW: http://pandavelka.gype.cz/?attachment_id=28</a:t>
            </a:r>
          </a:p>
          <a:p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 smtClean="0"/>
              <a:t>22. VLAAR, Paul. 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 [online]. [cit. 10.5.2013]. Dostupný na WWW: http://cs.wikipedia.org/wiki/Sou</a:t>
            </a:r>
          </a:p>
          <a:p>
            <a:endParaRPr lang="cs-CZ" sz="900" dirty="0" smtClean="0"/>
          </a:p>
          <a:p>
            <a:r>
              <a:rPr lang="cs-CZ" sz="900" dirty="0" smtClean="0"/>
              <a:t>23. URIBE, </a:t>
            </a:r>
            <a:r>
              <a:rPr lang="cs-CZ" sz="900" dirty="0" err="1" smtClean="0"/>
              <a:t>Rufino</a:t>
            </a:r>
            <a:r>
              <a:rPr lang="cs-CZ" sz="900" dirty="0" smtClean="0"/>
              <a:t>. 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 [online]. [cit. 10.5.2013]. Dostupný na WWW: http://cs.wikipedia.org/wiki/Soubor:Cut_sugarcane.jpg</a:t>
            </a:r>
          </a:p>
          <a:p>
            <a:endParaRPr lang="cs-CZ" sz="900" dirty="0" smtClean="0"/>
          </a:p>
          <a:p>
            <a:r>
              <a:rPr lang="cs-CZ" sz="900" dirty="0" smtClean="0"/>
              <a:t>24. B.NAVEZ. </a:t>
            </a:r>
            <a:r>
              <a:rPr lang="cs-CZ" sz="900" i="1" dirty="0" err="1" smtClean="0"/>
              <a:t>Wikipedia.cz</a:t>
            </a:r>
            <a:r>
              <a:rPr lang="cs-CZ" sz="900" dirty="0" smtClean="0"/>
              <a:t> [online]. [cit. 10.5.2013]. Dostupný na WWW: http://cs.wikipedia.org/wiki/Soubor:Saccharum_officinarum_flowers.JPG</a:t>
            </a:r>
          </a:p>
          <a:p>
            <a:endParaRPr lang="cs-CZ" sz="900" dirty="0" smtClean="0"/>
          </a:p>
          <a:p>
            <a:r>
              <a:rPr lang="cs-CZ" sz="900" dirty="0" smtClean="0"/>
              <a:t>8.,13.,15.,17. </a:t>
            </a:r>
            <a:r>
              <a:rPr lang="cs-CZ" sz="900" dirty="0" err="1" smtClean="0"/>
              <a:t>wikipedia.cz</a:t>
            </a:r>
            <a:r>
              <a:rPr lang="cs-CZ" sz="9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900" dirty="0" smtClean="0"/>
          </a:p>
          <a:p>
            <a:endParaRPr lang="cs-CZ" sz="29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/>
              <a:t>    Anotace 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Prezentace je určena žákům 7. ročníku ZŠ. Prostřednictvím ní mohou získat </a:t>
            </a:r>
          </a:p>
          <a:p>
            <a:r>
              <a:rPr lang="cs-CZ" sz="1200" dirty="0" smtClean="0"/>
              <a:t>základní poznatky o rostlinách čeledi </a:t>
            </a:r>
            <a:r>
              <a:rPr lang="cs-CZ" sz="1200" dirty="0" err="1" smtClean="0"/>
              <a:t>lipnicovitých</a:t>
            </a:r>
            <a:r>
              <a:rPr lang="cs-CZ" sz="1200" dirty="0" smtClean="0"/>
              <a:t>. </a:t>
            </a:r>
            <a:r>
              <a:rPr lang="cs-CZ" sz="1200" dirty="0"/>
              <a:t>Slouží také jako zápis</a:t>
            </a:r>
          </a:p>
          <a:p>
            <a:r>
              <a:rPr lang="cs-CZ" sz="1200" dirty="0"/>
              <a:t>a jako prvotní příprava pro poznávací test </a:t>
            </a:r>
            <a:r>
              <a:rPr lang="cs-CZ" sz="1200" dirty="0" smtClean="0"/>
              <a:t>rostlin.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477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989</TotalTime>
  <Words>408</Words>
  <Application>Microsoft Office PowerPoint</Application>
  <PresentationFormat>Předvádění na obrazovce (4:3)</PresentationFormat>
  <Paragraphs>303</Paragraphs>
  <Slides>30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Lití písma</vt:lpstr>
      <vt:lpstr>Prezentace aplikace PowerPoint</vt:lpstr>
      <vt:lpstr> </vt:lpstr>
      <vt:lpstr>Prezentace aplikace PowerPoint</vt:lpstr>
      <vt:lpstr>  Květ - stavba</vt:lpstr>
      <vt:lpstr>Prezentace aplikace PowerPoint</vt:lpstr>
      <vt:lpstr>Prezentace aplikace PowerPoint</vt:lpstr>
      <vt:lpstr>Stavba těla  </vt:lpstr>
      <vt:lpstr>Prezentace aplikace PowerPoint</vt:lpstr>
      <vt:lpstr>Obilniny (podle doby výsevu) dělíme na:</vt:lpstr>
      <vt:lpstr>Ječmen setý</vt:lpstr>
      <vt:lpstr>Žito seté</vt:lpstr>
      <vt:lpstr>Oves setý</vt:lpstr>
      <vt:lpstr>Pšenice setá</vt:lpstr>
      <vt:lpstr>Kukuřice setá</vt:lpstr>
      <vt:lpstr>Rýže setá</vt:lpstr>
      <vt:lpstr>Proso seté</vt:lpstr>
      <vt:lpstr>Prezentace aplikace PowerPoint</vt:lpstr>
      <vt:lpstr>Lipnice luční</vt:lpstr>
      <vt:lpstr>Bojínek luční</vt:lpstr>
      <vt:lpstr>Srha laločnatá</vt:lpstr>
      <vt:lpstr>Pýr plazivý</vt:lpstr>
      <vt:lpstr>Bambus </vt:lpstr>
      <vt:lpstr>Prezentace aplikace PowerPoint</vt:lpstr>
      <vt:lpstr>Popiš květ</vt:lpstr>
      <vt:lpstr>Pojmenuj obilniny</vt:lpstr>
      <vt:lpstr>Prezentace aplikace PowerPoint</vt:lpstr>
      <vt:lpstr>Úkoly</vt:lpstr>
      <vt:lpstr>    Zdroje a citace</vt:lpstr>
      <vt:lpstr>Prezentace aplikace PowerPoint</vt:lpstr>
      <vt:lpstr>    Anotace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Vesna202261</cp:lastModifiedBy>
  <cp:revision>72</cp:revision>
  <dcterms:created xsi:type="dcterms:W3CDTF">2013-04-15T17:32:38Z</dcterms:created>
  <dcterms:modified xsi:type="dcterms:W3CDTF">2013-06-05T10:02:53Z</dcterms:modified>
</cp:coreProperties>
</file>